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78" r:id="rId2"/>
    <p:sldId id="259" r:id="rId3"/>
    <p:sldId id="280" r:id="rId4"/>
    <p:sldId id="291" r:id="rId5"/>
    <p:sldId id="256" r:id="rId6"/>
    <p:sldId id="263" r:id="rId7"/>
    <p:sldId id="292" r:id="rId8"/>
    <p:sldId id="293" r:id="rId9"/>
    <p:sldId id="305" r:id="rId10"/>
    <p:sldId id="289" r:id="rId11"/>
    <p:sldId id="257" r:id="rId12"/>
    <p:sldId id="302" r:id="rId13"/>
    <p:sldId id="281" r:id="rId14"/>
    <p:sldId id="294" r:id="rId15"/>
    <p:sldId id="304" r:id="rId16"/>
    <p:sldId id="296" r:id="rId17"/>
    <p:sldId id="266" r:id="rId18"/>
    <p:sldId id="269" r:id="rId19"/>
    <p:sldId id="297" r:id="rId20"/>
    <p:sldId id="282" r:id="rId21"/>
    <p:sldId id="285" r:id="rId22"/>
    <p:sldId id="284" r:id="rId23"/>
    <p:sldId id="298" r:id="rId24"/>
    <p:sldId id="290" r:id="rId25"/>
    <p:sldId id="286" r:id="rId26"/>
    <p:sldId id="300" r:id="rId27"/>
    <p:sldId id="301" r:id="rId28"/>
    <p:sldId id="287" r:id="rId29"/>
    <p:sldId id="276" r:id="rId30"/>
    <p:sldId id="30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00"/>
    <a:srgbClr val="CCECFF"/>
    <a:srgbClr val="A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50" autoAdjust="0"/>
    <p:restoredTop sz="94660"/>
  </p:normalViewPr>
  <p:slideViewPr>
    <p:cSldViewPr snapToGrid="0">
      <p:cViewPr varScale="1">
        <p:scale>
          <a:sx n="75" d="100"/>
          <a:sy n="75" d="100"/>
        </p:scale>
        <p:origin x="3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9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2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1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4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1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61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80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1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4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533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5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433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8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9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39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bg1"/>
            </a:gs>
            <a:gs pos="36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9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5FF7-1D00-45F8-9C15-65971D5D0FDB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E07556D-D692-46EF-893A-4169FDCCD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24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1.png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7.xml"/><Relationship Id="rId6" Type="http://schemas.openxmlformats.org/officeDocument/2006/relationships/image" Target="../media/image1.png"/><Relationship Id="rId5" Type="http://schemas.openxmlformats.org/officeDocument/2006/relationships/image" Target="../media/image8.jpe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8.xml"/><Relationship Id="rId6" Type="http://schemas.openxmlformats.org/officeDocument/2006/relationships/image" Target="../media/image1.png"/><Relationship Id="rId5" Type="http://schemas.openxmlformats.org/officeDocument/2006/relationships/image" Target="../media/image9.jp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5.jpeg"/><Relationship Id="rId3" Type="http://schemas.openxmlformats.org/officeDocument/2006/relationships/audio" Target="../media/media12.m4a"/><Relationship Id="rId7" Type="http://schemas.openxmlformats.org/officeDocument/2006/relationships/image" Target="../media/image11.jpeg"/><Relationship Id="rId12" Type="http://schemas.microsoft.com/office/2007/relationships/hdphoto" Target="../media/hdphoto4.wdp"/><Relationship Id="rId2" Type="http://schemas.microsoft.com/office/2007/relationships/media" Target="../media/media12.m4a"/><Relationship Id="rId1" Type="http://schemas.openxmlformats.org/officeDocument/2006/relationships/tags" Target="../tags/tag9.xml"/><Relationship Id="rId6" Type="http://schemas.microsoft.com/office/2007/relationships/hdphoto" Target="../media/hdphoto2.wdp"/><Relationship Id="rId11" Type="http://schemas.openxmlformats.org/officeDocument/2006/relationships/image" Target="../media/image14.jpeg"/><Relationship Id="rId5" Type="http://schemas.openxmlformats.org/officeDocument/2006/relationships/image" Target="../media/image10.jpeg"/><Relationship Id="rId10" Type="http://schemas.microsoft.com/office/2007/relationships/hdphoto" Target="../media/hdphoto3.wdp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3.png"/><Relationship Id="rId1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10.xml"/><Relationship Id="rId6" Type="http://schemas.openxmlformats.org/officeDocument/2006/relationships/image" Target="../media/image1.png"/><Relationship Id="rId5" Type="http://schemas.openxmlformats.org/officeDocument/2006/relationships/image" Target="../media/image16.jpe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7" Type="http://schemas.openxmlformats.org/officeDocument/2006/relationships/image" Target="../media/image1.png"/><Relationship Id="rId2" Type="http://schemas.microsoft.com/office/2007/relationships/media" Target="../media/media14.m4a"/><Relationship Id="rId1" Type="http://schemas.openxmlformats.org/officeDocument/2006/relationships/tags" Target="../tags/tag11.xml"/><Relationship Id="rId6" Type="http://schemas.microsoft.com/office/2007/relationships/hdphoto" Target="../media/hdphoto5.wdp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12.xml"/><Relationship Id="rId6" Type="http://schemas.openxmlformats.org/officeDocument/2006/relationships/image" Target="../media/image1.png"/><Relationship Id="rId5" Type="http://schemas.openxmlformats.org/officeDocument/2006/relationships/image" Target="../media/image18.jpe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2" Type="http://schemas.microsoft.com/office/2007/relationships/media" Target="../media/media16.m4a"/><Relationship Id="rId1" Type="http://schemas.openxmlformats.org/officeDocument/2006/relationships/tags" Target="../tags/tag13.xml"/><Relationship Id="rId6" Type="http://schemas.openxmlformats.org/officeDocument/2006/relationships/image" Target="../media/image1.png"/><Relationship Id="rId5" Type="http://schemas.openxmlformats.org/officeDocument/2006/relationships/image" Target="../media/image19.jpe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m4a"/><Relationship Id="rId2" Type="http://schemas.microsoft.com/office/2007/relationships/media" Target="../media/media18.m4a"/><Relationship Id="rId1" Type="http://schemas.openxmlformats.org/officeDocument/2006/relationships/tags" Target="../tags/tag14.xml"/><Relationship Id="rId6" Type="http://schemas.openxmlformats.org/officeDocument/2006/relationships/image" Target="../media/image1.png"/><Relationship Id="rId5" Type="http://schemas.openxmlformats.org/officeDocument/2006/relationships/image" Target="../media/image20.jp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media19.m4a"/><Relationship Id="rId7" Type="http://schemas.openxmlformats.org/officeDocument/2006/relationships/image" Target="../media/image22.jpg"/><Relationship Id="rId12" Type="http://schemas.openxmlformats.org/officeDocument/2006/relationships/image" Target="../media/image1.png"/><Relationship Id="rId2" Type="http://schemas.microsoft.com/office/2007/relationships/media" Target="../media/media19.m4a"/><Relationship Id="rId1" Type="http://schemas.openxmlformats.org/officeDocument/2006/relationships/tags" Target="../tags/tag15.xml"/><Relationship Id="rId6" Type="http://schemas.microsoft.com/office/2007/relationships/hdphoto" Target="../media/hdphoto6.wdp"/><Relationship Id="rId11" Type="http://schemas.microsoft.com/office/2007/relationships/hdphoto" Target="../media/hdphoto8.wdp"/><Relationship Id="rId5" Type="http://schemas.openxmlformats.org/officeDocument/2006/relationships/image" Target="../media/image21.png"/><Relationship Id="rId10" Type="http://schemas.openxmlformats.org/officeDocument/2006/relationships/image" Target="../media/image24.png"/><Relationship Id="rId4" Type="http://schemas.openxmlformats.org/officeDocument/2006/relationships/slideLayout" Target="../slideLayouts/slideLayout2.xml"/><Relationship Id="rId9" Type="http://schemas.microsoft.com/office/2007/relationships/hdphoto" Target="../media/hdphoto7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m4a"/><Relationship Id="rId7" Type="http://schemas.openxmlformats.org/officeDocument/2006/relationships/image" Target="../media/image1.png"/><Relationship Id="rId2" Type="http://schemas.microsoft.com/office/2007/relationships/media" Target="../media/media21.m4a"/><Relationship Id="rId1" Type="http://schemas.openxmlformats.org/officeDocument/2006/relationships/tags" Target="../tags/tag16.xml"/><Relationship Id="rId6" Type="http://schemas.microsoft.com/office/2007/relationships/hdphoto" Target="../media/hdphoto9.wdp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2.m4a"/><Relationship Id="rId7" Type="http://schemas.openxmlformats.org/officeDocument/2006/relationships/image" Target="../media/image1.png"/><Relationship Id="rId2" Type="http://schemas.microsoft.com/office/2007/relationships/media" Target="../media/media22.m4a"/><Relationship Id="rId1" Type="http://schemas.openxmlformats.org/officeDocument/2006/relationships/tags" Target="../tags/tag17.xml"/><Relationship Id="rId6" Type="http://schemas.microsoft.com/office/2007/relationships/hdphoto" Target="../media/hdphoto10.wdp"/><Relationship Id="rId5" Type="http://schemas.openxmlformats.org/officeDocument/2006/relationships/image" Target="../media/image26.png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3.m4a"/><Relationship Id="rId7" Type="http://schemas.openxmlformats.org/officeDocument/2006/relationships/image" Target="../media/image1.png"/><Relationship Id="rId2" Type="http://schemas.microsoft.com/office/2007/relationships/media" Target="../media/media23.m4a"/><Relationship Id="rId1" Type="http://schemas.openxmlformats.org/officeDocument/2006/relationships/tags" Target="../tags/tag18.xml"/><Relationship Id="rId6" Type="http://schemas.microsoft.com/office/2007/relationships/hdphoto" Target="../media/hdphoto11.wdp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5.m4a"/><Relationship Id="rId2" Type="http://schemas.microsoft.com/office/2007/relationships/media" Target="../media/media25.m4a"/><Relationship Id="rId1" Type="http://schemas.openxmlformats.org/officeDocument/2006/relationships/tags" Target="../tags/tag19.xml"/><Relationship Id="rId6" Type="http://schemas.openxmlformats.org/officeDocument/2006/relationships/image" Target="../media/image1.png"/><Relationship Id="rId5" Type="http://schemas.openxmlformats.org/officeDocument/2006/relationships/image" Target="../media/image28.jpeg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media26.m4a"/><Relationship Id="rId2" Type="http://schemas.microsoft.com/office/2007/relationships/media" Target="../media/media26.m4a"/><Relationship Id="rId1" Type="http://schemas.openxmlformats.org/officeDocument/2006/relationships/tags" Target="../tags/tag20.xml"/><Relationship Id="rId6" Type="http://schemas.openxmlformats.org/officeDocument/2006/relationships/image" Target="../media/image1.png"/><Relationship Id="rId5" Type="http://schemas.openxmlformats.org/officeDocument/2006/relationships/image" Target="../media/image29.jpeg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media27.m4a"/><Relationship Id="rId2" Type="http://schemas.microsoft.com/office/2007/relationships/media" Target="../media/media27.m4a"/><Relationship Id="rId1" Type="http://schemas.openxmlformats.org/officeDocument/2006/relationships/tags" Target="../tags/tag21.xml"/><Relationship Id="rId6" Type="http://schemas.openxmlformats.org/officeDocument/2006/relationships/image" Target="../media/image1.png"/><Relationship Id="rId5" Type="http://schemas.openxmlformats.org/officeDocument/2006/relationships/image" Target="../media/image30.jpg"/><Relationship Id="rId4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1.png"/><Relationship Id="rId4" Type="http://schemas.openxmlformats.org/officeDocument/2006/relationships/image" Target="../media/image3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65680" y="3078681"/>
            <a:ext cx="9411348" cy="1646302"/>
          </a:xfrm>
        </p:spPr>
        <p:txBody>
          <a:bodyPr/>
          <a:lstStyle/>
          <a:p>
            <a:pPr algn="ctr"/>
            <a:r>
              <a:rPr lang="bg-BG" sz="88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Вяра и дела </a:t>
            </a:r>
            <a:r>
              <a:rPr lang="bg-BG" sz="7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годишен преговор </a:t>
            </a:r>
            <a:br>
              <a:rPr lang="bg-BG" sz="7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72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3 клас</a:t>
            </a:r>
            <a:endParaRPr lang="en-US" sz="6600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3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66">
        <p:pull/>
      </p:transition>
    </mc:Choice>
    <mc:Fallback xmlns="">
      <p:transition spd="slow" advTm="7866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6280" y="128282"/>
            <a:ext cx="9131684" cy="1320800"/>
          </a:xfrm>
        </p:spPr>
        <p:txBody>
          <a:bodyPr>
            <a:normAutofit/>
          </a:bodyPr>
          <a:lstStyle/>
          <a:p>
            <a:r>
              <a:rPr lang="bg-BG" sz="40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Коя е правилната вяра?</a:t>
            </a:r>
            <a:endParaRPr lang="en-US" sz="40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28231" y="918519"/>
            <a:ext cx="9910761" cy="13043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600" b="1" dirty="0">
                <a:solidFill>
                  <a:schemeClr val="accent3">
                    <a:lumMod val="50000"/>
                  </a:schemeClr>
                </a:solidFill>
              </a:rPr>
              <a:t>Отговор: </a:t>
            </a:r>
            <a:r>
              <a:rPr lang="bg-BG" sz="2600" dirty="0" smtClean="0">
                <a:solidFill>
                  <a:schemeClr val="accent3">
                    <a:lumMod val="50000"/>
                  </a:schemeClr>
                </a:solidFill>
              </a:rPr>
              <a:t>Правилна е вярата, на която Христос научил учениците </a:t>
            </a:r>
            <a:r>
              <a:rPr lang="bg-BG" sz="2600" dirty="0" err="1" smtClean="0">
                <a:solidFill>
                  <a:schemeClr val="accent3">
                    <a:lumMod val="50000"/>
                  </a:schemeClr>
                </a:solidFill>
              </a:rPr>
              <a:t>Си</a:t>
            </a:r>
            <a:r>
              <a:rPr lang="en-US" sz="2600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bg-BG" sz="2600" dirty="0" smtClean="0">
                <a:solidFill>
                  <a:schemeClr val="accent3">
                    <a:lumMod val="50000"/>
                  </a:schemeClr>
                </a:solidFill>
              </a:rPr>
              <a:t>а те са я предали непроменена и на нас.</a:t>
            </a:r>
            <a:endParaRPr lang="en-US" sz="2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Заглавие 1"/>
          <p:cNvSpPr txBox="1">
            <a:spLocks/>
          </p:cNvSpPr>
          <p:nvPr/>
        </p:nvSpPr>
        <p:spPr>
          <a:xfrm>
            <a:off x="4033839" y="3892643"/>
            <a:ext cx="5193674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40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Какво е суеверие?</a:t>
            </a:r>
            <a:endParaRPr lang="en-US" sz="40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Контейнер за съдържание 2"/>
          <p:cNvSpPr txBox="1">
            <a:spLocks/>
          </p:cNvSpPr>
          <p:nvPr/>
        </p:nvSpPr>
        <p:spPr>
          <a:xfrm>
            <a:off x="4033839" y="4788615"/>
            <a:ext cx="7002461" cy="1304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bg-BG" sz="2600" b="1" dirty="0" smtClean="0">
                <a:solidFill>
                  <a:schemeClr val="accent3">
                    <a:lumMod val="50000"/>
                  </a:schemeClr>
                </a:solidFill>
              </a:rPr>
              <a:t>Отговор</a:t>
            </a:r>
            <a:r>
              <a:rPr lang="bg-BG" sz="2600" dirty="0" smtClean="0">
                <a:solidFill>
                  <a:schemeClr val="accent3">
                    <a:lumMod val="50000"/>
                  </a:schemeClr>
                </a:solidFill>
              </a:rPr>
              <a:t>: Суеверие е празна, безсмислена вяра в нещо измислено, суеверието е противоположно на Христовата вяра.</a:t>
            </a:r>
            <a:endParaRPr lang="en-US" sz="2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31" y="1968500"/>
            <a:ext cx="3467470" cy="4889500"/>
          </a:xfrm>
          <a:prstGeom prst="rect">
            <a:avLst/>
          </a:prstGeom>
        </p:spPr>
      </p:pic>
      <p:pic>
        <p:nvPicPr>
          <p:cNvPr id="11" name="Аудио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09297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267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28">
        <p:pull/>
      </p:transition>
    </mc:Choice>
    <mc:Fallback xmlns="">
      <p:transition spd="slow" advTm="40428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3" grpId="0" build="p"/>
      <p:bldP spid="9" grpId="0"/>
      <p:bldP spid="1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6279" y="128282"/>
            <a:ext cx="9685865" cy="1320800"/>
          </a:xfrm>
        </p:spPr>
        <p:txBody>
          <a:bodyPr>
            <a:normAutofit/>
          </a:bodyPr>
          <a:lstStyle/>
          <a:p>
            <a:r>
              <a:rPr lang="bg-BG" sz="44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какво се отличават иконите?</a:t>
            </a:r>
            <a:endParaRPr lang="en-US" sz="44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4660900" y="1754941"/>
            <a:ext cx="4851400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8260">
              <a:lnSpc>
                <a:spcPct val="115000"/>
              </a:lnSpc>
            </a:pPr>
            <a:r>
              <a:rPr lang="bg-BG" sz="2800" b="1" dirty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endParaRPr lang="en-US" sz="2800" b="1" dirty="0">
              <a:solidFill>
                <a:schemeClr val="accent4">
                  <a:lumMod val="50000"/>
                </a:schemeClr>
              </a:solidFill>
            </a:endParaRPr>
          </a:p>
          <a:p>
            <a:pPr indent="48260">
              <a:lnSpc>
                <a:spcPct val="115000"/>
              </a:lnSpc>
            </a:pPr>
            <a:r>
              <a:rPr lang="bg-BG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Иконите </a:t>
            </a:r>
            <a:r>
              <a:rPr lang="bg-BG" sz="3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bg-BG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отличават </a:t>
            </a:r>
            <a:r>
              <a:rPr lang="bg-BG" sz="3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с: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bg-BG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ореолите </a:t>
            </a:r>
            <a:endParaRPr lang="en-US" sz="3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bg-BG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надписите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bg-BG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особеното </a:t>
            </a:r>
            <a:r>
              <a:rPr lang="bg-BG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разположение </a:t>
            </a:r>
            <a:r>
              <a:rPr lang="bg-BG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фигурите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bg-BG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особените цветове</a:t>
            </a: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5" descr="C:\Documents and Settings\Ivo\Desktop\My Pictures 09.01.2017\2 СВЕТА ДЕВА МАРИЯ\Икони на св. Дева Мария\икони св. Богородица\panagia_odigitria___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5" b="4337"/>
          <a:stretch/>
        </p:blipFill>
        <p:spPr bwMode="auto">
          <a:xfrm>
            <a:off x="486834" y="1561224"/>
            <a:ext cx="3446252" cy="49149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авоъгълник 5"/>
          <p:cNvSpPr/>
          <p:nvPr/>
        </p:nvSpPr>
        <p:spPr>
          <a:xfrm>
            <a:off x="2815098" y="6260680"/>
            <a:ext cx="89479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8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www.kapetanaki.gr</a:t>
            </a:r>
            <a:endParaRPr lang="en-US" sz="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171324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532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16">
        <p:pull/>
      </p:transition>
    </mc:Choice>
    <mc:Fallback xmlns="">
      <p:transition spd="slow" advTm="24016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6279" y="128282"/>
            <a:ext cx="9685865" cy="1320800"/>
          </a:xfrm>
        </p:spPr>
        <p:txBody>
          <a:bodyPr>
            <a:normAutofit/>
          </a:bodyPr>
          <a:lstStyle/>
          <a:p>
            <a:r>
              <a:rPr lang="bg-BG" sz="44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Какви са видовете молитви?</a:t>
            </a:r>
            <a:endParaRPr lang="en-US" sz="44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956982" y="1196141"/>
            <a:ext cx="8172451" cy="617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b="1" dirty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2800" dirty="0" smtClean="0">
                <a:solidFill>
                  <a:schemeClr val="tx1"/>
                </a:solidFill>
              </a:rPr>
              <a:t>: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4" name="Picture 2" descr="C:\Documents and Settings\Ivo\Desktop\My Pictures 09.01.2017\Църква и Тайнства\Християните в храма и извън него\Moлитва и преккръстване\molitva 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34" y="2135941"/>
            <a:ext cx="2180166" cy="31472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авоъгълник 4"/>
          <p:cNvSpPr/>
          <p:nvPr/>
        </p:nvSpPr>
        <p:spPr>
          <a:xfrm>
            <a:off x="2956984" y="1853929"/>
            <a:ext cx="6098116" cy="12618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indent="285750"/>
            <a:r>
              <a:rPr lang="bg-BG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хвалебна </a:t>
            </a:r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молитва</a:t>
            </a:r>
            <a:r>
              <a:rPr lang="bg-BG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молитва за      </a:t>
            </a:r>
          </a:p>
          <a:p>
            <a:pPr indent="285750"/>
            <a:r>
              <a:rPr lang="bg-BG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възхвала и прослава на Бога.</a:t>
            </a:r>
            <a:endParaRPr lang="bg-BG" sz="28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/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2956985" y="3190731"/>
            <a:ext cx="6098115" cy="15788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285750">
              <a:lnSpc>
                <a:spcPct val="115000"/>
              </a:lnSpc>
            </a:pPr>
            <a:r>
              <a:rPr lang="bg-BG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благодарствена</a:t>
            </a:r>
            <a:r>
              <a:rPr lang="bg-BG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молитва –</a:t>
            </a:r>
            <a:r>
              <a:rPr lang="bg-BG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молитва, </a:t>
            </a:r>
          </a:p>
          <a:p>
            <a:pPr indent="285750">
              <a:lnSpc>
                <a:spcPct val="115000"/>
              </a:lnSpc>
            </a:pPr>
            <a:r>
              <a:rPr lang="bg-BG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която изразяваме благодарността </a:t>
            </a:r>
          </a:p>
          <a:p>
            <a:pPr indent="285750">
              <a:lnSpc>
                <a:spcPct val="115000"/>
              </a:lnSpc>
            </a:pPr>
            <a:r>
              <a:rPr lang="bg-BG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 към Бога.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2956983" y="4844543"/>
            <a:ext cx="6098118" cy="13665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285750">
              <a:lnSpc>
                <a:spcPct val="115000"/>
              </a:lnSpc>
            </a:pPr>
            <a:r>
              <a:rPr lang="bg-BG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просителна</a:t>
            </a:r>
            <a:r>
              <a:rPr lang="bg-BG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молитва - </a:t>
            </a:r>
            <a:r>
              <a:rPr lang="bg-BG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молитва, с </a:t>
            </a:r>
          </a:p>
          <a:p>
            <a:pPr indent="285750">
              <a:lnSpc>
                <a:spcPct val="115000"/>
              </a:lnSpc>
            </a:pPr>
            <a:r>
              <a:rPr lang="bg-BG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която </a:t>
            </a:r>
            <a:r>
              <a:rPr lang="bg-BG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искаме (просим) </a:t>
            </a:r>
            <a:r>
              <a:rPr lang="bg-BG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нещо от </a:t>
            </a:r>
            <a:r>
              <a:rPr lang="bg-BG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Бога.</a:t>
            </a:r>
            <a:endParaRPr lang="bg-BG" sz="2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>
              <a:lnSpc>
                <a:spcPct val="115000"/>
              </a:lnSpc>
            </a:pP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1967035" y="5083145"/>
            <a:ext cx="61106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i.mycdn.me</a:t>
            </a:r>
            <a:endParaRPr lang="en-US" sz="7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1976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457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897">
        <p:pull/>
      </p:transition>
    </mc:Choice>
    <mc:Fallback xmlns="">
      <p:transition spd="slow" advTm="42897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3" grpId="0" build="p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31843" y="2248293"/>
            <a:ext cx="9411348" cy="1646302"/>
          </a:xfrm>
        </p:spPr>
        <p:txBody>
          <a:bodyPr/>
          <a:lstStyle/>
          <a:p>
            <a:pPr algn="ctr"/>
            <a:r>
              <a:rPr lang="bg-BG" sz="72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Иисус Христос - Спасителят</a:t>
            </a:r>
            <a:endParaRPr lang="en-US" sz="72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184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75">
        <p:pull/>
      </p:transition>
    </mc:Choice>
    <mc:Fallback xmlns="">
      <p:transition spd="slow" advTm="9075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84521" y="2699196"/>
            <a:ext cx="5533679" cy="1619791"/>
          </a:xfrm>
        </p:spPr>
        <p:txBody>
          <a:bodyPr>
            <a:normAutofit fontScale="90000"/>
          </a:bodyPr>
          <a:lstStyle/>
          <a:p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r>
              <a:rPr lang="bg-BG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Защото Иисус Христос е Бог, но се родил и живял на земята като Човек.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271463" y="0"/>
            <a:ext cx="9550284" cy="156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Защо наричаме Иисус Христос Богочовек?</a:t>
            </a:r>
            <a:endParaRPr lang="en-US" sz="36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C:\Documents and Settings\Ivo\Desktop\My Pictures 09.01.2017\2 СВЕТА ДЕВА МАРИЯ\Икони на св. Дева Мария\dscn0566cf80ceb1cebdceb1ceb3ceb9ceb1-cf80ceb1cf81ceb1cebccf85ceb8ceb9ceb1www.fotiadisicons.wordpress.com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1390108"/>
            <a:ext cx="3543299" cy="470589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авоъгълник 2"/>
          <p:cNvSpPr/>
          <p:nvPr/>
        </p:nvSpPr>
        <p:spPr>
          <a:xfrm>
            <a:off x="6253047" y="5911334"/>
            <a:ext cx="122501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fotiadisicons.files.wordpress.com</a:t>
            </a:r>
            <a:endParaRPr lang="en-US" sz="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363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95">
        <p:pull/>
      </p:transition>
    </mc:Choice>
    <mc:Fallback xmlns="">
      <p:transition spd="slow" advTm="24395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666" y="2448232"/>
            <a:ext cx="4493705" cy="4409769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48021" y="1265238"/>
            <a:ext cx="9867899" cy="1325563"/>
          </a:xfrm>
        </p:spPr>
        <p:txBody>
          <a:bodyPr>
            <a:normAutofit fontScale="90000"/>
          </a:bodyPr>
          <a:lstStyle/>
          <a:p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r>
              <a:rPr lang="bg-BG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Иисус Христос като всеки човек се нуждае от храна, вода, сън.</a:t>
            </a:r>
            <a:r>
              <a:rPr lang="bg-BG" sz="31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Но чудесата, които върши, разкриват, че Той е Бог.</a:t>
            </a:r>
            <a:r>
              <a:rPr lang="bg-BG" sz="16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16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48021" y="-139483"/>
            <a:ext cx="8810279" cy="1661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 събития разкриват Иисус Христос като Човек и кои - като Бог?</a:t>
            </a:r>
            <a:endParaRPr lang="en-US" sz="36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6758858" y="6642556"/>
            <a:ext cx="84991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www.daineko.net </a:t>
            </a:r>
            <a:endParaRPr lang="en-US" sz="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14067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667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93">
        <p:pull/>
      </p:transition>
    </mc:Choice>
    <mc:Fallback xmlns="">
      <p:transition spd="slow" advTm="32093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114800" y="2418069"/>
            <a:ext cx="5616884" cy="2523120"/>
          </a:xfrm>
        </p:spPr>
        <p:txBody>
          <a:bodyPr>
            <a:normAutofit fontScale="90000"/>
          </a:bodyPr>
          <a:lstStyle/>
          <a:p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Отговор: 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Иисус Христос избрал 12 най-близки Свои ученици. </a:t>
            </a:r>
            <a:r>
              <a:rPr lang="bg-BG" sz="3100" dirty="0">
                <a:solidFill>
                  <a:schemeClr val="accent4">
                    <a:lumMod val="50000"/>
                  </a:schemeClr>
                </a:solidFill>
              </a:rPr>
              <a:t>Н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арекъл ги апостоли, което значи „пратеници“.</a:t>
            </a:r>
            <a:r>
              <a:rPr lang="bg-BG" sz="4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4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137002" y="269943"/>
            <a:ext cx="10626379" cy="7714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Колко са най-близките Христови ученици?</a:t>
            </a:r>
          </a:p>
          <a:p>
            <a:r>
              <a:rPr lang="bg-BG" sz="36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са наречени те?</a:t>
            </a:r>
            <a:endParaRPr lang="en-US" sz="36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02" y="1551124"/>
            <a:ext cx="3699087" cy="5132437"/>
          </a:xfrm>
          <a:prstGeom prst="rect">
            <a:avLst/>
          </a:prstGeom>
        </p:spPr>
      </p:pic>
      <p:sp>
        <p:nvSpPr>
          <p:cNvPr id="9" name="Правоъгълник 8"/>
          <p:cNvSpPr/>
          <p:nvPr/>
        </p:nvSpPr>
        <p:spPr>
          <a:xfrm>
            <a:off x="2847450" y="5328023"/>
            <a:ext cx="1077539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>
                <a:solidFill>
                  <a:schemeClr val="accent5">
                    <a:lumMod val="50000"/>
                  </a:schemeClr>
                </a:solidFill>
              </a:rPr>
              <a:t>www.marturieathonita.ro</a:t>
            </a:r>
            <a:endParaRPr lang="en-US" sz="6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073961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651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77">
        <p:pull/>
      </p:transition>
    </mc:Choice>
    <mc:Fallback xmlns="">
      <p:transition spd="slow" advTm="26477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1"/>
          <p:cNvSpPr txBox="1">
            <a:spLocks/>
          </p:cNvSpPr>
          <p:nvPr/>
        </p:nvSpPr>
        <p:spPr>
          <a:xfrm>
            <a:off x="4584257" y="1921590"/>
            <a:ext cx="5947527" cy="508566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bg-BG" sz="5300" b="1" dirty="0" smtClean="0">
                <a:solidFill>
                  <a:schemeClr val="accent4">
                    <a:lumMod val="50000"/>
                  </a:schemeClr>
                </a:solidFill>
              </a:rPr>
              <a:t>Апостолите са</a:t>
            </a:r>
            <a:r>
              <a:rPr lang="bg-BG" sz="6100" b="1" dirty="0" smtClean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ru-RU" sz="5300" b="1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Петър</a:t>
            </a:r>
            <a:r>
              <a:rPr lang="ru-RU" sz="53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5300" b="1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Андрей</a:t>
            </a:r>
            <a:r>
              <a:rPr lang="ru-RU" sz="53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300" b="1" dirty="0" err="1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Йоан</a:t>
            </a:r>
            <a:r>
              <a:rPr lang="ru-RU" sz="53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5300" b="1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Яков</a:t>
            </a:r>
            <a:r>
              <a:rPr lang="ru-RU" sz="53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300" b="1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Матей</a:t>
            </a:r>
            <a:r>
              <a:rPr lang="ru-RU" sz="53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300" b="1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Филип</a:t>
            </a:r>
            <a:r>
              <a:rPr lang="ru-RU" sz="53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300" b="1" dirty="0" err="1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Вартоломей</a:t>
            </a:r>
            <a:r>
              <a:rPr lang="ru-RU" sz="53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5300" b="1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Тома</a:t>
            </a:r>
            <a:r>
              <a:rPr lang="ru-RU" sz="53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300" b="1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Яков Алфеев</a:t>
            </a:r>
            <a:r>
              <a:rPr lang="ru-RU" sz="53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300" b="1" dirty="0" err="1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Тадей</a:t>
            </a:r>
            <a:r>
              <a:rPr lang="ru-RU" sz="53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300" b="1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Симон </a:t>
            </a:r>
            <a:r>
              <a:rPr lang="ru-RU" sz="5300" b="1" dirty="0" err="1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Зилот</a:t>
            </a:r>
            <a:r>
              <a:rPr lang="ru-RU" sz="5300" b="1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5300" b="1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Матий</a:t>
            </a:r>
            <a:r>
              <a:rPr lang="ru-RU" sz="53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ru-RU" sz="53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(избран на </a:t>
            </a:r>
            <a:r>
              <a:rPr lang="ru-RU" sz="5300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място</a:t>
            </a:r>
            <a:r>
              <a:rPr lang="ru-RU" sz="53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предателя </a:t>
            </a:r>
            <a:r>
              <a:rPr lang="ru-RU" sz="5300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Юда</a:t>
            </a:r>
            <a:r>
              <a:rPr lang="ru-RU" sz="53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20000"/>
              </a:lnSpc>
            </a:pPr>
            <a:r>
              <a:rPr lang="ru-RU" sz="53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5300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53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апостолите</a:t>
            </a:r>
            <a:r>
              <a:rPr lang="ru-RU" sz="53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бил причислен и свети апостол</a:t>
            </a:r>
            <a:r>
              <a:rPr lang="ru-RU" sz="53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Павел</a:t>
            </a:r>
            <a:r>
              <a:rPr lang="ru-RU" sz="53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избран от Господа след </a:t>
            </a:r>
            <a:r>
              <a:rPr lang="ru-RU" sz="5300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Неговото</a:t>
            </a:r>
            <a:r>
              <a:rPr lang="ru-RU" sz="53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Възкресение</a:t>
            </a:r>
            <a:r>
              <a:rPr lang="ru-RU" sz="53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53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53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23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3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Заглавие 1"/>
          <p:cNvSpPr txBox="1">
            <a:spLocks/>
          </p:cNvSpPr>
          <p:nvPr/>
        </p:nvSpPr>
        <p:spPr>
          <a:xfrm>
            <a:off x="2489309" y="0"/>
            <a:ext cx="10626379" cy="7714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 са апостолите?</a:t>
            </a:r>
            <a:endParaRPr lang="en-US" sz="40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 descr="C:\Documents and Settings\Ivo\Desktop\Фотоси 23апостолите 3 клас\1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1028701"/>
            <a:ext cx="4254500" cy="547369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авоъгълник 7"/>
          <p:cNvSpPr/>
          <p:nvPr/>
        </p:nvSpPr>
        <p:spPr>
          <a:xfrm>
            <a:off x="3655035" y="6302345"/>
            <a:ext cx="86594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3">
                    <a:lumMod val="75000"/>
                  </a:schemeClr>
                </a:solidFill>
              </a:rPr>
              <a:t>www.reddit.com</a:t>
            </a: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09757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89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684">
        <p:pull/>
      </p:transition>
    </mc:Choice>
    <mc:Fallback xmlns="">
      <p:transition spd="slow" advTm="44684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31843" y="2248293"/>
            <a:ext cx="9411348" cy="1646302"/>
          </a:xfrm>
        </p:spPr>
        <p:txBody>
          <a:bodyPr/>
          <a:lstStyle/>
          <a:p>
            <a:pPr algn="ctr"/>
            <a:r>
              <a:rPr lang="bg-BG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 - Творец</a:t>
            </a:r>
            <a:endParaRPr lang="en-US" sz="7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2357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9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72">
        <p:pull/>
      </p:transition>
    </mc:Choice>
    <mc:Fallback xmlns="">
      <p:transition spd="slow" advTm="5672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00051" y="912713"/>
            <a:ext cx="9940413" cy="1713112"/>
          </a:xfrm>
        </p:spPr>
        <p:txBody>
          <a:bodyPr>
            <a:normAutofit/>
          </a:bodyPr>
          <a:lstStyle/>
          <a:p>
            <a:r>
              <a:rPr lang="bg-BG" sz="2800" b="1" dirty="0" smtClean="0">
                <a:solidFill>
                  <a:schemeClr val="accent4">
                    <a:lumMod val="50000"/>
                  </a:schemeClr>
                </a:solidFill>
              </a:rPr>
              <a:t>Отговор: </a:t>
            </a: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Бог сътворил света само със Своето слово. Светът бил сътворен от Бога за 6 творчески дни.</a:t>
            </a:r>
            <a:b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           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1731023" y="28576"/>
            <a:ext cx="6713729" cy="1049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Бог сътворил света?</a:t>
            </a:r>
            <a:endParaRPr lang="en-US" sz="40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024" y="2082800"/>
            <a:ext cx="5838176" cy="467712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5890659" y="6559870"/>
            <a:ext cx="166584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theologybraindump.files.wordpress.com</a:t>
            </a:r>
            <a:endParaRPr lang="en-US" sz="7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150325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537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77">
        <p:pull/>
      </p:transition>
    </mc:Choice>
    <mc:Fallback xmlns="">
      <p:transition spd="slow" advTm="23477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806511" y="-292007"/>
            <a:ext cx="1056004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Какво се случило през 6-те творчески дни?</a:t>
            </a:r>
            <a:endParaRPr lang="en-US" sz="40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8" descr="C:\Documents and Settings\Ivo\Desktop\New Folder (2)\2.jpg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250"/>
                    </a14:imgEffect>
                    <a14:imgEffect>
                      <a14:saturation sat="10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" y="2931162"/>
            <a:ext cx="148907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4" descr="C:\Documents and Settings\Ivo\Desktop\Христос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27" y="935356"/>
            <a:ext cx="1490345" cy="182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6" descr="C:\Documents and Settings\Ivo\Desktop\New Folder (2)\424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69" y="4930143"/>
            <a:ext cx="1496060" cy="1818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/>
          <p:cNvPicPr/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7000"/>
                    </a14:imgEffect>
                    <a14:imgEffect>
                      <a14:colorTemperature colorTemp="8625"/>
                    </a14:imgEffect>
                    <a14:imgEffect>
                      <a14:saturation sat="125000"/>
                    </a14:imgEffect>
                    <a14:imgEffect>
                      <a14:brightnessContrast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020"/>
          <a:stretch/>
        </p:blipFill>
        <p:spPr bwMode="auto">
          <a:xfrm>
            <a:off x="6160569" y="941135"/>
            <a:ext cx="1490028" cy="1828800"/>
          </a:xfrm>
          <a:prstGeom prst="rect">
            <a:avLst/>
          </a:prstGeom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4" descr="C:\Documents and Settings\Ivo\Desktop\10-3 Фотоси\C9YkHr_WsAALX9y.jpg"/>
          <p:cNvPicPr/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089" b="2601"/>
          <a:stretch/>
        </p:blipFill>
        <p:spPr bwMode="auto">
          <a:xfrm>
            <a:off x="6137722" y="4930143"/>
            <a:ext cx="1454213" cy="18237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2" descr="C:\Documents and Settings\Ivo\Desktop\10-3 Фотоси\111.jpg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722" y="2934338"/>
            <a:ext cx="1494968" cy="183140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авоъгълник 1"/>
          <p:cNvSpPr/>
          <p:nvPr/>
        </p:nvSpPr>
        <p:spPr>
          <a:xfrm>
            <a:off x="1797790" y="1187553"/>
            <a:ext cx="3853710" cy="10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r>
              <a:rPr lang="bg-BG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Първи творчески </a:t>
            </a:r>
            <a:r>
              <a:rPr lang="bg-BG" sz="20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bg-BG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Първият </a:t>
            </a:r>
            <a:r>
              <a:rPr lang="bg-B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 Бог сътворил небето и </a:t>
            </a:r>
            <a:r>
              <a:rPr lang="bg-B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земята, появила се </a:t>
            </a:r>
            <a:r>
              <a:rPr lang="bg-B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светлината.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1733503" y="3033802"/>
            <a:ext cx="4144328" cy="1530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r>
              <a:rPr lang="bg-BG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Втори творчески ден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bg-B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втория ден създал небосвода. Разделил водите, които са на небето от водите, които са на земята.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авоъгълник 12"/>
          <p:cNvSpPr/>
          <p:nvPr/>
        </p:nvSpPr>
        <p:spPr>
          <a:xfrm>
            <a:off x="1664583" y="5187517"/>
            <a:ext cx="4421953" cy="10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r>
              <a:rPr lang="bg-BG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Трети творчески </a:t>
            </a:r>
            <a:r>
              <a:rPr lang="bg-BG" sz="20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bg-BG" sz="1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третия ден събрал водите в морета и океани, а на сушата сътворил </a:t>
            </a:r>
            <a:r>
              <a:rPr lang="bg-B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растенията.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авоъгълник 13"/>
          <p:cNvSpPr/>
          <p:nvPr/>
        </p:nvSpPr>
        <p:spPr>
          <a:xfrm>
            <a:off x="7741496" y="1139608"/>
            <a:ext cx="4361984" cy="1417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bg-BG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Четвърти творчески </a:t>
            </a:r>
            <a:r>
              <a:rPr lang="bg-BG" sz="20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bg-BG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четвъртия ден Той сътворил слънцето, луната и звездите, за да разделят деня от нощта.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авоъгълник 14"/>
          <p:cNvSpPr/>
          <p:nvPr/>
        </p:nvSpPr>
        <p:spPr>
          <a:xfrm>
            <a:off x="7643121" y="2982039"/>
            <a:ext cx="4558734" cy="1777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bg-BG" sz="20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Пети </a:t>
            </a:r>
            <a:r>
              <a:rPr lang="bg-BG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творчески ден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</a:pPr>
            <a:r>
              <a:rPr lang="bg-B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петия ден Бог създал рибите и всички водни животни, а във въздуха създал птици да летят.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bg-BG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авоъгълник 15"/>
          <p:cNvSpPr/>
          <p:nvPr/>
        </p:nvSpPr>
        <p:spPr>
          <a:xfrm>
            <a:off x="7643121" y="5102339"/>
            <a:ext cx="4425187" cy="1530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r>
              <a:rPr lang="bg-BG" sz="20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Шести творчески ден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bg-B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шестия ден Той заселил сушата с животни от всички видове, а най-накрая създал и човека </a:t>
            </a:r>
            <a:r>
              <a:rPr lang="bg-B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мъж </a:t>
            </a:r>
            <a:r>
              <a:rPr lang="bg-B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жена ги сътворил.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авоъгълник 17"/>
          <p:cNvSpPr/>
          <p:nvPr/>
        </p:nvSpPr>
        <p:spPr>
          <a:xfrm>
            <a:off x="933451" y="4601401"/>
            <a:ext cx="86433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en.wikipedia.org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10213810" y="6689135"/>
            <a:ext cx="198804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accent3">
                    <a:lumMod val="75000"/>
                  </a:schemeClr>
                </a:solidFill>
              </a:rPr>
              <a:t>en.wikipedia.org/wiki/</a:t>
            </a:r>
            <a:r>
              <a:rPr lang="en-US" sz="600" dirty="0" err="1">
                <a:solidFill>
                  <a:schemeClr val="accent3">
                    <a:lumMod val="75000"/>
                  </a:schemeClr>
                </a:solidFill>
              </a:rPr>
              <a:t>Monreale_Cathedral_mosaics</a:t>
            </a:r>
            <a:endParaRPr lang="en-US" sz="6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9" name="Аудио 1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201855" y="6133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042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962">
        <p:pull/>
      </p:transition>
    </mc:Choice>
    <mc:Fallback xmlns="">
      <p:transition spd="slow" advTm="84962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4" grpId="0"/>
      <p:bldP spid="2" grpId="0"/>
      <p:bldP spid="3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75188" y="811150"/>
            <a:ext cx="9173496" cy="1480840"/>
          </a:xfrm>
        </p:spPr>
        <p:txBody>
          <a:bodyPr>
            <a:normAutofit fontScale="90000"/>
          </a:bodyPr>
          <a:lstStyle/>
          <a:p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Отговор: 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Първите хора са Адам и Ева. Бог ги заселил в прекрасна градина, наречена рай. Заради </a:t>
            </a:r>
            <a:r>
              <a:rPr lang="bg-BG" sz="3100" dirty="0" err="1" smtClean="0">
                <a:solidFill>
                  <a:schemeClr val="accent4">
                    <a:lumMod val="50000"/>
                  </a:schemeClr>
                </a:solidFill>
              </a:rPr>
              <a:t>непослу-шанието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 на първите хора, Бог ги изгонил от рая.</a:t>
            </a:r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Заглавие 1"/>
          <p:cNvSpPr txBox="1">
            <a:spLocks/>
          </p:cNvSpPr>
          <p:nvPr/>
        </p:nvSpPr>
        <p:spPr>
          <a:xfrm>
            <a:off x="934402" y="996889"/>
            <a:ext cx="4655127" cy="174928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Заглавие 1"/>
          <p:cNvSpPr txBox="1">
            <a:spLocks/>
          </p:cNvSpPr>
          <p:nvPr/>
        </p:nvSpPr>
        <p:spPr>
          <a:xfrm>
            <a:off x="575188" y="-358299"/>
            <a:ext cx="9550284" cy="1661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Какво научихте за първите хора?</a:t>
            </a:r>
            <a:endParaRPr lang="en-US" sz="40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C:\Documents and Settings\Ivo\Desktop\za urok 11-3\izgonwane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065" y="2383930"/>
            <a:ext cx="4271409" cy="447194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авоъгълник 9"/>
          <p:cNvSpPr/>
          <p:nvPr/>
        </p:nvSpPr>
        <p:spPr>
          <a:xfrm>
            <a:off x="5065186" y="6611779"/>
            <a:ext cx="10486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en.wikipedia.org</a:t>
            </a:r>
            <a:endParaRPr lang="en-US" sz="1000" dirty="0"/>
          </a:p>
        </p:txBody>
      </p:sp>
      <p:sp>
        <p:nvSpPr>
          <p:cNvPr id="9" name="Правоъгълник 8"/>
          <p:cNvSpPr/>
          <p:nvPr/>
        </p:nvSpPr>
        <p:spPr>
          <a:xfrm>
            <a:off x="10213810" y="6689135"/>
            <a:ext cx="198804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accent3">
                    <a:lumMod val="75000"/>
                  </a:schemeClr>
                </a:solidFill>
              </a:rPr>
              <a:t>en.wikipedia.org/wiki/</a:t>
            </a:r>
            <a:r>
              <a:rPr lang="en-US" sz="600" dirty="0" err="1">
                <a:solidFill>
                  <a:schemeClr val="accent3">
                    <a:lumMod val="75000"/>
                  </a:schemeClr>
                </a:solidFill>
              </a:rPr>
              <a:t>Monreale_Cathedral_mosaics</a:t>
            </a:r>
            <a:endParaRPr lang="en-US" sz="6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1718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936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54">
        <p:pull/>
      </p:transition>
    </mc:Choice>
    <mc:Fallback xmlns="">
      <p:transition spd="slow" advTm="31154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40506" y="1049810"/>
            <a:ext cx="9430269" cy="2685850"/>
          </a:xfrm>
        </p:spPr>
        <p:txBody>
          <a:bodyPr>
            <a:normAutofit fontScale="90000"/>
          </a:bodyPr>
          <a:lstStyle/>
          <a:p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Отговор: </a:t>
            </a:r>
            <a:r>
              <a:rPr lang="bg-BG" sz="2900" dirty="0" smtClean="0">
                <a:solidFill>
                  <a:schemeClr val="accent4">
                    <a:lumMod val="50000"/>
                  </a:schemeClr>
                </a:solidFill>
              </a:rPr>
              <a:t>След грехопадението на Адам и Ева, злото в света много се увеличило. Тогава Бог наказал хората с потоп и само праведният Ной и неговите синове, заедно със семействата им, Бог запазил в Ноевия ковчег.  </a:t>
            </a:r>
            <a:br>
              <a:rPr lang="bg-BG" sz="29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Заглавие 1"/>
          <p:cNvSpPr txBox="1">
            <a:spLocks/>
          </p:cNvSpPr>
          <p:nvPr/>
        </p:nvSpPr>
        <p:spPr>
          <a:xfrm>
            <a:off x="240506" y="1518095"/>
            <a:ext cx="4655127" cy="174928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Заглавие 1"/>
          <p:cNvSpPr txBox="1">
            <a:spLocks/>
          </p:cNvSpPr>
          <p:nvPr/>
        </p:nvSpPr>
        <p:spPr>
          <a:xfrm>
            <a:off x="814387" y="-225563"/>
            <a:ext cx="9550284" cy="1661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Защо Бог наказал хората с потоп?</a:t>
            </a:r>
            <a:endParaRPr lang="en-US" sz="40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Documents and Settings\Ivo\Desktop\3 клас Фотоси\12-3 Fotosi\за урока 12-3\noj1.jpg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982" y="3267375"/>
            <a:ext cx="5235678" cy="348738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авоъгълник 9"/>
          <p:cNvSpPr/>
          <p:nvPr/>
        </p:nvSpPr>
        <p:spPr>
          <a:xfrm>
            <a:off x="6464446" y="6508540"/>
            <a:ext cx="105509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/>
              <a:t>en.wikipedia.org</a:t>
            </a:r>
            <a:endParaRPr lang="en-US" sz="2000" dirty="0"/>
          </a:p>
        </p:txBody>
      </p:sp>
      <p:sp>
        <p:nvSpPr>
          <p:cNvPr id="9" name="Правоъгълник 8"/>
          <p:cNvSpPr/>
          <p:nvPr/>
        </p:nvSpPr>
        <p:spPr>
          <a:xfrm>
            <a:off x="10213810" y="6689135"/>
            <a:ext cx="198804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accent3">
                    <a:lumMod val="75000"/>
                  </a:schemeClr>
                </a:solidFill>
              </a:rPr>
              <a:t>en.wikipedia.org/wiki/</a:t>
            </a:r>
            <a:r>
              <a:rPr lang="en-US" sz="600" dirty="0" err="1">
                <a:solidFill>
                  <a:schemeClr val="accent3">
                    <a:lumMod val="75000"/>
                  </a:schemeClr>
                </a:solidFill>
              </a:rPr>
              <a:t>Monreale_Cathedral_mosaics</a:t>
            </a:r>
            <a:endParaRPr lang="en-US" sz="6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06300" y="61083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67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889">
        <p:pull/>
      </p:transition>
    </mc:Choice>
    <mc:Fallback xmlns="">
      <p:transition spd="slow" advTm="39889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93270" y="1231900"/>
            <a:ext cx="9689435" cy="1219200"/>
          </a:xfrm>
        </p:spPr>
        <p:txBody>
          <a:bodyPr>
            <a:normAutofit fontScale="90000"/>
          </a:bodyPr>
          <a:lstStyle/>
          <a:p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r>
              <a:rPr lang="en-US" sz="31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Бог не благославя делата, които вършим с непослушание - по своя воля и когато се възгордяваме.</a:t>
            </a:r>
            <a:b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Заглавие 1"/>
          <p:cNvSpPr txBox="1">
            <a:spLocks/>
          </p:cNvSpPr>
          <p:nvPr/>
        </p:nvSpPr>
        <p:spPr>
          <a:xfrm>
            <a:off x="2047120" y="-175780"/>
            <a:ext cx="6527135" cy="1661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Каква е поуката от историята за Вавилонската кула?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8" descr="C:\Documents and Settings\Ivo\Desktop\3 клас Фотоси\12-3 Fotosi\за урока 12-3\кулата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1" y="2451100"/>
            <a:ext cx="5058774" cy="422991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авоъгълник 10"/>
          <p:cNvSpPr/>
          <p:nvPr/>
        </p:nvSpPr>
        <p:spPr>
          <a:xfrm>
            <a:off x="4884792" y="6434798"/>
            <a:ext cx="11063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</a:rPr>
              <a:t>en.wikipedia.org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10213810" y="6689135"/>
            <a:ext cx="198804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accent3">
                    <a:lumMod val="75000"/>
                  </a:schemeClr>
                </a:solidFill>
              </a:rPr>
              <a:t>en.wikipedia.org/wiki/</a:t>
            </a:r>
            <a:r>
              <a:rPr lang="en-US" sz="600" dirty="0" err="1">
                <a:solidFill>
                  <a:schemeClr val="accent3">
                    <a:lumMod val="75000"/>
                  </a:schemeClr>
                </a:solidFill>
              </a:rPr>
              <a:t>Monreale_Cathedral_mosaics</a:t>
            </a:r>
            <a:endParaRPr lang="en-US" sz="6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201855" y="6213401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046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78">
        <p:pull/>
      </p:transition>
    </mc:Choice>
    <mc:Fallback xmlns="">
      <p:transition spd="slow" advTm="20878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1"/>
          <p:cNvSpPr txBox="1">
            <a:spLocks/>
          </p:cNvSpPr>
          <p:nvPr/>
        </p:nvSpPr>
        <p:spPr>
          <a:xfrm>
            <a:off x="344487" y="-136663"/>
            <a:ext cx="9550284" cy="1661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Защо е важно да изпълняваме </a:t>
            </a:r>
          </a:p>
          <a:p>
            <a:pPr algn="ctr"/>
            <a:r>
              <a:rPr lang="bg-BG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10-те Божии заповеди?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лавие 1"/>
          <p:cNvSpPr>
            <a:spLocks noGrp="1"/>
          </p:cNvSpPr>
          <p:nvPr>
            <p:ph type="title"/>
          </p:nvPr>
        </p:nvSpPr>
        <p:spPr>
          <a:xfrm>
            <a:off x="814387" y="1303338"/>
            <a:ext cx="9459913" cy="1363662"/>
          </a:xfrm>
        </p:spPr>
        <p:txBody>
          <a:bodyPr>
            <a:normAutofit fontScale="90000"/>
          </a:bodyPr>
          <a:lstStyle/>
          <a:p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r>
              <a:rPr lang="en-US" sz="31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10-те Божии заповеди ни учат как да се отнасяме към Бога и към ближните си.</a:t>
            </a:r>
            <a: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1" name="Картина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382" y="2432520"/>
            <a:ext cx="660400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авоъгълник 5"/>
          <p:cNvSpPr/>
          <p:nvPr/>
        </p:nvSpPr>
        <p:spPr>
          <a:xfrm>
            <a:off x="7274985" y="5863448"/>
            <a:ext cx="69762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1">
                    <a:lumMod val="75000"/>
                  </a:schemeClr>
                </a:solidFill>
              </a:rPr>
              <a:t>pl.aleteia.org</a:t>
            </a:r>
            <a:endParaRPr lang="en-US" sz="7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7682680" y="6328215"/>
            <a:ext cx="73770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3">
                    <a:lumMod val="50000"/>
                  </a:schemeClr>
                </a:solidFill>
              </a:rPr>
              <a:t>pl.aleteia.org</a:t>
            </a:r>
            <a:endParaRPr lang="en-US" sz="7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2347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7325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81">
        <p:pull/>
      </p:transition>
    </mc:Choice>
    <mc:Fallback xmlns="">
      <p:transition spd="slow" advTm="23381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714935" y="2666999"/>
            <a:ext cx="9356165" cy="1602449"/>
          </a:xfrm>
        </p:spPr>
        <p:txBody>
          <a:bodyPr/>
          <a:lstStyle/>
          <a:p>
            <a:pPr algn="ctr"/>
            <a:r>
              <a:rPr lang="bg-BG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Света Богородица – наша закрилница</a:t>
            </a:r>
            <a:endParaRPr lang="en-US" sz="7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74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80">
        <p:pull/>
      </p:transition>
    </mc:Choice>
    <mc:Fallback xmlns="">
      <p:transition spd="slow" advTm="838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732303" y="0"/>
            <a:ext cx="85640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какво се молим на Пресвета </a:t>
            </a:r>
          </a:p>
          <a:p>
            <a:pPr algn="ctr"/>
            <a:r>
              <a:rPr lang="bg-BG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Богородица?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лавие 1"/>
          <p:cNvSpPr>
            <a:spLocks noGrp="1"/>
          </p:cNvSpPr>
          <p:nvPr>
            <p:ph type="title"/>
          </p:nvPr>
        </p:nvSpPr>
        <p:spPr>
          <a:xfrm>
            <a:off x="814387" y="1303338"/>
            <a:ext cx="9459913" cy="1363662"/>
          </a:xfrm>
        </p:spPr>
        <p:txBody>
          <a:bodyPr>
            <a:normAutofit fontScale="90000"/>
          </a:bodyPr>
          <a:lstStyle/>
          <a:p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r>
              <a:rPr lang="en-US" sz="31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Молим се на Пресвета Богородица да ни </a:t>
            </a:r>
            <a:b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закриля и да ни помага във всичките ни дела и да бъде наша застъпница пред Бога.</a:t>
            </a:r>
            <a: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00" y="2721854"/>
            <a:ext cx="6482432" cy="3927439"/>
          </a:xfrm>
          <a:prstGeom prst="rect">
            <a:avLst/>
          </a:prstGeom>
          <a:ln w="38100" cap="sq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Текстово поле 7"/>
          <p:cNvSpPr txBox="1"/>
          <p:nvPr/>
        </p:nvSpPr>
        <p:spPr>
          <a:xfrm>
            <a:off x="7401450" y="6504092"/>
            <a:ext cx="635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www.fb.ru</a:t>
            </a:r>
            <a:endParaRPr 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26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47">
        <p:pull/>
      </p:transition>
    </mc:Choice>
    <mc:Fallback xmlns="">
      <p:transition spd="slow" advTm="26347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1457865" y="4763"/>
            <a:ext cx="77581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40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 са най-големите празници на Пресвета Богородица?</a:t>
            </a:r>
            <a:endParaRPr lang="en-US" sz="40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лавие 1"/>
          <p:cNvSpPr>
            <a:spLocks noGrp="1"/>
          </p:cNvSpPr>
          <p:nvPr>
            <p:ph type="title"/>
          </p:nvPr>
        </p:nvSpPr>
        <p:spPr>
          <a:xfrm>
            <a:off x="471489" y="1651000"/>
            <a:ext cx="9459913" cy="762000"/>
          </a:xfrm>
        </p:spPr>
        <p:txBody>
          <a:bodyPr>
            <a:normAutofit fontScale="90000"/>
          </a:bodyPr>
          <a:lstStyle/>
          <a:p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r>
              <a:rPr lang="en-US" sz="31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Това са празниците:</a:t>
            </a:r>
            <a: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3000"/>
                    </a14:imgEffect>
                    <a14:imgEffect>
                      <a14:saturation sat="133000"/>
                    </a14:imgEffect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39" b="336"/>
          <a:stretch/>
        </p:blipFill>
        <p:spPr>
          <a:xfrm>
            <a:off x="498791" y="3356897"/>
            <a:ext cx="2366800" cy="3163391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t="5848" r="3372" b="2821"/>
          <a:stretch/>
        </p:blipFill>
        <p:spPr>
          <a:xfrm>
            <a:off x="3167402" y="3354302"/>
            <a:ext cx="2569275" cy="3168582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597" b="3145"/>
          <a:stretch/>
        </p:blipFill>
        <p:spPr>
          <a:xfrm>
            <a:off x="6038488" y="3354301"/>
            <a:ext cx="2523767" cy="3168583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703"/>
                    </a14:imgEffect>
                    <a14:imgEffect>
                      <a14:saturation sat="11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657" r="5035" b="3923"/>
          <a:stretch/>
        </p:blipFill>
        <p:spPr>
          <a:xfrm>
            <a:off x="8909574" y="3342058"/>
            <a:ext cx="2431169" cy="317823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Текстово поле 10"/>
          <p:cNvSpPr txBox="1"/>
          <p:nvPr/>
        </p:nvSpPr>
        <p:spPr>
          <a:xfrm>
            <a:off x="417361" y="2389516"/>
            <a:ext cx="25296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Рождество</a:t>
            </a:r>
          </a:p>
          <a:p>
            <a:pPr algn="ctr"/>
            <a:r>
              <a:rPr lang="bg-BG" sz="28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Богородично</a:t>
            </a: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3187209" y="2383564"/>
            <a:ext cx="25296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Въведение</a:t>
            </a:r>
          </a:p>
          <a:p>
            <a:pPr algn="ctr"/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Богородично</a:t>
            </a:r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5966522" y="2413000"/>
            <a:ext cx="2529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Благовещение</a:t>
            </a:r>
          </a:p>
        </p:txBody>
      </p:sp>
      <p:sp>
        <p:nvSpPr>
          <p:cNvPr id="14" name="Текстово поле 13"/>
          <p:cNvSpPr txBox="1"/>
          <p:nvPr/>
        </p:nvSpPr>
        <p:spPr>
          <a:xfrm>
            <a:off x="8860328" y="2383563"/>
            <a:ext cx="25296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Успение</a:t>
            </a:r>
          </a:p>
          <a:p>
            <a:pPr algn="ctr"/>
            <a:r>
              <a:rPr lang="bg-BG" sz="2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Богородично</a:t>
            </a:r>
          </a:p>
        </p:txBody>
      </p:sp>
      <p:sp>
        <p:nvSpPr>
          <p:cNvPr id="15" name="Правоъгълник 14"/>
          <p:cNvSpPr/>
          <p:nvPr/>
        </p:nvSpPr>
        <p:spPr>
          <a:xfrm>
            <a:off x="1682190" y="6404872"/>
            <a:ext cx="74251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chemeClr val="accent4">
                    <a:lumMod val="50000"/>
                  </a:schemeClr>
                </a:solidFill>
              </a:rPr>
              <a:t>www.bm.ru</a:t>
            </a:r>
            <a:endParaRPr lang="en-US" sz="9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Правоъгълник 15"/>
          <p:cNvSpPr/>
          <p:nvPr/>
        </p:nvSpPr>
        <p:spPr>
          <a:xfrm>
            <a:off x="4887920" y="6382658"/>
            <a:ext cx="89800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8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www.monitor.bg</a:t>
            </a:r>
            <a:endParaRPr lang="en-US" sz="8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9931402" y="6382658"/>
            <a:ext cx="126989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err="1" smtClean="0">
                <a:solidFill>
                  <a:schemeClr val="bg2">
                    <a:lumMod val="25000"/>
                  </a:schemeClr>
                </a:solidFill>
              </a:rPr>
              <a:t>kritikiagiologia.home.blog</a:t>
            </a:r>
            <a:endParaRPr lang="en-US" sz="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192000" y="610007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88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25">
        <p:pull/>
      </p:transition>
    </mc:Choice>
    <mc:Fallback xmlns="">
      <p:transition spd="slow" advTm="36225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6" grpId="0"/>
      <p:bldP spid="11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0" y="2483447"/>
            <a:ext cx="10559845" cy="1646302"/>
          </a:xfrm>
        </p:spPr>
        <p:txBody>
          <a:bodyPr/>
          <a:lstStyle/>
          <a:p>
            <a:pPr algn="ctr"/>
            <a:r>
              <a:rPr lang="bg-BG" sz="80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Българските светци</a:t>
            </a:r>
            <a:endParaRPr lang="en-US" sz="80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121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38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82">
        <p:pull/>
      </p:transition>
    </mc:Choice>
    <mc:Fallback xmlns="">
      <p:transition spd="slow" advTm="7582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Картина 10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7000"/>
                    </a14:imgEffect>
                  </a14:imgLayer>
                </a14:imgProps>
              </a:ext>
            </a:extLst>
          </a:blip>
          <a:srcRect b="9295"/>
          <a:stretch/>
        </p:blipFill>
        <p:spPr>
          <a:xfrm>
            <a:off x="225034" y="495320"/>
            <a:ext cx="3635766" cy="4626013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Заглавие 1"/>
          <p:cNvSpPr txBox="1">
            <a:spLocks/>
          </p:cNvSpPr>
          <p:nvPr/>
        </p:nvSpPr>
        <p:spPr>
          <a:xfrm>
            <a:off x="3975100" y="2145546"/>
            <a:ext cx="613491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Защо наричаме свети цар Борис „</a:t>
            </a:r>
            <a:r>
              <a:rPr lang="bg-BG" sz="3600" b="1" dirty="0" err="1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равноапостолен</a:t>
            </a:r>
            <a:r>
              <a:rPr lang="bg-BG" sz="36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“?</a:t>
            </a:r>
            <a:endParaRPr lang="en-US" sz="36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лавие 1"/>
          <p:cNvSpPr>
            <a:spLocks noGrp="1"/>
          </p:cNvSpPr>
          <p:nvPr>
            <p:ph type="title"/>
          </p:nvPr>
        </p:nvSpPr>
        <p:spPr>
          <a:xfrm>
            <a:off x="736548" y="5387227"/>
            <a:ext cx="9627471" cy="1363662"/>
          </a:xfrm>
        </p:spPr>
        <p:txBody>
          <a:bodyPr>
            <a:normAutofit fontScale="90000"/>
          </a:bodyPr>
          <a:lstStyle/>
          <a:p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r>
              <a:rPr lang="en-US" sz="31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Свети цар Борис е наречен </a:t>
            </a:r>
            <a:r>
              <a:rPr lang="bg-BG" sz="3100" dirty="0" err="1" smtClean="0">
                <a:solidFill>
                  <a:schemeClr val="accent4">
                    <a:lumMod val="50000"/>
                  </a:schemeClr>
                </a:solidFill>
              </a:rPr>
              <a:t>равноапостолен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, защото подобно на апостолите помогнал за приемането на християнската вяра от много хора - целия наш народ. </a:t>
            </a:r>
            <a: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Правоъгълник 11"/>
          <p:cNvSpPr/>
          <p:nvPr/>
        </p:nvSpPr>
        <p:spPr>
          <a:xfrm>
            <a:off x="3259840" y="4954197"/>
            <a:ext cx="71526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new.sliven.net</a:t>
            </a:r>
            <a:endParaRPr lang="en-US" sz="7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10318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880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82">
        <p:pull/>
      </p:transition>
    </mc:Choice>
    <mc:Fallback xmlns="">
      <p:transition spd="slow" advTm="31582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3733800" y="0"/>
            <a:ext cx="5184506" cy="4297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Защо наричаме свети Климент Охридски пръв епископ на българския език?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лавие 1"/>
          <p:cNvSpPr>
            <a:spLocks noGrp="1"/>
          </p:cNvSpPr>
          <p:nvPr>
            <p:ph type="title"/>
          </p:nvPr>
        </p:nvSpPr>
        <p:spPr>
          <a:xfrm>
            <a:off x="177800" y="5494338"/>
            <a:ext cx="10692889" cy="1363662"/>
          </a:xfrm>
        </p:spPr>
        <p:txBody>
          <a:bodyPr>
            <a:normAutofit fontScale="90000"/>
          </a:bodyPr>
          <a:lstStyle/>
          <a:p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r>
              <a:rPr lang="en-US" sz="31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Свети Климент Охридски пръв сред епископите проповядвал на български език словото Божие в църквата.</a:t>
            </a:r>
            <a: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1" name="Картина 1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225285"/>
            <a:ext cx="3314700" cy="4803915"/>
          </a:xfrm>
          <a:prstGeom prst="rect">
            <a:avLst/>
          </a:prstGeom>
        </p:spPr>
      </p:pic>
      <p:sp>
        <p:nvSpPr>
          <p:cNvPr id="12" name="Правоъгълник 11"/>
          <p:cNvSpPr/>
          <p:nvPr/>
        </p:nvSpPr>
        <p:spPr>
          <a:xfrm>
            <a:off x="2883029" y="4829145"/>
            <a:ext cx="77457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www.presstv.bg</a:t>
            </a:r>
            <a:endParaRPr lang="en-US" sz="7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498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39">
        <p:pull/>
      </p:transition>
    </mc:Choice>
    <mc:Fallback xmlns="">
      <p:transition spd="slow" advTm="24139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347699" y="0"/>
            <a:ext cx="9539980" cy="1234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36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Кого поверил народа свети Патриарх Евтимий при раздялата си с него?</a:t>
            </a:r>
            <a:endParaRPr lang="en-US" sz="36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лавие 1"/>
          <p:cNvSpPr>
            <a:spLocks noGrp="1"/>
          </p:cNvSpPr>
          <p:nvPr>
            <p:ph type="title"/>
          </p:nvPr>
        </p:nvSpPr>
        <p:spPr>
          <a:xfrm>
            <a:off x="246099" y="5494338"/>
            <a:ext cx="9761501" cy="1363662"/>
          </a:xfrm>
        </p:spPr>
        <p:txBody>
          <a:bodyPr>
            <a:normAutofit fontScale="90000"/>
          </a:bodyPr>
          <a:lstStyle/>
          <a:p>
            <a:r>
              <a:rPr lang="bg-BG" sz="2900" b="1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29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r>
              <a:rPr lang="en-US" sz="29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sz="2900" dirty="0" smtClean="0">
                <a:solidFill>
                  <a:schemeClr val="accent4">
                    <a:lumMod val="50000"/>
                  </a:schemeClr>
                </a:solidFill>
              </a:rPr>
              <a:t>Свети Патриарх Евтимий бил добър и </a:t>
            </a:r>
            <a:r>
              <a:rPr lang="bg-BG" sz="2900" dirty="0" err="1" smtClean="0">
                <a:solidFill>
                  <a:schemeClr val="accent4">
                    <a:lumMod val="50000"/>
                  </a:schemeClr>
                </a:solidFill>
              </a:rPr>
              <a:t>състра</a:t>
            </a:r>
            <a:r>
              <a:rPr lang="bg-BG" sz="2900" dirty="0" smtClean="0">
                <a:solidFill>
                  <a:schemeClr val="accent4">
                    <a:lumMod val="50000"/>
                  </a:schemeClr>
                </a:solidFill>
              </a:rPr>
              <a:t>-дателен към поверения му народ и смел негов защитник. При раздялата си с народа, той го поверил на Света Троица.</a:t>
            </a:r>
            <a:r>
              <a:rPr lang="bg-BG" sz="1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1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1" name="Картина 10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4" b="10724"/>
          <a:stretch/>
        </p:blipFill>
        <p:spPr>
          <a:xfrm>
            <a:off x="3225365" y="1285366"/>
            <a:ext cx="3784647" cy="4008916"/>
          </a:xfrm>
          <a:prstGeom prst="rect">
            <a:avLst/>
          </a:prstGeom>
        </p:spPr>
      </p:pic>
      <p:sp>
        <p:nvSpPr>
          <p:cNvPr id="12" name="Правоъгълник 11"/>
          <p:cNvSpPr/>
          <p:nvPr/>
        </p:nvSpPr>
        <p:spPr>
          <a:xfrm>
            <a:off x="6079949" y="5094227"/>
            <a:ext cx="93006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artnikitur</a:t>
            </a:r>
            <a:r>
              <a:rPr lang="bg-BG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7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evroweb</a:t>
            </a:r>
            <a:r>
              <a:rPr lang="bg-BG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</a:t>
            </a:r>
            <a:endParaRPr lang="en-US" sz="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19000" y="6172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759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62">
        <p:pull/>
      </p:transition>
    </mc:Choice>
    <mc:Fallback xmlns="">
      <p:transition spd="slow" advTm="29962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-147485" y="2196673"/>
            <a:ext cx="10559845" cy="1646302"/>
          </a:xfrm>
        </p:spPr>
        <p:txBody>
          <a:bodyPr/>
          <a:lstStyle/>
          <a:p>
            <a:pPr algn="ctr"/>
            <a:r>
              <a:rPr lang="bg-BG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Обичам и помагам</a:t>
            </a:r>
            <a:endParaRPr lang="en-US" sz="8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952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8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0">
        <p:pull/>
      </p:transition>
    </mc:Choice>
    <mc:Fallback xmlns="">
      <p:transition spd="slow" advTm="645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271463" y="-215234"/>
            <a:ext cx="89614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36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се грижим за близките си?</a:t>
            </a:r>
            <a:endParaRPr lang="en-US" sz="36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1" descr="C:\Documents and Settings\Ivo\Desktop\УЧЕБНИЦИ\2 кл УЧЕБНИК\КЪМ 2 КЛАС\ДОБРОДЕТЕЛИ\Задружно семейство\15397_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2501900"/>
            <a:ext cx="5575299" cy="371482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Заглавие 1"/>
          <p:cNvSpPr>
            <a:spLocks noGrp="1"/>
          </p:cNvSpPr>
          <p:nvPr>
            <p:ph type="title"/>
          </p:nvPr>
        </p:nvSpPr>
        <p:spPr>
          <a:xfrm>
            <a:off x="275430" y="908051"/>
            <a:ext cx="9266238" cy="1363662"/>
          </a:xfrm>
        </p:spPr>
        <p:txBody>
          <a:bodyPr>
            <a:normAutofit fontScale="90000"/>
          </a:bodyPr>
          <a:lstStyle/>
          <a:p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: отнасяме се с обич, уважение и съчувствие  към своите близки, помагаме им и се стараем да ги представим достойно в училище и в обществото.</a:t>
            </a:r>
            <a: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400" dirty="0" smtClean="0">
                <a:solidFill>
                  <a:schemeClr val="accent4">
                    <a:lumMod val="50000"/>
                  </a:schemeClr>
                </a:solidFill>
              </a:rPr>
              <a:t>     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6922193" y="6116695"/>
            <a:ext cx="83067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lcmtreinamento.com.br</a:t>
            </a:r>
            <a:endParaRPr lang="en-US" sz="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96656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147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30">
        <p:pull/>
      </p:transition>
    </mc:Choice>
    <mc:Fallback xmlns="">
      <p:transition spd="slow" advTm="2933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-388938" y="-151734"/>
            <a:ext cx="108585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помагаме на нуждаещите се?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лавие 1"/>
          <p:cNvSpPr>
            <a:spLocks noGrp="1"/>
          </p:cNvSpPr>
          <p:nvPr>
            <p:ph type="title"/>
          </p:nvPr>
        </p:nvSpPr>
        <p:spPr>
          <a:xfrm>
            <a:off x="271462" y="960028"/>
            <a:ext cx="8694738" cy="1363662"/>
          </a:xfrm>
        </p:spPr>
        <p:txBody>
          <a:bodyPr>
            <a:normAutofit fontScale="90000"/>
          </a:bodyPr>
          <a:lstStyle/>
          <a:p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: отнасяме се с милостиво сърце към тях, помагаме им да се чувстват равностойни, стремим се да им осигурим това, което им е необходимо.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8" name="Picture 9" descr="C:\Documents and Settings\Ivo\Desktop\shutterstock_1059608018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6" r="20321"/>
          <a:stretch/>
        </p:blipFill>
        <p:spPr bwMode="auto">
          <a:xfrm>
            <a:off x="3318387" y="2477729"/>
            <a:ext cx="3786239" cy="43802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6483943" y="6657945"/>
            <a:ext cx="62068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m.actve.net</a:t>
            </a:r>
            <a:endParaRPr lang="en-US" sz="700" dirty="0">
              <a:solidFill>
                <a:schemeClr val="tx2"/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13567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157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08">
        <p:pull/>
      </p:transition>
    </mc:Choice>
    <mc:Fallback xmlns="">
      <p:transition spd="slow" advTm="29008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271462" y="-139034"/>
            <a:ext cx="91773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40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милеем за природата?</a:t>
            </a:r>
            <a:endParaRPr lang="en-US" sz="40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692400"/>
            <a:ext cx="5354894" cy="34044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Заглавие 1"/>
          <p:cNvSpPr>
            <a:spLocks noGrp="1"/>
          </p:cNvSpPr>
          <p:nvPr>
            <p:ph type="title"/>
          </p:nvPr>
        </p:nvSpPr>
        <p:spPr>
          <a:xfrm>
            <a:off x="1008062" y="947328"/>
            <a:ext cx="8694738" cy="1363662"/>
          </a:xfrm>
        </p:spPr>
        <p:txBody>
          <a:bodyPr>
            <a:normAutofit fontScale="90000"/>
          </a:bodyPr>
          <a:lstStyle/>
          <a:p>
            <a:r>
              <a:rPr lang="bg-BG" sz="3100" b="1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: опазваме природата чиста, събираме разделно отпадъците, засаждаме дървета, пазим растенията и животните.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6951397" y="5881375"/>
            <a:ext cx="84189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hamburg.nabu.de</a:t>
            </a:r>
            <a:endParaRPr lang="en-US" sz="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196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67">
        <p:pull/>
      </p:transition>
    </mc:Choice>
    <mc:Fallback xmlns="">
      <p:transition spd="slow" advTm="25767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421479" y="-443835"/>
            <a:ext cx="9301163" cy="2301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Спасителят Христос обича децата. Той ни учи да вярваме в Бога и да вършим добро! </a:t>
            </a:r>
            <a:endParaRPr lang="en-US" sz="36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0" b="4465"/>
          <a:stretch/>
        </p:blipFill>
        <p:spPr>
          <a:xfrm>
            <a:off x="2765705" y="1414463"/>
            <a:ext cx="4612713" cy="5157787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6132564" y="6372195"/>
            <a:ext cx="124585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1">
                    <a:lumMod val="50000"/>
                  </a:schemeClr>
                </a:solidFill>
              </a:rPr>
              <a:t>www.monasteryicons.com</a:t>
            </a:r>
            <a:endParaRPr lang="en-US" sz="7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0" y="61674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68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22">
        <p:pull/>
      </p:transition>
    </mc:Choice>
    <mc:Fallback xmlns="">
      <p:transition spd="slow" advTm="15122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85788" y="2661709"/>
            <a:ext cx="9415462" cy="1646302"/>
          </a:xfrm>
        </p:spPr>
        <p:txBody>
          <a:bodyPr/>
          <a:lstStyle/>
          <a:p>
            <a:pPr algn="ctr"/>
            <a:r>
              <a:rPr lang="bg-BG" sz="4000" b="1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Ако знаете всичко от преговора, вече сте отлично подготвени за тест-изходно ниво. Успех!</a:t>
            </a:r>
            <a:endParaRPr lang="en-US" sz="40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045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03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91">
        <p:pull/>
      </p:transition>
    </mc:Choice>
    <mc:Fallback xmlns="">
      <p:transition spd="slow" advTm="13791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850777" y="197150"/>
            <a:ext cx="5107455" cy="2366789"/>
          </a:xfrm>
        </p:spPr>
        <p:txBody>
          <a:bodyPr>
            <a:normAutofit/>
          </a:bodyPr>
          <a:lstStyle/>
          <a:p>
            <a:pPr marL="102870" algn="ctr"/>
            <a:r>
              <a:rPr lang="bg-BG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b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ХРИСТИЯНСТВО-ПРАВОСЛАВИЕ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618" y="4525222"/>
            <a:ext cx="4366614" cy="146690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3748314" y="5894295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>
              <a:lnSpc>
                <a:spcPct val="120000"/>
              </a:lnSpc>
              <a:defRPr/>
            </a:pPr>
            <a:r>
              <a:rPr lang="bg-BG" sz="1600" dirty="0"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съставена от екипа на сайта</a:t>
            </a:r>
            <a:b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„Светлината на храма“ </a:t>
            </a:r>
            <a:r>
              <a:rPr lang="bg-BG" sz="16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600" dirty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1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545825" y="3619868"/>
            <a:ext cx="8458200" cy="1150958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>
              <a:defRPr/>
            </a:pPr>
            <a:r>
              <a:rPr lang="bg-BG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УРОК 7.4 ОТ </a:t>
            </a:r>
            <a:r>
              <a:rPr lang="bg-BG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ЕЛЕКТРОННИЯ УЧЕБНИК ЗА 3 КЛАС </a:t>
            </a:r>
          </a:p>
          <a:p>
            <a:pPr marL="102870">
              <a:defRPr/>
            </a:pPr>
            <a:r>
              <a:rPr lang="bg-BG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НА ИЗДАТЕЛСТВО ВИТЕЗДА</a:t>
            </a:r>
            <a:br>
              <a:rPr lang="bg-BG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600" dirty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31445" y="2525061"/>
            <a:ext cx="8831120" cy="971550"/>
          </a:xfrm>
          <a:prstGeom prst="rect">
            <a:avLst/>
          </a:prstGeom>
          <a:solidFill>
            <a:srgbClr val="FA510E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CB25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Вяра и дела </a:t>
            </a: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(годишен </a:t>
            </a: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преговор, 3 клас)</a:t>
            </a:r>
            <a:endParaRPr kumimoji="0" lang="en-IE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932350" y="2661482"/>
            <a:ext cx="8824998" cy="107576"/>
          </a:xfrm>
          <a:prstGeom prst="rect">
            <a:avLst/>
          </a:prstGeom>
          <a:solidFill>
            <a:srgbClr val="A04AA2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932350" y="3226258"/>
            <a:ext cx="8824998" cy="107576"/>
          </a:xfrm>
          <a:prstGeom prst="rect">
            <a:avLst/>
          </a:prstGeom>
          <a:solidFill>
            <a:srgbClr val="A04AA2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337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10.8|8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|1|6.6|9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3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9.5|13|12.3|13.8|13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7|17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2|23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8|6.7|5.7|5.4|4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"/>
</p:tagLst>
</file>

<file path=ppt/theme/theme1.xml><?xml version="1.0" encoding="utf-8"?>
<a:theme xmlns:a="http://schemas.openxmlformats.org/drawingml/2006/main" name="Фасети">
  <a:themeElements>
    <a:clrScheme name="Жълто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1679</TotalTime>
  <Words>877</Words>
  <Application>Microsoft Office PowerPoint</Application>
  <PresentationFormat>Широк екран</PresentationFormat>
  <Paragraphs>121</Paragraphs>
  <Slides>30</Slides>
  <Notes>0</Notes>
  <HiddenSlides>0</HiddenSlides>
  <MMClips>29</MMClips>
  <ScaleCrop>false</ScaleCrop>
  <HeadingPairs>
    <vt:vector size="6" baseType="variant">
      <vt:variant>
        <vt:lpstr>Използвани шрифтове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30</vt:i4>
      </vt:variant>
    </vt:vector>
  </HeadingPairs>
  <TitlesOfParts>
    <vt:vector size="41" baseType="lpstr">
      <vt:lpstr>Arial</vt:lpstr>
      <vt:lpstr>Arial Black</vt:lpstr>
      <vt:lpstr>Arial Narrow</vt:lpstr>
      <vt:lpstr>Book Antiqua</vt:lpstr>
      <vt:lpstr>Calibri</vt:lpstr>
      <vt:lpstr>Georgia</vt:lpstr>
      <vt:lpstr>Times New Roman</vt:lpstr>
      <vt:lpstr>Trebuchet MS</vt:lpstr>
      <vt:lpstr>Wingdings</vt:lpstr>
      <vt:lpstr>Wingdings 3</vt:lpstr>
      <vt:lpstr>Фасети</vt:lpstr>
      <vt:lpstr>Вяра и дела годишен преговор   3 клас</vt:lpstr>
      <vt:lpstr>Коя е правилната вяра?</vt:lpstr>
      <vt:lpstr>С какво се отличават иконите?</vt:lpstr>
      <vt:lpstr>Какви са видовете молитви?</vt:lpstr>
      <vt:lpstr>Иисус Христос - Спасителят</vt:lpstr>
      <vt:lpstr>Отговор: Защото Иисус Христос е Бог, но се родил и живял на земята като Човек.</vt:lpstr>
      <vt:lpstr>Отговор: Иисус Христос като всеки човек се нуждае от храна, вода, сън. Но чудесата, които върши, разкриват, че Той е Бог.                   </vt:lpstr>
      <vt:lpstr>Отговор: Иисус Христос избрал 12 най-близки Свои ученици. Нарекъл ги апостоли, което значи „пратеници“.                    </vt:lpstr>
      <vt:lpstr>Презентация на PowerPoint</vt:lpstr>
      <vt:lpstr>Бог - Творец</vt:lpstr>
      <vt:lpstr>Отговор: Бог сътворил света само със Своето слово. Светът бил сътворен от Бога за 6 творчески дни.            </vt:lpstr>
      <vt:lpstr>Презентация на PowerPoint</vt:lpstr>
      <vt:lpstr>Отговор: Първите хора са Адам и Ева. Бог ги заселил в прекрасна градина, наречена рай. Заради непослу-шанието на първите хора, Бог ги изгонил от рая.                    </vt:lpstr>
      <vt:lpstr>Отговор: След грехопадението на Адам и Ева, злото в света много се увеличило. Тогава Бог наказал хората с потоп и само праведният Ной и неговите синове, заедно със семействата им, Бог запазил в Ноевия ковчег.                      </vt:lpstr>
      <vt:lpstr>Отговор: Бог не благославя делата, които вършим с непослушание - по своя воля и когато се възгордяваме.                    </vt:lpstr>
      <vt:lpstr>Отговор: 10-те Божии заповеди ни учат как да се отнасяме към Бога и към ближните си.                   </vt:lpstr>
      <vt:lpstr>Света Богородица – наша закрилница</vt:lpstr>
      <vt:lpstr>Отговор: Молим се на Пресвета Богородица да ни  закриля и да ни помага във всичките ни дела и да бъде наша застъпница пред Бога.                   </vt:lpstr>
      <vt:lpstr>Отговор: Това са празниците:                   </vt:lpstr>
      <vt:lpstr>Българските светци</vt:lpstr>
      <vt:lpstr>Отговор: Свети цар Борис е наречен равноапостолен, защото подобно на апостолите помогнал за приемането на християнската вяра от много хора - целия наш народ.                    </vt:lpstr>
      <vt:lpstr>Отговор: Свети Климент Охридски пръв сред епископите проповядвал на български език словото Божие в църквата.                   </vt:lpstr>
      <vt:lpstr>Отговор: Свети Патриарх Евтимий бил добър и състра-дателен към поверения му народ и смел негов защитник. При раздялата си с народа, той го поверил на Света Троица.                   </vt:lpstr>
      <vt:lpstr>Обичам и помагам</vt:lpstr>
      <vt:lpstr>Отговор: отнасяме се с обич, уважение и съчувствие  към своите близки, помагаме им и се стараем да ги представим достойно в училище и в обществото.                   </vt:lpstr>
      <vt:lpstr>Отговор: отнасяме се с милостиво сърце към тях, помагаме им да се чувстват равностойни, стремим се да им осигурим това, което им е необходимо. </vt:lpstr>
      <vt:lpstr>Отговор: опазваме природата чиста, събираме разделно отпадъците, засаждаме дървета, пазим растенията и животните.</vt:lpstr>
      <vt:lpstr>Презентация на PowerPoint</vt:lpstr>
      <vt:lpstr>Ако знаете всичко от преговора, вече сте отлично подготвени за тест-изходно ниво. Успех!</vt:lpstr>
      <vt:lpstr>ГЛЕДАХТЕ ПРЕЗЕНТАЦИЯ  ПО Религия ХРИСТИЯНСТВО-ПРАВОСЛАВИЕ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Религия християнство-православие</dc:title>
  <dc:creator>LB</dc:creator>
  <cp:lastModifiedBy>LB</cp:lastModifiedBy>
  <cp:revision>156</cp:revision>
  <dcterms:created xsi:type="dcterms:W3CDTF">2021-10-19T19:52:28Z</dcterms:created>
  <dcterms:modified xsi:type="dcterms:W3CDTF">2025-03-18T10:44:21Z</dcterms:modified>
  <cp:contentStatus/>
</cp:coreProperties>
</file>