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  <p:sldMasterId id="2147484242" r:id="rId2"/>
  </p:sldMasterIdLst>
  <p:notesMasterIdLst>
    <p:notesMasterId r:id="rId15"/>
  </p:notesMasterIdLst>
  <p:sldIdLst>
    <p:sldId id="378" r:id="rId3"/>
    <p:sldId id="369" r:id="rId4"/>
    <p:sldId id="355" r:id="rId5"/>
    <p:sldId id="354" r:id="rId6"/>
    <p:sldId id="358" r:id="rId7"/>
    <p:sldId id="363" r:id="rId8"/>
    <p:sldId id="364" r:id="rId9"/>
    <p:sldId id="365" r:id="rId10"/>
    <p:sldId id="361" r:id="rId11"/>
    <p:sldId id="362" r:id="rId12"/>
    <p:sldId id="376" r:id="rId13"/>
    <p:sldId id="379" r:id="rId14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32D"/>
    <a:srgbClr val="E3830F"/>
    <a:srgbClr val="BF6E0D"/>
    <a:srgbClr val="F0901C"/>
    <a:srgbClr val="F08C14"/>
    <a:srgbClr val="4C202F"/>
    <a:srgbClr val="33151F"/>
    <a:srgbClr val="003296"/>
    <a:srgbClr val="FFFFD5"/>
    <a:srgbClr val="FFF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286" autoAdjust="0"/>
  </p:normalViewPr>
  <p:slideViewPr>
    <p:cSldViewPr>
      <p:cViewPr varScale="1">
        <p:scale>
          <a:sx n="86" d="100"/>
          <a:sy n="86" d="100"/>
        </p:scale>
        <p:origin x="8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DCC4E-0992-4A0D-B9E6-7AB9FFAC804A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7DC3A-28CF-42CE-BEF6-1EA7F5CA5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7DC3A-28CF-42CE-BEF6-1EA7F5CA54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1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7DC3A-28CF-42CE-BEF6-1EA7F5CA54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8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323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109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7DC3A-28CF-42CE-BEF6-1EA7F5CA54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86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85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A4EE3-04E6-4783-AEBD-938B4825A223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C54EF-92B8-492E-B55F-2F3C18979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8620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57DC2-1E82-4BAB-8EAE-74194E77A876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93F97-D577-4884-A126-60BB79A1B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07560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AD359-8B60-4739-BA4A-CEFD38330F15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5DCA3-2810-4E32-AB67-22231688F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32761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2D374-1904-4A2F-BE0D-3D3AF91D39E2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35E56-AF29-4DAA-881C-09A227732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321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8B799-B16C-4558-8F5B-1D525B867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42834-9A5D-4206-9833-1ADA99A2FB07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1943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B35F5-07C8-4713-A009-ECD70A924CB7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E9C67-DB7B-4034-ADDD-23C892189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9556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6F1D-904C-4825-B9E5-EC6EA34B1FBC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452A2-9075-4F0F-AF18-A71E559A4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87011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EC134-B9FC-4E42-AE85-E46C720F23A3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DB74-8AA9-4EB9-A0EC-272E10FEE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8997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8FB94-5C90-4B94-9D14-CC8EBCFC0392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D353-32D2-4CE5-8CEA-76BF82C89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7183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5497-F058-4D7B-985A-B8F8A44535C2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6D0AE-B624-48DA-B28B-42797B54A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736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2867E-3C1B-47B8-8A5E-18054280847E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95AD8-24A8-4DB3-A475-B2E593738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25931"/>
      </p:ext>
    </p:extLst>
  </p:cSld>
  <p:clrMapOvr>
    <a:masterClrMapping/>
  </p:clrMapOvr>
  <p:transition spd="slow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6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42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7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25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65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5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44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91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8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25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9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duotone>
              <a:schemeClr val="accent2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9687227-04BB-479F-87C7-11D6A4A9DBB5}" type="datetimeFigureOut">
              <a:rPr lang="en-US"/>
              <a:pPr>
                <a:defRPr/>
              </a:pPr>
              <a:t>3/10/2025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0349AA-9113-4ECD-BA01-22EEF9670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7" r:id="rId1"/>
    <p:sldLayoutId id="2147484219" r:id="rId2"/>
    <p:sldLayoutId id="2147484228" r:id="rId3"/>
    <p:sldLayoutId id="2147484220" r:id="rId4"/>
    <p:sldLayoutId id="2147484229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3/10/2025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1.xml"/><Relationship Id="rId7" Type="http://schemas.microsoft.com/office/2007/relationships/hdphoto" Target="../media/hdphoto5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jp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9.jp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2">
                <a:lumMod val="75000"/>
              </a:schemeClr>
            </a:gs>
            <a:gs pos="72000">
              <a:schemeClr val="tx1"/>
            </a:gs>
            <a:gs pos="22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7851648" cy="19399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5400" b="1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sz="5400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/>
            </a:r>
            <a:br>
              <a:rPr sz="5400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</a:br>
            <a:r>
              <a:rPr lang="bg-BG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Старият Завет</a:t>
            </a:r>
            <a:endParaRPr lang="bg-BG" sz="7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1845" y="3609388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- трета част -</a:t>
            </a:r>
          </a:p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endParaRPr kumimoji="0" lang="bg-BG" sz="3600" b="1" i="1" u="none" strike="noStrike" kern="120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j-ea"/>
              <a:cs typeface="+mj-cs"/>
            </a:endParaRPr>
          </a:p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48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Съдиите</a:t>
            </a: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013856" y="3810000"/>
            <a:ext cx="2362199" cy="463933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3036" r="32744" b="40742"/>
          <a:stretch/>
        </p:blipFill>
        <p:spPr>
          <a:xfrm flipV="1">
            <a:off x="-228600" y="3810000"/>
            <a:ext cx="2438400" cy="497718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68824"/>
      </p:ext>
    </p:extLst>
  </p:cSld>
  <p:clrMapOvr>
    <a:masterClrMapping/>
  </p:clrMapOvr>
  <p:transition spd="slow" advTm="838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8000">
              <a:schemeClr val="accent2">
                <a:lumMod val="40000"/>
                <a:lumOff val="60000"/>
              </a:schemeClr>
            </a:gs>
            <a:gs pos="72000">
              <a:schemeClr val="tx1"/>
            </a:gs>
            <a:gs pos="36000">
              <a:schemeClr val="tx1"/>
            </a:gs>
            <a:gs pos="85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340671" y="228600"/>
            <a:ext cx="9254319" cy="1066800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6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Съдиите</a:t>
            </a:r>
            <a:endParaRPr kumimoji="0" lang="ru-RU" sz="6600" b="1" i="1" u="none" strike="noStrike" kern="1200" cap="none" spc="-100" normalizeH="0" baseline="0" noProof="0" dirty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j-ea"/>
              <a:cs typeface="+mj-cs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76200" y="5029200"/>
            <a:ext cx="8991600" cy="216982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r>
              <a:rPr kumimoji="0" lang="bg-BG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Преди смъртта си Иисус </a:t>
            </a:r>
            <a:r>
              <a:rPr kumimoji="0" lang="bg-BG" sz="17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Навин</a:t>
            </a:r>
            <a:r>
              <a:rPr kumimoji="0" lang="bg-BG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се сбогувал с народа и поискал</a:t>
            </a:r>
            <a:r>
              <a:rPr kumimoji="0" lang="bg-BG" sz="1700" b="0" i="1" u="none" strike="noStrike" kern="1200" cap="none" spc="0" normalizeH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от него да обещае, че ще бъде верен на истинския Бог. Народът </a:t>
            </a:r>
            <a:r>
              <a:rPr lang="bg-BG" sz="170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обещал. Но не минало много време и </a:t>
            </a:r>
            <a:r>
              <a:rPr lang="bg-BG" sz="170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</a:t>
            </a:r>
            <a:r>
              <a:rPr kumimoji="0" lang="bg-BG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зраилтяните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забравили </a:t>
            </a:r>
            <a:r>
              <a:rPr kumimoji="0" lang="bg-BG" sz="1650" b="0" i="1" u="none" strike="noStrike" kern="1200" cap="none" spc="0" normalizeH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своето обещание,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започнали да подражават</a:t>
            </a:r>
            <a:r>
              <a:rPr kumimoji="0" lang="bg-BG" sz="1650" b="0" i="1" u="none" strike="noStrike" kern="1200" cap="none" spc="0" normalizeH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на идолопоклонниците. Бог ги наказвал, като неведнъж оставял другите народи да ги завладяват и да ги грабят. Тогава народът отново си спомнял за истинския Бог. А Бог се смилявал и изпращал Свои избраници, наречени </a:t>
            </a:r>
            <a:r>
              <a:rPr kumimoji="0" lang="bg-BG" sz="1650" b="1" i="1" u="sng" strike="noStrike" kern="1200" cap="none" spc="0" normalizeH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съдии</a:t>
            </a:r>
            <a:r>
              <a:rPr kumimoji="0" lang="bg-BG" sz="1650" b="0" i="1" u="none" strike="noStrike" kern="1200" cap="none" spc="0" normalizeH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да освободят народа от робството. Сред съдиите 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най-</a:t>
            </a:r>
            <a:r>
              <a:rPr kumimoji="0" lang="bg-BG" sz="1650" b="0" i="1" u="none" strike="noStrike" kern="1200" cap="none" spc="0" normalizeH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известни са Гедеон, Самсон и Самуил.</a:t>
            </a:r>
            <a:endParaRPr kumimoji="0" lang="bg-BG" sz="170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70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9" t="4000" r="3149" b="6000"/>
          <a:stretch/>
        </p:blipFill>
        <p:spPr>
          <a:xfrm>
            <a:off x="581250" y="1528730"/>
            <a:ext cx="2592493" cy="321633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632" y="1492287"/>
            <a:ext cx="2279967" cy="3289996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37912"/>
            <a:ext cx="609600" cy="6096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492287"/>
            <a:ext cx="2514600" cy="3284376"/>
          </a:xfrm>
          <a:prstGeom prst="rect">
            <a:avLst/>
          </a:prstGeom>
        </p:spPr>
      </p:pic>
      <p:sp>
        <p:nvSpPr>
          <p:cNvPr id="10" name="Правоъгълник 9"/>
          <p:cNvSpPr/>
          <p:nvPr/>
        </p:nvSpPr>
        <p:spPr>
          <a:xfrm>
            <a:off x="3505200" y="4633219"/>
            <a:ext cx="1080744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500" dirty="0">
                <a:solidFill>
                  <a:srgbClr val="9B932D"/>
                </a:solidFill>
              </a:rPr>
              <a:t>www.uncutmountainsupply.com</a:t>
            </a:r>
          </a:p>
        </p:txBody>
      </p:sp>
      <p:sp>
        <p:nvSpPr>
          <p:cNvPr id="11" name="Правоъгълник 10"/>
          <p:cNvSpPr/>
          <p:nvPr/>
        </p:nvSpPr>
        <p:spPr>
          <a:xfrm>
            <a:off x="2084044" y="4591997"/>
            <a:ext cx="74571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2">
                    <a:lumMod val="75000"/>
                  </a:schemeClr>
                </a:solidFill>
              </a:rPr>
              <a:t>bg.wikipedia.org</a:t>
            </a:r>
          </a:p>
        </p:txBody>
      </p:sp>
      <p:sp>
        <p:nvSpPr>
          <p:cNvPr id="12" name="Правоъгълник 11"/>
          <p:cNvSpPr/>
          <p:nvPr/>
        </p:nvSpPr>
        <p:spPr>
          <a:xfrm>
            <a:off x="6289982" y="4633219"/>
            <a:ext cx="81051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solidFill>
                  <a:schemeClr val="accent2">
                    <a:lumMod val="50000"/>
                  </a:schemeClr>
                </a:solidFill>
              </a:rPr>
              <a:t>blagovestnik.bg</a:t>
            </a:r>
            <a:endParaRPr lang="en-US" sz="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614575"/>
      </p:ext>
    </p:extLst>
  </p:cSld>
  <p:clrMapOvr>
    <a:masterClrMapping/>
  </p:clrMapOvr>
  <p:transition spd="slow" advTm="5176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7727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34119" y="464658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44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Гедеон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338426" y="765674"/>
            <a:ext cx="3491373" cy="56471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685800" y="762186"/>
            <a:ext cx="3512933" cy="56820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9" t="4000" r="3149" b="6000"/>
          <a:stretch/>
        </p:blipFill>
        <p:spPr>
          <a:xfrm>
            <a:off x="2709080" y="1752600"/>
            <a:ext cx="3657600" cy="444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0199" y="6201032"/>
            <a:ext cx="609600" cy="60960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5181600" y="6026377"/>
            <a:ext cx="83067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E3830F"/>
                </a:solidFill>
              </a:rPr>
              <a:t>bg.wikipedia.org</a:t>
            </a:r>
          </a:p>
        </p:txBody>
      </p:sp>
    </p:spTree>
    <p:extLst>
      <p:ext uri="{BB962C8B-B14F-4D97-AF65-F5344CB8AC3E}">
        <p14:creationId xmlns:p14="http://schemas.microsoft.com/office/powerpoint/2010/main" val="1418197221"/>
      </p:ext>
    </p:extLst>
  </p:cSld>
  <p:clrMapOvr>
    <a:masterClrMapping/>
  </p:clrMapOvr>
  <p:transition spd="slow" advTm="284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-189085"/>
            <a:ext cx="7924800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Бог оросява руното </a:t>
            </a:r>
            <a:r>
              <a:rPr kumimoji="0" lang="bg-BG" sz="3600" b="1" i="1" u="none" strike="noStrike" kern="1200" cap="none" spc="-100" normalizeH="0" baseline="0" noProof="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Гедеоново</a:t>
            </a:r>
            <a:endParaRPr kumimoji="0" lang="bg-BG" sz="3600" b="1" i="1" u="none" strike="noStrike" kern="120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j-ea"/>
              <a:cs typeface="+mj-cs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861300" y="131353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1295400" y="75197"/>
            <a:ext cx="2348374" cy="601453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457200" y="1156668"/>
            <a:ext cx="4668264" cy="237757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Бог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призовал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Гедеон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да избави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израилтяните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от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нашествията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мадиамците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–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съседен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езически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народ. За да се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увери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че Бог е благосклонен да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му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помогне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Гедеон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поискал от Него да ороси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едно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руно, но да не праща роса на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ливадата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около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руното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Бог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изпълнил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това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искане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После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изпълнил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обратното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– оросил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ливадата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руното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вълна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оставил сухо по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просбата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Гедеон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</a:t>
            </a:r>
            <a:endParaRPr lang="en-US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435"/>
                    </a14:imgEffect>
                    <a14:imgEffect>
                      <a14:saturation sat="108000"/>
                    </a14:imgEffect>
                    <a14:imgEffect>
                      <a14:brightnessContrast bright="3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35" t="10000" r="7306" b="6667"/>
          <a:stretch/>
        </p:blipFill>
        <p:spPr>
          <a:xfrm>
            <a:off x="5240906" y="997088"/>
            <a:ext cx="3587398" cy="2717726"/>
          </a:xfrm>
          <a:prstGeom prst="rect">
            <a:avLst/>
          </a:prstGeom>
          <a:ln>
            <a:solidFill>
              <a:srgbClr val="E20000"/>
            </a:solidFill>
          </a:ln>
        </p:spPr>
      </p:pic>
      <p:sp>
        <p:nvSpPr>
          <p:cNvPr id="12" name="Текстово поле 11"/>
          <p:cNvSpPr txBox="1"/>
          <p:nvPr/>
        </p:nvSpPr>
        <p:spPr>
          <a:xfrm>
            <a:off x="5221173" y="4343400"/>
            <a:ext cx="3626864" cy="237757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Така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се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разкрило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благоволението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Бога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към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Гедеон</a:t>
            </a:r>
            <a:r>
              <a:rPr lang="ru-RU" sz="1650" i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Оросеното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руно се приема за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предобраз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Божията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Майка,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която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осенена от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Светия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Дух,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заченала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в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утробата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си Спасителя на света.</a:t>
            </a:r>
          </a:p>
          <a:p>
            <a:pPr algn="just">
              <a:defRPr/>
            </a:pP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lvl="0" algn="just">
              <a:defRPr/>
            </a:pPr>
            <a:endParaRPr lang="ru-RU" sz="1650" i="1" dirty="0" smtClean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lvl="0" algn="just">
              <a:defRPr/>
            </a:pP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</a:t>
            </a:r>
            <a:endParaRPr lang="en-US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"/>
                    </a14:imgEffect>
                    <a14:imgEffect>
                      <a14:colorTemperature colorTemp="9772"/>
                    </a14:imgEffect>
                    <a14:imgEffect>
                      <a14:brightnessContrast bright="-26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74" y="3594968"/>
            <a:ext cx="3261859" cy="2593110"/>
          </a:xfrm>
          <a:prstGeom prst="rect">
            <a:avLst/>
          </a:prstGeom>
          <a:ln>
            <a:solidFill>
              <a:srgbClr val="E20000"/>
            </a:solidFill>
          </a:ln>
        </p:spPr>
      </p:pic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44777" y="6111374"/>
            <a:ext cx="609600" cy="6096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6515071" y="3582268"/>
            <a:ext cx="103906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4C202F"/>
                </a:solidFill>
              </a:rPr>
              <a:t>freechristimages.com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3421653" y="3524937"/>
            <a:ext cx="9509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3">
                    <a:lumMod val="75000"/>
                  </a:schemeClr>
                </a:solidFill>
              </a:rPr>
              <a:t>www.blagofund.org</a:t>
            </a:r>
          </a:p>
        </p:txBody>
      </p:sp>
    </p:spTree>
    <p:extLst>
      <p:ext uri="{BB962C8B-B14F-4D97-AF65-F5344CB8AC3E}">
        <p14:creationId xmlns:p14="http://schemas.microsoft.com/office/powerpoint/2010/main" val="2264220848"/>
      </p:ext>
    </p:extLst>
  </p:cSld>
  <p:clrMapOvr>
    <a:masterClrMapping/>
  </p:clrMapOvr>
  <p:transition spd="slow" advTm="5344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-51565"/>
            <a:ext cx="7924800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Гедеон побеждава</a:t>
            </a:r>
            <a:r>
              <a:rPr kumimoji="0" lang="bg-BG" sz="3600" b="1" i="1" u="none" strike="noStrike" kern="1200" cap="none" spc="-100" normalizeH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bg-BG" sz="3600" b="1" i="1" u="none" strike="noStrike" kern="1200" cap="none" spc="-100" normalizeH="0" noProof="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мадиамците</a:t>
            </a:r>
            <a:endParaRPr kumimoji="0" lang="bg-BG" sz="3600" b="1" i="1" u="none" strike="noStrike" kern="120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j-ea"/>
              <a:cs typeface="+mj-cs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8153400" y="212717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1371600" y="212717"/>
            <a:ext cx="2348374" cy="601453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457200" y="4151707"/>
            <a:ext cx="3677327" cy="21467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bg-BG" sz="1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algn="just">
              <a:defRPr/>
            </a:pP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По </a:t>
            </a:r>
            <a:r>
              <a:rPr lang="bg-BG" sz="1650" i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даден сигнал всички воини 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 Гедеон счупили </a:t>
            </a:r>
            <a:r>
              <a:rPr lang="bg-BG" sz="1650" i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гърнетата 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си, запалили факлите и силно затръбили с роговете си. Настанал ужас сред </a:t>
            </a:r>
            <a:r>
              <a:rPr lang="bg-BG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мадиамците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които в объркването си се избили едни други.</a:t>
            </a:r>
            <a:endParaRPr lang="en-US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lvl="0" algn="just">
              <a:defRPr/>
            </a:pP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3276600" y="1231543"/>
            <a:ext cx="5257800" cy="24006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bg-BG" sz="1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algn="just">
              <a:defRPr/>
            </a:pP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  Гедеон събрал войска с над 30 000 войници, но Бог му казал, че това е твърде голяма войска. Гедеон избрал измежду войската само най-смелите 300 воини. Поръчал им, всеки от тях да вземе глинено гърне и да запали в него огън. Призовавайки </a:t>
            </a:r>
            <a:r>
              <a:rPr lang="bg-BG" sz="1650" i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Божията помощ, 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те тихо влезли </a:t>
            </a:r>
            <a:r>
              <a:rPr lang="bg-BG" sz="1650" i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през нощта в стана на 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неприятелите, докато те спели. </a:t>
            </a:r>
            <a:endParaRPr lang="bg-BG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lvl="0" algn="just">
              <a:defRPr/>
            </a:pP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>
          <a:xfrm>
            <a:off x="593386" y="1078451"/>
            <a:ext cx="2454613" cy="311880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424"/>
                    </a14:imgEffect>
                    <a14:imgEffect>
                      <a14:saturation sat="1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713" y="3429000"/>
            <a:ext cx="4091762" cy="3068822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281978" y="6298449"/>
            <a:ext cx="105509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rgbClr val="33151F"/>
                </a:solidFill>
              </a:rPr>
              <a:t>www.freebibleimages.org</a:t>
            </a:r>
            <a:endParaRPr lang="en-US" sz="600" dirty="0">
              <a:solidFill>
                <a:srgbClr val="33151F"/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4000" y="5993649"/>
            <a:ext cx="609600" cy="60960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2031025" y="1031131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5">
                    <a:lumMod val="50000"/>
                  </a:schemeClr>
                </a:solidFill>
              </a:rPr>
              <a:t>www.prints-online.com</a:t>
            </a:r>
          </a:p>
        </p:txBody>
      </p:sp>
    </p:spTree>
    <p:extLst>
      <p:ext uri="{BB962C8B-B14F-4D97-AF65-F5344CB8AC3E}">
        <p14:creationId xmlns:p14="http://schemas.microsoft.com/office/powerpoint/2010/main" val="210707976"/>
      </p:ext>
    </p:extLst>
  </p:cSld>
  <p:clrMapOvr>
    <a:masterClrMapping/>
  </p:clrMapOvr>
  <p:transition spd="slow" advTm="4813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34119" y="464658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48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Самсон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338426" y="765674"/>
            <a:ext cx="3491373" cy="56471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685800" y="762186"/>
            <a:ext cx="3512933" cy="568207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199" y="6140172"/>
            <a:ext cx="609600" cy="6096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589821"/>
            <a:ext cx="3772551" cy="4927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2743200" y="6344944"/>
            <a:ext cx="144462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700" dirty="0">
                <a:solidFill>
                  <a:srgbClr val="9B932D"/>
                </a:solidFill>
              </a:rPr>
              <a:t>www.uncutmountainsupply.com</a:t>
            </a:r>
          </a:p>
        </p:txBody>
      </p:sp>
    </p:spTree>
    <p:extLst>
      <p:ext uri="{BB962C8B-B14F-4D97-AF65-F5344CB8AC3E}">
        <p14:creationId xmlns:p14="http://schemas.microsoft.com/office/powerpoint/2010/main" val="1476146165"/>
      </p:ext>
    </p:extLst>
  </p:cSld>
  <p:clrMapOvr>
    <a:masterClrMapping/>
  </p:clrMapOvr>
  <p:transition spd="slow" advTm="381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58800" y="36443"/>
            <a:ext cx="7924800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Самсон  и  </a:t>
            </a:r>
            <a:r>
              <a:rPr kumimoji="0" lang="bg-BG" sz="3600" b="1" i="1" u="none" strike="noStrike" kern="1200" cap="none" spc="-100" normalizeH="0" baseline="0" noProof="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Далила</a:t>
            </a: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962900" y="356881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1193800" y="300725"/>
            <a:ext cx="2348374" cy="601453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4724400" y="3695596"/>
            <a:ext cx="4272749" cy="290848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 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Самсон се оженил за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една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филистимка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която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се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наричала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Далила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Тя била подучена от сънародниците си да разбере къде се крие нечовешката му сила. Самсон ѝ обяснил, че е дал обет пред Бога никога да не стриже косите си и ако направи това, силата му ще го напусне. Веднъж, когато Самсон заспал на коленете на </a:t>
            </a:r>
            <a:r>
              <a:rPr kumimoji="0" lang="bg-BG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Далила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тя отрязала косите му. И наистина силата му го напуснала.</a:t>
            </a:r>
            <a:endParaRPr kumimoji="0" lang="en-US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57200" y="1066800"/>
            <a:ext cx="4896864" cy="313932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аради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многото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си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грехове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към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Бога,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евреите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попаднали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под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властта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филистимците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съседно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езическо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племе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Когато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те се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покаяли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Господ им дал силен защитник в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лицето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съдията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Самсон.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Самсон бил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необикновено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силен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мъж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Когато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веднъж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лъв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нападнал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той с голи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ръце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хванал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и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разкъсал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като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яре.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Филистимците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бояли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от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страшната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му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сила и се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мъчели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някак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си да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погубят.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Накрая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си послужили с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хитрост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</a:t>
            </a: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</a:t>
            </a:r>
            <a:endParaRPr kumimoji="0" lang="en-US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72" y="1036983"/>
            <a:ext cx="3056468" cy="277021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"/>
                    </a14:imgEffect>
                    <a14:imgEffect>
                      <a14:colorTemperature colorTemp="10629"/>
                    </a14:imgEffect>
                    <a14:imgEffect>
                      <a14:saturation sat="177000"/>
                    </a14:imgEffect>
                    <a14:imgEffect>
                      <a14:brightnessContrast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5" y="3581400"/>
            <a:ext cx="4131736" cy="2664109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4052055" y="6032754"/>
            <a:ext cx="70724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9B932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creazilla.com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20200" y="6195813"/>
            <a:ext cx="609600" cy="609600"/>
          </a:xfrm>
          <a:prstGeom prst="rect">
            <a:avLst/>
          </a:prstGeom>
        </p:spPr>
      </p:pic>
      <p:sp>
        <p:nvSpPr>
          <p:cNvPr id="13" name="Правоъгълник 12"/>
          <p:cNvSpPr/>
          <p:nvPr/>
        </p:nvSpPr>
        <p:spPr>
          <a:xfrm>
            <a:off x="7315200" y="3676932"/>
            <a:ext cx="48603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50000"/>
                  </a:schemeClr>
                </a:solidFill>
              </a:rPr>
              <a:t>art.com</a:t>
            </a:r>
          </a:p>
        </p:txBody>
      </p:sp>
    </p:spTree>
    <p:extLst>
      <p:ext uri="{BB962C8B-B14F-4D97-AF65-F5344CB8AC3E}">
        <p14:creationId xmlns:p14="http://schemas.microsoft.com/office/powerpoint/2010/main" val="365147077"/>
      </p:ext>
    </p:extLst>
  </p:cSld>
  <p:clrMapOvr>
    <a:masterClrMapping/>
  </p:clrMapOvr>
  <p:transition spd="slow" advTm="6993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37239" y="387946"/>
            <a:ext cx="6067155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Самсон  се  жертва за Бога и за народа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962900" y="356881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1193800" y="300725"/>
            <a:ext cx="2348374" cy="601453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3272835" y="4061980"/>
            <a:ext cx="5628861" cy="290848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  На един празник </a:t>
            </a:r>
            <a:r>
              <a:rPr kumimoji="0" lang="bg-BG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филистимците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се събрали да принесат в своя храм жертва на един идол. Те довели и слепия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амсон в храма, надсмивали му се, удряли му плесници. Поставили го между колоните, които крепели храма. Самсон горещо се помолил на Бога да му даде отново сила. С голямо напрежение той избутал колоните, храмът се срутил и погубил всички </a:t>
            </a:r>
            <a:r>
              <a:rPr kumimoji="0" lang="bg-BG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филистимски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първенци, събрани в него, заедно с 3 хиляди души върху покрива. Самсон загинал също.</a:t>
            </a:r>
            <a:endParaRPr kumimoji="0" lang="en-US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00682" y="1293292"/>
            <a:ext cx="3048000" cy="237757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Филистимците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веднага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заловили и ослепили. Оковали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във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вериги и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хвърлили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в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тъмница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Принудили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върши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тежка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работа. Но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колкото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растели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косите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му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толкова се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връщала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силата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му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</a:t>
            </a: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</a:t>
            </a:r>
            <a:endParaRPr kumimoji="0" lang="en-US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8000"/>
                    </a14:imgEffect>
                    <a14:imgEffect>
                      <a14:brightnessContrast bright="14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070"/>
          <a:stretch/>
        </p:blipFill>
        <p:spPr>
          <a:xfrm>
            <a:off x="762000" y="3429000"/>
            <a:ext cx="2209800" cy="3182806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19796"/>
            <a:ext cx="2896587" cy="2939648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4000" y="6197600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774268" y="4110784"/>
            <a:ext cx="108234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www.gettyimages.com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1866900" y="6424451"/>
            <a:ext cx="11464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commons.wikimedia.org</a:t>
            </a:r>
          </a:p>
        </p:txBody>
      </p:sp>
    </p:spTree>
    <p:extLst>
      <p:ext uri="{BB962C8B-B14F-4D97-AF65-F5344CB8AC3E}">
        <p14:creationId xmlns:p14="http://schemas.microsoft.com/office/powerpoint/2010/main" val="824754088"/>
      </p:ext>
    </p:extLst>
  </p:cSld>
  <p:clrMapOvr>
    <a:masterClrMapping/>
  </p:clrMapOvr>
  <p:transition spd="slow" advTm="6166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34119" y="464658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Самуил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338426" y="765674"/>
            <a:ext cx="3491373" cy="56471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685800" y="762186"/>
            <a:ext cx="3512933" cy="568207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87" y="1647974"/>
            <a:ext cx="3381586" cy="4879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94799" y="6222807"/>
            <a:ext cx="609600" cy="6096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2827133" y="6327552"/>
            <a:ext cx="8105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50000"/>
                  </a:schemeClr>
                </a:solidFill>
              </a:rPr>
              <a:t>blagovestnik.bg</a:t>
            </a:r>
            <a:endParaRPr lang="en-US" sz="7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558309"/>
      </p:ext>
    </p:extLst>
  </p:cSld>
  <p:clrMapOvr>
    <a:masterClrMapping/>
  </p:clrMapOvr>
  <p:transition spd="slow" advTm="312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116475" y="387946"/>
            <a:ext cx="6618812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Бог избира Самуил за Свой пророк и съдия на народа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962900" y="356881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1193800" y="300725"/>
            <a:ext cx="2348374" cy="601453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4425881" y="3994031"/>
            <a:ext cx="4495801" cy="290848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bg-BG" sz="1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</a:t>
            </a: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algn="just">
              <a:defRPr/>
            </a:pP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  Пророк Самуил се стараел да отклонява евреите от лошите им пътища и ги поучавал да вярват в истинския Бог. Народът започнал да го моли да им постави цар, за да бъдат и те като другите народи. Самуил се мъчел да ги убеди, че ще им бъде тежко под царска власт, но народът бил непреклонен. Бог изпратил при пророка един момък, на име </a:t>
            </a:r>
            <a:r>
              <a:rPr lang="bg-BG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Саул</a:t>
            </a: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когото той помазал за цар на израилтяните.</a:t>
            </a:r>
            <a:endParaRPr lang="en-US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lvl="0" algn="just">
              <a:defRPr/>
            </a:pPr>
            <a:endParaRPr lang="ru-RU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00682" y="1293292"/>
            <a:ext cx="3966518" cy="339323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Последен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съдия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еврейския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народ бил пророк Самуил. Той бил от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дете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посветен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Бога 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живеел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в храма при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първосвещеника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Илий.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Една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нощ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малкото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дете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чуло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три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пъти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глас да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вика и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всеки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път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тичало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при своя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учител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Илий.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Първосвещеникът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разбрал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че Господ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призовава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детето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От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този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ден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Господ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разкривал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Самуил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Своята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воля. А Самуил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във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всичко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бил послушен на Бога.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Когато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пораснал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той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станал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духовен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водач</a:t>
            </a:r>
            <a:r>
              <a:rPr lang="ru-RU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народа и праведен </a:t>
            </a:r>
            <a:r>
              <a:rPr lang="ru-RU" sz="1650" i="1" dirty="0" err="1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съдия</a:t>
            </a:r>
            <a:r>
              <a:rPr lang="ru-RU" sz="1650" i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</a:t>
            </a:r>
            <a:endParaRPr lang="ru-RU" sz="1650" i="1" dirty="0" smtClean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lvl="0" algn="just">
              <a:defRPr/>
            </a:pPr>
            <a:r>
              <a:rPr lang="bg-BG" sz="1650" i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</a:t>
            </a:r>
            <a:endParaRPr lang="en-US" sz="1650" i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4542048"/>
            <a:ext cx="2087439" cy="226870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822" y="1293292"/>
            <a:ext cx="2438400" cy="2932176"/>
          </a:xfrm>
          <a:prstGeom prst="rect">
            <a:avLst/>
          </a:prstGeom>
        </p:spPr>
      </p:pic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0" y="6184900"/>
            <a:ext cx="609600" cy="6096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258541" y="6686034"/>
            <a:ext cx="80663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sanctuaryprophecy.ca</a:t>
            </a:r>
            <a:endParaRPr lang="en-US" sz="6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696718"/>
      </p:ext>
    </p:extLst>
  </p:cSld>
  <p:clrMapOvr>
    <a:masterClrMapping/>
  </p:clrMapOvr>
  <p:transition spd="slow" advTm="7978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108512" y="2743200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Край на </a:t>
            </a:r>
            <a:r>
              <a:rPr lang="bg-BG" sz="3600" b="1" i="1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трета</a:t>
            </a: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 част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505700" y="3007482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3036" r="32744" b="40742"/>
          <a:stretch/>
        </p:blipFill>
        <p:spPr>
          <a:xfrm flipV="1">
            <a:off x="-685800" y="3007482"/>
            <a:ext cx="2438400" cy="497718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08256"/>
      </p:ext>
    </p:extLst>
  </p:cSld>
  <p:clrMapOvr>
    <a:masterClrMapping/>
  </p:clrMapOvr>
  <p:transition spd="slow" advTm="364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FFC000">
                <a:alpha val="43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676400" y="175890"/>
            <a:ext cx="5410200" cy="2507225"/>
          </a:xfrm>
        </p:spPr>
        <p:txBody>
          <a:bodyPr>
            <a:normAutofit/>
          </a:bodyPr>
          <a:lstStyle/>
          <a:p>
            <a:pPr marL="102870"/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3543128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3.1 ОТ ЕЛЕКТРОННИЯ УЧЕБНИК ЗА </a:t>
            </a:r>
            <a:r>
              <a:rPr kumimoji="0" lang="en-US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600200" y="2650296"/>
            <a:ext cx="6096000" cy="892832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F991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Старият Завет </a:t>
            </a: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F991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(3)</a:t>
            </a:r>
            <a:endParaRPr kumimoji="0" lang="en-IE" sz="3200" b="0" i="0" u="none" strike="noStrike" kern="1200" cap="none" spc="0" normalizeH="0" baseline="0" noProof="0" dirty="0">
              <a:ln>
                <a:noFill/>
              </a:ln>
              <a:solidFill>
                <a:srgbClr val="F7F991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612842" y="2774681"/>
            <a:ext cx="6084070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488" y="3363899"/>
            <a:ext cx="6084335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1b38b497bdb1376fe38cb06ed7321d7b3191d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16380</TotalTime>
  <Words>844</Words>
  <Application>Microsoft Office PowerPoint</Application>
  <PresentationFormat>Презентация на цял екран (4:3)</PresentationFormat>
  <Paragraphs>67</Paragraphs>
  <Slides>12</Slides>
  <Notes>6</Notes>
  <HiddenSlides>0</HiddenSlides>
  <MMClips>11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12</vt:i4>
      </vt:variant>
    </vt:vector>
  </HeadingPairs>
  <TitlesOfParts>
    <vt:vector size="24" baseType="lpstr">
      <vt:lpstr>Arial</vt:lpstr>
      <vt:lpstr>Arial Narrow</vt:lpstr>
      <vt:lpstr>Book Antiqua</vt:lpstr>
      <vt:lpstr>Calibri</vt:lpstr>
      <vt:lpstr>Constantia</vt:lpstr>
      <vt:lpstr>Georgia</vt:lpstr>
      <vt:lpstr>Lucida Sans</vt:lpstr>
      <vt:lpstr>Wingdings</vt:lpstr>
      <vt:lpstr>Wingdings 2</vt:lpstr>
      <vt:lpstr>Wingdings 3</vt:lpstr>
      <vt:lpstr>Paper</vt:lpstr>
      <vt:lpstr>Apex</vt:lpstr>
      <vt:lpstr>  Старият Завет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Старият Завет 3 част Съдиите</dc:title>
  <dc:creator>LB</dc:creator>
  <cp:lastModifiedBy>LB</cp:lastModifiedBy>
  <cp:revision>357</cp:revision>
  <dcterms:created xsi:type="dcterms:W3CDTF">2006-08-16T00:00:00Z</dcterms:created>
  <dcterms:modified xsi:type="dcterms:W3CDTF">2025-03-10T13:26:12Z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