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9" r:id="rId2"/>
    <p:sldId id="259" r:id="rId3"/>
    <p:sldId id="260" r:id="rId4"/>
    <p:sldId id="261" r:id="rId5"/>
    <p:sldId id="256" r:id="rId6"/>
    <p:sldId id="257" r:id="rId7"/>
    <p:sldId id="263" r:id="rId8"/>
    <p:sldId id="264" r:id="rId9"/>
    <p:sldId id="265" r:id="rId10"/>
    <p:sldId id="266" r:id="rId11"/>
    <p:sldId id="267" r:id="rId12"/>
    <p:sldId id="273" r:id="rId13"/>
    <p:sldId id="269" r:id="rId14"/>
    <p:sldId id="270" r:id="rId15"/>
    <p:sldId id="275" r:id="rId16"/>
    <p:sldId id="271" r:id="rId17"/>
    <p:sldId id="274" r:id="rId18"/>
    <p:sldId id="272" r:id="rId19"/>
    <p:sldId id="276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2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1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0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1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4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3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5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433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8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9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3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5FF7-1D00-45F8-9C15-65971D5D0FD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2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1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6.m4a"/><Relationship Id="rId7" Type="http://schemas.openxmlformats.org/officeDocument/2006/relationships/image" Target="../media/image6.jp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microsoft.com/office/2007/relationships/hdphoto" Target="../media/hdphoto4.wdp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1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1.pn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microsoft.com/office/2007/relationships/hdphoto" Target="../media/hdphoto5.wdp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1.m4a"/><Relationship Id="rId7" Type="http://schemas.openxmlformats.org/officeDocument/2006/relationships/image" Target="../media/image13.jpeg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media12.m4a"/><Relationship Id="rId7" Type="http://schemas.openxmlformats.org/officeDocument/2006/relationships/image" Target="../media/image16.jpeg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3.m4a"/><Relationship Id="rId7" Type="http://schemas.openxmlformats.org/officeDocument/2006/relationships/image" Target="../media/image18.jpeg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microsoft.com/office/2007/relationships/hdphoto" Target="../media/hdphoto7.wdp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image" Target="../media/image19.JP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1.png"/><Relationship Id="rId2" Type="http://schemas.microsoft.com/office/2007/relationships/media" Target="../media/media16.m4a"/><Relationship Id="rId1" Type="http://schemas.openxmlformats.org/officeDocument/2006/relationships/tags" Target="../tags/tag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22.jp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1.png"/><Relationship Id="rId2" Type="http://schemas.microsoft.com/office/2007/relationships/media" Target="../media/media18.m4a"/><Relationship Id="rId1" Type="http://schemas.openxmlformats.org/officeDocument/2006/relationships/tags" Target="../tags/tag14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39430" y="2706333"/>
            <a:ext cx="8936580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C00000"/>
                </a:solidFill>
              </a:rPr>
              <a:t>Нашата</a:t>
            </a:r>
            <a:r>
              <a:rPr lang="bg-BG" sz="7200" b="1" dirty="0">
                <a:solidFill>
                  <a:srgbClr val="C00000"/>
                </a:solidFill>
              </a:rPr>
              <a:t> </a:t>
            </a:r>
            <a:r>
              <a:rPr lang="bg-BG" sz="7200" b="1" dirty="0" smtClean="0">
                <a:solidFill>
                  <a:srgbClr val="C00000"/>
                </a:solidFill>
              </a:rPr>
              <a:t>православна </a:t>
            </a:r>
            <a:r>
              <a:rPr lang="bg-BG" sz="7200" b="1" dirty="0" smtClean="0">
                <a:solidFill>
                  <a:srgbClr val="C00000"/>
                </a:solidFill>
              </a:rPr>
              <a:t>вяра</a:t>
            </a:r>
            <a:br>
              <a:rPr lang="bg-BG" sz="7200" b="1" dirty="0" smtClean="0">
                <a:solidFill>
                  <a:srgbClr val="C00000"/>
                </a:solidFill>
              </a:rPr>
            </a:br>
            <a:r>
              <a:rPr lang="bg-BG" sz="6000" dirty="0" smtClean="0">
                <a:solidFill>
                  <a:srgbClr val="C00000"/>
                </a:solidFill>
              </a:rPr>
              <a:t>(годишен преговор)</a:t>
            </a:r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0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56">
        <p:pull/>
      </p:transition>
    </mc:Choice>
    <mc:Fallback>
      <p:transition spd="slow" advTm="10256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43893"/>
            <a:ext cx="8596668" cy="1320800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C00000"/>
                </a:solidFill>
              </a:rPr>
              <a:t>Коя е нашата вяра?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815141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solidFill>
                  <a:schemeClr val="tx1"/>
                </a:solidFill>
              </a:rPr>
              <a:t>Отговор: Християнство – </a:t>
            </a:r>
            <a:r>
              <a:rPr lang="bg-BG" sz="2800" dirty="0" smtClean="0">
                <a:solidFill>
                  <a:schemeClr val="tx1"/>
                </a:solidFill>
              </a:rPr>
              <a:t>Православие</a:t>
            </a:r>
            <a:r>
              <a:rPr lang="bg-BG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677334" y="1364693"/>
            <a:ext cx="10515600" cy="1152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Защо се наричаме християни?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Контейнер за съдържание 2"/>
          <p:cNvSpPr txBox="1">
            <a:spLocks/>
          </p:cNvSpPr>
          <p:nvPr/>
        </p:nvSpPr>
        <p:spPr>
          <a:xfrm>
            <a:off x="677334" y="2364743"/>
            <a:ext cx="10515600" cy="617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 smtClean="0"/>
              <a:t>Отговор: Защото нашият Господ е Иисус Христос.</a:t>
            </a:r>
            <a:endParaRPr lang="en-US" dirty="0"/>
          </a:p>
        </p:txBody>
      </p:sp>
      <p:pic>
        <p:nvPicPr>
          <p:cNvPr id="6" name="Picture 4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868" y="2869884"/>
            <a:ext cx="5181600" cy="384048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6421674" y="6479532"/>
            <a:ext cx="107273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bg-BG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gretchenjoanna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6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57">
        <p:pull/>
      </p:transition>
    </mc:Choice>
    <mc:Fallback xmlns="">
      <p:transition spd="slow" advTm="4005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1538902" y="-302345"/>
            <a:ext cx="10515600" cy="162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</a:rPr>
              <a:t>Кой е Спасителят на света?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5" name="Контейнер за съдържание 2"/>
          <p:cNvSpPr txBox="1">
            <a:spLocks/>
          </p:cNvSpPr>
          <p:nvPr/>
        </p:nvSpPr>
        <p:spPr>
          <a:xfrm>
            <a:off x="1389866" y="881553"/>
            <a:ext cx="7910513" cy="11758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g-BG" dirty="0" smtClean="0"/>
              <a:t>Отговор: Божият Син - Господ Иисус Христос </a:t>
            </a:r>
          </a:p>
          <a:p>
            <a:pPr marL="0" indent="0" algn="ctr">
              <a:buNone/>
            </a:pPr>
            <a:r>
              <a:rPr lang="bg-BG" dirty="0" smtClean="0"/>
              <a:t>е Спасителят на света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080" y="2057400"/>
            <a:ext cx="3504087" cy="4800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385113" y="6627168"/>
            <a:ext cx="71205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ikoni.shop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61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11">
        <p:pull/>
      </p:transition>
    </mc:Choice>
    <mc:Fallback xmlns="">
      <p:transition spd="slow" advTm="2631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8747" y="256977"/>
            <a:ext cx="8596668" cy="1320800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C00000"/>
                </a:solidFill>
              </a:rPr>
              <a:t>Коя е Божията Майка?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8747" y="1106190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 smtClean="0"/>
              <a:t>Отговор: Света Дева Мария – света Богородица.</a:t>
            </a:r>
            <a:endParaRPr lang="en-US" sz="2800" dirty="0"/>
          </a:p>
        </p:txBody>
      </p:sp>
      <p:pic>
        <p:nvPicPr>
          <p:cNvPr id="4" name="Picture 5" descr="Description: 4ca8da658bad3158ad294ea27f325468www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125"/>
                    </a14:imgEffect>
                    <a14:imgEffect>
                      <a14:saturation sat="11500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7" t="3464" r="4333" b="5386"/>
          <a:stretch/>
        </p:blipFill>
        <p:spPr bwMode="auto">
          <a:xfrm>
            <a:off x="3100513" y="2086927"/>
            <a:ext cx="3378835" cy="4227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5806547" y="6114067"/>
            <a:ext cx="65755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i.pinimg.com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85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23">
        <p:pull/>
      </p:transition>
    </mc:Choice>
    <mc:Fallback xmlns="">
      <p:transition spd="slow" advTm="2212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17555" y="2776930"/>
            <a:ext cx="9411348" cy="1646302"/>
          </a:xfrm>
        </p:spPr>
        <p:txBody>
          <a:bodyPr/>
          <a:lstStyle/>
          <a:p>
            <a:pPr algn="ctr"/>
            <a:r>
              <a:rPr lang="bg-BG" sz="8000" b="1" dirty="0" smtClean="0">
                <a:solidFill>
                  <a:srgbClr val="C00000"/>
                </a:solidFill>
              </a:rPr>
              <a:t>Светците</a:t>
            </a:r>
            <a:r>
              <a:rPr lang="bg-BG" sz="7200" b="1" dirty="0" smtClean="0">
                <a:solidFill>
                  <a:srgbClr val="C00000"/>
                </a:solidFill>
              </a:rPr>
              <a:t/>
            </a:r>
            <a:br>
              <a:rPr lang="bg-BG" sz="7200" b="1" dirty="0" smtClean="0">
                <a:solidFill>
                  <a:srgbClr val="C00000"/>
                </a:solidFill>
              </a:rPr>
            </a:br>
            <a:r>
              <a:rPr lang="bg-BG" sz="6000" b="1" dirty="0" smtClean="0">
                <a:solidFill>
                  <a:srgbClr val="C00000"/>
                </a:solidFill>
              </a:rPr>
              <a:t>и техните празници</a:t>
            </a:r>
            <a:endParaRPr lang="en-US" sz="7200" b="1" dirty="0">
              <a:solidFill>
                <a:srgbClr val="C0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8">
        <p:pull/>
      </p:transition>
    </mc:Choice>
    <mc:Fallback xmlns="">
      <p:transition spd="slow" advTm="904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07179"/>
            <a:ext cx="11258551" cy="1325563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 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свети Йоан Рилски     света Петка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               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(19 октомври)                     (14 октомври)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</a:rPr>
              <a:t>Кои български светци са </a:t>
            </a:r>
          </a:p>
          <a:p>
            <a:r>
              <a:rPr lang="bg-BG" sz="4000" b="1" dirty="0" smtClean="0">
                <a:solidFill>
                  <a:srgbClr val="C00000"/>
                </a:solidFill>
              </a:rPr>
              <a:t>покровители на нашия народ?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6" name="Picture 8" descr="C:\Documents and Settings\Ivo\Desktop\My Pictures 09.01.2017\С В Е Т Ц И\Свети Иван Рилски\Житийни сцени Св. Иван Рилски\svIvan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125"/>
                    </a14:imgEffect>
                    <a14:imgEffect>
                      <a14:saturation sat="111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2" b="2312"/>
          <a:stretch/>
        </p:blipFill>
        <p:spPr bwMode="auto">
          <a:xfrm>
            <a:off x="1534702" y="2815982"/>
            <a:ext cx="2798763" cy="3872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75" y="2815982"/>
            <a:ext cx="2762865" cy="3873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авоъгълник 6"/>
          <p:cNvSpPr/>
          <p:nvPr/>
        </p:nvSpPr>
        <p:spPr>
          <a:xfrm>
            <a:off x="8023717" y="6503545"/>
            <a:ext cx="8018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stringfixer.com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3388961" y="6488156"/>
            <a:ext cx="8194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rilskimanastir.org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3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07">
        <p:pull/>
      </p:transition>
    </mc:Choice>
    <mc:Fallback xmlns="">
      <p:transition spd="slow" advTm="3330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54138"/>
            <a:ext cx="9888219" cy="1325563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        свети Димитър         свети Георги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(26 октомври)                        (6 май)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271462" y="28575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</a:rPr>
              <a:t>За кои светци великомъченици</a:t>
            </a:r>
          </a:p>
          <a:p>
            <a:r>
              <a:rPr lang="bg-BG" sz="4000" b="1" dirty="0" smtClean="0">
                <a:solidFill>
                  <a:srgbClr val="C00000"/>
                </a:solidFill>
              </a:rPr>
              <a:t>научихте?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5" name="Picture 9" descr="C:\Documents and Settings\Ivo\Desktop\My Pictures 09.01.2017\4 С В Е Т Ц И и апостоли\Св. Димитър\Свети Димитър1\Св. Димитър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" t="9260" b="9856"/>
          <a:stretch/>
        </p:blipFill>
        <p:spPr bwMode="auto">
          <a:xfrm>
            <a:off x="1100139" y="2802194"/>
            <a:ext cx="3265384" cy="3885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4" descr="Св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47" y="2802194"/>
            <a:ext cx="3308369" cy="3885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3648111" y="6502725"/>
            <a:ext cx="56137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avenue.bg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8340567" y="6502725"/>
            <a:ext cx="65594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agios-icon.ru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63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54">
        <p:pull/>
      </p:transition>
    </mc:Choice>
    <mc:Fallback xmlns="">
      <p:transition spd="slow" advTm="3385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" y="1354138"/>
            <a:ext cx="9483213" cy="1325563"/>
          </a:xfrm>
        </p:spPr>
        <p:txBody>
          <a:bodyPr>
            <a:normAutofit/>
          </a:bodyPr>
          <a:lstStyle/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   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свети Николай Чудотворец </a:t>
            </a:r>
            <a:r>
              <a:rPr lang="bg-BG" sz="6000" b="1" dirty="0" smtClean="0"/>
              <a:t/>
            </a:r>
            <a:br>
              <a:rPr lang="bg-BG" sz="6000" b="1" dirty="0" smtClean="0"/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(6 декември)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42875" y="28575"/>
            <a:ext cx="11658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</a:rPr>
              <a:t>Кой светец е известен с многобройните </a:t>
            </a:r>
          </a:p>
          <a:p>
            <a:r>
              <a:rPr lang="bg-BG" sz="4000" b="1" dirty="0" smtClean="0">
                <a:solidFill>
                  <a:srgbClr val="C00000"/>
                </a:solidFill>
              </a:rPr>
              <a:t>си чудеса и го наричаме Чудотворец?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25" y="2564462"/>
            <a:ext cx="2956560" cy="417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5562333" y="6543645"/>
            <a:ext cx="65755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i.pinimg.com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850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7">
        <p:pull/>
      </p:transition>
    </mc:Choice>
    <mc:Fallback xmlns="">
      <p:transition spd="slow" advTm="3000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0" y="-200026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C00000"/>
                </a:solidFill>
              </a:rPr>
              <a:t>Кой светец е кръстил нашия Господ?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324465" y="781846"/>
            <a:ext cx="8849418" cy="1132682"/>
          </a:xfrm>
        </p:spPr>
        <p:txBody>
          <a:bodyPr>
            <a:normAutofit/>
          </a:bodyPr>
          <a:lstStyle/>
          <a:p>
            <a:pPr algn="ctr"/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   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свети Йоан Кръстител</a:t>
            </a:r>
            <a:r>
              <a:rPr lang="bg-BG" sz="6000" b="1" dirty="0" smtClean="0"/>
              <a:t/>
            </a:r>
            <a:br>
              <a:rPr lang="bg-BG" sz="6000" b="1" dirty="0" smtClean="0"/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(7 януари)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Picture 3" descr="C:\Documents and Settings\Ivo\Desktop\My Pictures 09.01.2017\3 СВЕТИ Йоан Кръстител Богоявление\Свет Йоан Кръстител, родители и събития\Икони на Св. Йоан Кръстител\New Folder\33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729" y="1914528"/>
            <a:ext cx="3586890" cy="4745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5769357" y="6460303"/>
            <a:ext cx="60144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ikonodel.ru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282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33">
        <p:pull/>
      </p:transition>
    </mc:Choice>
    <mc:Fallback xmlns="">
      <p:transition spd="slow" advTm="2503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889847"/>
            <a:ext cx="10559845" cy="1646302"/>
          </a:xfrm>
        </p:spPr>
        <p:txBody>
          <a:bodyPr/>
          <a:lstStyle/>
          <a:p>
            <a:pPr algn="ctr"/>
            <a:r>
              <a:rPr lang="bg-BG" sz="6600" b="1" dirty="0" smtClean="0">
                <a:solidFill>
                  <a:srgbClr val="C00000"/>
                </a:solidFill>
              </a:rPr>
              <a:t>Празници </a:t>
            </a:r>
            <a:r>
              <a:rPr lang="bg-BG" sz="6000" b="1" dirty="0" smtClean="0">
                <a:solidFill>
                  <a:srgbClr val="C00000"/>
                </a:solidFill>
              </a:rPr>
              <a:t/>
            </a:r>
            <a:br>
              <a:rPr lang="bg-BG" sz="6000" b="1" dirty="0" smtClean="0">
                <a:solidFill>
                  <a:srgbClr val="C00000"/>
                </a:solidFill>
              </a:rPr>
            </a:br>
            <a:r>
              <a:rPr lang="bg-BG" sz="4800" b="1" dirty="0" smtClean="0">
                <a:solidFill>
                  <a:srgbClr val="C00000"/>
                </a:solidFill>
              </a:rPr>
              <a:t>на Господа, на Божията Майка</a:t>
            </a:r>
            <a:br>
              <a:rPr lang="bg-BG" sz="4800" b="1" dirty="0" smtClean="0">
                <a:solidFill>
                  <a:srgbClr val="C00000"/>
                </a:solidFill>
              </a:rPr>
            </a:br>
            <a:r>
              <a:rPr lang="bg-BG" sz="4800" b="1" smtClean="0">
                <a:solidFill>
                  <a:srgbClr val="C00000"/>
                </a:solidFill>
              </a:rPr>
              <a:t>и на ангелите</a:t>
            </a:r>
            <a:endParaRPr lang="en-US" sz="6000" b="1" dirty="0">
              <a:solidFill>
                <a:srgbClr val="C0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4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40">
        <p:pull/>
      </p:transition>
    </mc:Choice>
    <mc:Fallback xmlns="">
      <p:transition spd="slow" advTm="1284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8852" y="1425338"/>
            <a:ext cx="3028950" cy="1325563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 Въведение</a:t>
            </a:r>
            <a: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>(21 ноември)            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Кои са тези празници? </a:t>
            </a:r>
          </a:p>
          <a:p>
            <a:r>
              <a:rPr lang="bg-BG" b="1" dirty="0" smtClean="0">
                <a:solidFill>
                  <a:srgbClr val="C00000"/>
                </a:solidFill>
              </a:rPr>
              <a:t>Разкажете за тях!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Picture 104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" t="29365" r="2905" b="9866"/>
          <a:stretch/>
        </p:blipFill>
        <p:spPr bwMode="auto">
          <a:xfrm>
            <a:off x="154780" y="3180083"/>
            <a:ext cx="3417095" cy="2767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463" y="2756693"/>
            <a:ext cx="3107850" cy="3401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Ivo\Desktop\ЗА УРОЦИТЕ\15 и 16 Рождество\Нови за Рождество\мъдрецизвезда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901" y="3028951"/>
            <a:ext cx="3307874" cy="2918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лавие 1"/>
          <p:cNvSpPr txBox="1">
            <a:spLocks/>
          </p:cNvSpPr>
          <p:nvPr/>
        </p:nvSpPr>
        <p:spPr>
          <a:xfrm>
            <a:off x="3890962" y="1425338"/>
            <a:ext cx="338018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Благовещение </a:t>
            </a: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>(25 март)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Заглавие 1"/>
          <p:cNvSpPr txBox="1">
            <a:spLocks/>
          </p:cNvSpPr>
          <p:nvPr/>
        </p:nvSpPr>
        <p:spPr>
          <a:xfrm>
            <a:off x="7469981" y="1429467"/>
            <a:ext cx="472201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Рождество Христово</a:t>
            </a:r>
            <a: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>(25 декември)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668935" y="5793432"/>
            <a:ext cx="100219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svpanteleimon</a:t>
            </a:r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E" sz="700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ucoz</a:t>
            </a:r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E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6302313" y="5975638"/>
            <a:ext cx="8435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s.picture-russia.ru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9535496" y="5793432"/>
            <a:ext cx="12458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</a:rPr>
              <a:t>www.monasteryicons.com</a:t>
            </a: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470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18">
        <p:pull/>
      </p:transition>
    </mc:Choice>
    <mc:Fallback xmlns="">
      <p:transition spd="slow" advTm="7891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4" grpId="0"/>
      <p:bldP spid="9" grpId="0"/>
      <p:bldP spid="10" grpId="0"/>
      <p:bldP spid="3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4324" y="1115457"/>
            <a:ext cx="3205720" cy="1325563"/>
          </a:xfrm>
        </p:spPr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500" b="1" dirty="0" smtClean="0">
                <a:solidFill>
                  <a:schemeClr val="accent4">
                    <a:lumMod val="50000"/>
                  </a:schemeClr>
                </a:solidFill>
              </a:rPr>
              <a:t>Богоявление</a:t>
            </a:r>
            <a: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>(6 януари)            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Разкажете за тези празници!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3952240" y="1135182"/>
            <a:ext cx="3380185" cy="106715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Цветница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Заглавие 1"/>
          <p:cNvSpPr txBox="1">
            <a:spLocks/>
          </p:cNvSpPr>
          <p:nvPr/>
        </p:nvSpPr>
        <p:spPr>
          <a:xfrm>
            <a:off x="7100888" y="1135182"/>
            <a:ext cx="4722019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Възкресение</a:t>
            </a:r>
          </a:p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Христово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Picture 13" descr="Description: 731-Feast_Dayswww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t="2884" r="3441" b="2956"/>
          <a:stretch>
            <a:fillRect/>
          </a:stretch>
        </p:blipFill>
        <p:spPr bwMode="auto">
          <a:xfrm>
            <a:off x="314324" y="2496345"/>
            <a:ext cx="3162300" cy="3947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5" b="1831"/>
          <a:stretch/>
        </p:blipFill>
        <p:spPr bwMode="auto">
          <a:xfrm>
            <a:off x="3952240" y="2496345"/>
            <a:ext cx="3318907" cy="3947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4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4000"/>
                    </a14:imgEffect>
                    <a14:imgEffect>
                      <a14:colorTemperature colorTemp="6375"/>
                    </a14:imgEffect>
                    <a14:imgEffect>
                      <a14:saturation sat="185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62" y="2496345"/>
            <a:ext cx="3283187" cy="3947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2242729" y="6298932"/>
            <a:ext cx="13227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kristiuppstandelse</a:t>
            </a:r>
            <a:r>
              <a:rPr lang="bg-BG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E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wordpress</a:t>
            </a:r>
            <a:r>
              <a:rPr lang="bg-BG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E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bg-BG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6338242" y="6298932"/>
            <a:ext cx="9941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spiritualpaintings.com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9657149" y="6279208"/>
            <a:ext cx="16738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marshmk.files.wordpress.com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064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64">
        <p:pull/>
      </p:transition>
    </mc:Choice>
    <mc:Fallback xmlns="">
      <p:transition spd="slow" advTm="8046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  <p:bldP spid="9" grpId="0"/>
      <p:bldP spid="10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202407" y="1325563"/>
            <a:ext cx="10589420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Отговор: На Архангеловден – 8 ноември почитаме </a:t>
            </a:r>
            <a:b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свети Архангел Михаил и всички ангели.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Кого почитаме на Архангеловден?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34" t="5165" r="5702" b="16075"/>
          <a:stretch/>
        </p:blipFill>
        <p:spPr bwMode="auto">
          <a:xfrm>
            <a:off x="1896110" y="2687638"/>
            <a:ext cx="2827655" cy="374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C:\Documents and Settings\Ivo\Desktop\8ноември1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2687638"/>
            <a:ext cx="3133725" cy="37401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авоъгълник 6"/>
          <p:cNvSpPr/>
          <p:nvPr/>
        </p:nvSpPr>
        <p:spPr>
          <a:xfrm>
            <a:off x="4027207" y="6233468"/>
            <a:ext cx="66877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www.olx.bg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8030736" y="6227733"/>
            <a:ext cx="50366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pastir.bg</a:t>
            </a:r>
            <a:endParaRPr lang="en-US" sz="7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2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37">
        <p:pull/>
      </p:transition>
    </mc:Choice>
    <mc:Fallback xmlns="">
      <p:transition spd="slow" advTm="2593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06916" y="2447396"/>
            <a:ext cx="8737071" cy="1646302"/>
          </a:xfrm>
        </p:spPr>
        <p:txBody>
          <a:bodyPr/>
          <a:lstStyle/>
          <a:p>
            <a:r>
              <a:rPr lang="bg-BG" sz="6000" b="1" dirty="0" smtClean="0">
                <a:solidFill>
                  <a:srgbClr val="C00000"/>
                </a:solidFill>
              </a:rPr>
              <a:t>Православният храм</a:t>
            </a:r>
            <a:endParaRPr lang="en-US" sz="6000" b="1" dirty="0">
              <a:solidFill>
                <a:srgbClr val="C0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0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5">
        <p:pull/>
      </p:transition>
    </mc:Choice>
    <mc:Fallback xmlns="">
      <p:transition spd="slow" advTm="697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01229" y="1146175"/>
            <a:ext cx="10615613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2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Защото храмът е посветен на Бога и в него невидимо присъства Бог, заедно с Неговите ангели.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Защо наричаме храма дом Божий?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"/>
          <a:stretch/>
        </p:blipFill>
        <p:spPr>
          <a:xfrm>
            <a:off x="2020491" y="2471738"/>
            <a:ext cx="5972175" cy="4114083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070619" y="6370762"/>
            <a:ext cx="92204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www.bg-patriarshia.bg</a:t>
            </a:r>
            <a:endParaRPr lang="en-US" sz="7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03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86">
        <p:pull/>
      </p:transition>
    </mc:Choice>
    <mc:Fallback xmlns="">
      <p:transition spd="slow" advTm="25986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 txBox="1">
            <a:spLocks/>
          </p:cNvSpPr>
          <p:nvPr/>
        </p:nvSpPr>
        <p:spPr>
          <a:xfrm>
            <a:off x="604837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С какво се отличава храмът?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3378994" y="1499394"/>
            <a:ext cx="1835944" cy="895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</a:rPr>
              <a:t>кръст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651126"/>
            <a:ext cx="5100638" cy="3825478"/>
          </a:xfrm>
          <a:prstGeom prst="rect">
            <a:avLst/>
          </a:prstGeom>
        </p:spPr>
      </p:pic>
      <p:sp>
        <p:nvSpPr>
          <p:cNvPr id="9" name="Заглавие 1"/>
          <p:cNvSpPr txBox="1">
            <a:spLocks/>
          </p:cNvSpPr>
          <p:nvPr/>
        </p:nvSpPr>
        <p:spPr>
          <a:xfrm>
            <a:off x="381000" y="1499394"/>
            <a:ext cx="2019301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</a:rPr>
              <a:t>камбана</a:t>
            </a: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588" y="2651126"/>
            <a:ext cx="4685300" cy="3825478"/>
          </a:xfrm>
          <a:prstGeom prst="rect">
            <a:avLst/>
          </a:prstGeom>
        </p:spPr>
      </p:pic>
      <p:sp>
        <p:nvSpPr>
          <p:cNvPr id="12" name="Заглавие 1"/>
          <p:cNvSpPr txBox="1">
            <a:spLocks/>
          </p:cNvSpPr>
          <p:nvPr/>
        </p:nvSpPr>
        <p:spPr>
          <a:xfrm>
            <a:off x="7382566" y="1499394"/>
            <a:ext cx="1835944" cy="895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</a:rPr>
              <a:t>икони</a:t>
            </a:r>
          </a:p>
        </p:txBody>
      </p:sp>
      <p:sp>
        <p:nvSpPr>
          <p:cNvPr id="2" name="Правоъгълник 1"/>
          <p:cNvSpPr/>
          <p:nvPr/>
        </p:nvSpPr>
        <p:spPr>
          <a:xfrm>
            <a:off x="4468416" y="6321554"/>
            <a:ext cx="5822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pochivka.bg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9569054" y="6276549"/>
            <a:ext cx="86594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sites.google.com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612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08">
        <p:pull/>
      </p:transition>
    </mc:Choice>
    <mc:Fallback xmlns="">
      <p:transition spd="slow" advTm="3680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9" grpId="0"/>
      <p:bldP spid="12" grpId="0"/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216694" y="1021482"/>
            <a:ext cx="10589420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2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Храмовете са посветени на Господа, на света Богородица, на светци и на ангели.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Какви имена носят храмовете?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2"/>
          <a:stretch/>
        </p:blipFill>
        <p:spPr>
          <a:xfrm>
            <a:off x="3500439" y="2219615"/>
            <a:ext cx="3974176" cy="4431430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9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91">
        <p:pull/>
      </p:transition>
    </mc:Choice>
    <mc:Fallback xmlns="">
      <p:transition spd="slow" advTm="2149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0013" y="1196975"/>
            <a:ext cx="10589420" cy="1689100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accent5">
                    <a:lumMod val="50000"/>
                  </a:schemeClr>
                </a:solidFill>
              </a:rPr>
              <a:t>Отговор: Отиваме да се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accent5">
                    <a:lumMod val="50000"/>
                  </a:schemeClr>
                </a:solidFill>
              </a:rPr>
              <a:t>молим; да 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</a:rPr>
              <a:t>запалим </a:t>
            </a:r>
            <a:r>
              <a:rPr lang="bg-BG" dirty="0" smtClean="0">
                <a:solidFill>
                  <a:schemeClr val="accent5">
                    <a:lumMod val="50000"/>
                  </a:schemeClr>
                </a:solidFill>
              </a:rPr>
              <a:t>свещи; да празнуваме християнските празници.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Защо отиваме в храма?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2" y="2886076"/>
            <a:ext cx="2832721" cy="360044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3971666" y="2886075"/>
            <a:ext cx="5329613" cy="360045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8698229" y="6300727"/>
            <a:ext cx="60305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trip.dir.bg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728662" y="6286470"/>
            <a:ext cx="119616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vetlinata-na-hrama.com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181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96">
        <p:pull/>
      </p:transition>
    </mc:Choice>
    <mc:Fallback xmlns="">
      <p:transition spd="slow" advTm="24996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85788" y="2661709"/>
            <a:ext cx="9415462" cy="1646302"/>
          </a:xfrm>
        </p:spPr>
        <p:txBody>
          <a:bodyPr/>
          <a:lstStyle/>
          <a:p>
            <a:pPr algn="ctr"/>
            <a:r>
              <a:rPr lang="bg-BG" sz="4400" b="1" dirty="0" smtClean="0">
                <a:solidFill>
                  <a:srgbClr val="C00000"/>
                </a:solidFill>
              </a:rPr>
              <a:t>Ако знаете всичко от преговора, вече сте отлично подготвени за тест-изходно ниво. Успех!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3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07">
        <p:pull/>
      </p:transition>
    </mc:Choice>
    <mc:Fallback xmlns="">
      <p:transition spd="slow" advTm="1490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283" y="2801351"/>
            <a:ext cx="9409019" cy="974911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>
              <a:buClr>
                <a:srgbClr val="F14124">
                  <a:lumMod val="75000"/>
                </a:srgbClr>
              </a:buClr>
              <a:buNone/>
            </a:pPr>
            <a:endParaRPr lang="bg-BG" sz="12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  <a:p>
            <a:pPr marL="137160" indent="0" algn="ctr">
              <a:buClr>
                <a:srgbClr val="F14124">
                  <a:lumMod val="75000"/>
                </a:srgbClr>
              </a:buClr>
              <a:buNone/>
            </a:pPr>
            <a:r>
              <a:rPr lang="bg-BG" sz="3000" dirty="0" smtClean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Нашата православна вяра (годишен преговор)</a:t>
            </a:r>
            <a:endParaRPr lang="en-IE" sz="30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85696" y="3544301"/>
            <a:ext cx="9390606" cy="114300"/>
          </a:xfrm>
          <a:prstGeom prst="rect">
            <a:avLst/>
          </a:prstGeom>
          <a:solidFill>
            <a:srgbClr val="0A8098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>
              <a:buClr>
                <a:srgbClr val="F14124">
                  <a:lumMod val="75000"/>
                </a:srgbClr>
              </a:buClr>
              <a:buNone/>
            </a:pPr>
            <a:endParaRPr lang="en-IE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72247" y="2921374"/>
            <a:ext cx="9390606" cy="114300"/>
          </a:xfrm>
          <a:prstGeom prst="rect">
            <a:avLst/>
          </a:prstGeom>
          <a:solidFill>
            <a:srgbClr val="0A8098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indent="0" algn="ctr">
              <a:buClr>
                <a:srgbClr val="F14124">
                  <a:lumMod val="75000"/>
                </a:srgbClr>
              </a:buClr>
              <a:buNone/>
            </a:pPr>
            <a:endParaRPr lang="en-IE" sz="3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472579" y="294126"/>
            <a:ext cx="5498723" cy="2507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2870" algn="ctr"/>
            <a:r>
              <a:rPr lang="bg-BG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– православие</a:t>
            </a:r>
            <a:br>
              <a:rPr lang="bg-BG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20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60099" y="588021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</a:t>
            </a: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35958" y="3735563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УРОК от </a:t>
            </a: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ЕЛЕКТРОННИЯ УЧЕБНИК ЗА 1 КЛАС </a:t>
            </a:r>
          </a:p>
          <a:p>
            <a:pPr marL="102870">
              <a:defRPr/>
            </a:pP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099" y="4601442"/>
            <a:ext cx="4209918" cy="141426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81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7.9|1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22.7|22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2|18.2|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1.4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"/>
</p:tagLst>
</file>

<file path=ppt/theme/theme1.xml><?xml version="1.0" encoding="utf-8"?>
<a:theme xmlns:a="http://schemas.openxmlformats.org/drawingml/2006/main" name="Фасети">
  <a:themeElements>
    <a:clrScheme name="Жълто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624</TotalTime>
  <Words>300</Words>
  <Application>Microsoft Office PowerPoint</Application>
  <PresentationFormat>Широк екран</PresentationFormat>
  <Paragraphs>75</Paragraphs>
  <Slides>20</Slides>
  <Notes>0</Notes>
  <HiddenSlides>0</HiddenSlides>
  <MMClips>19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9" baseType="lpstr">
      <vt:lpstr>Arial</vt:lpstr>
      <vt:lpstr>Arial Narrow</vt:lpstr>
      <vt:lpstr>Book Antiqua</vt:lpstr>
      <vt:lpstr>Calibri</vt:lpstr>
      <vt:lpstr>Georgia</vt:lpstr>
      <vt:lpstr>Times New Roman</vt:lpstr>
      <vt:lpstr>Trebuchet MS</vt:lpstr>
      <vt:lpstr>Wingdings 3</vt:lpstr>
      <vt:lpstr>Фасети</vt:lpstr>
      <vt:lpstr>Нашата православна вяра (годишен преговор)</vt:lpstr>
      <vt:lpstr>Коя е нашата вяра?</vt:lpstr>
      <vt:lpstr>Презентация на PowerPoint</vt:lpstr>
      <vt:lpstr>Коя е Божията Майка?</vt:lpstr>
      <vt:lpstr>Светците и техните празници</vt:lpstr>
      <vt:lpstr>Отговор:             свети Йоан Рилски     света Петка                 (19 октомври)                     (14 октомври)</vt:lpstr>
      <vt:lpstr>Отговор:         свети Димитър         свети Георги                   (26 октомври)                        (6 май)</vt:lpstr>
      <vt:lpstr>Отговор:   свети Николай Чудотворец  (6 декември)</vt:lpstr>
      <vt:lpstr>Отговор:   свети Йоан Кръстител (7 януари)</vt:lpstr>
      <vt:lpstr>Празници  на Господа, на Божията Майка и на ангелите</vt:lpstr>
      <vt:lpstr> Въведение (21 ноември)            </vt:lpstr>
      <vt:lpstr> Богоявление (6 януари)            </vt:lpstr>
      <vt:lpstr>Отговор: На Архангеловден – 8 ноември почитаме  свети Архангел Михаил и всички ангели.</vt:lpstr>
      <vt:lpstr>Православният храм</vt:lpstr>
      <vt:lpstr>Отговор: Защото храмът е посветен на Бога и в него невидимо присъства Бог, заедно с Неговите ангели.</vt:lpstr>
      <vt:lpstr>Презентация на PowerPoint</vt:lpstr>
      <vt:lpstr>Отговор: Храмовете са посветени на Господа, на света Богородица, на светци и на ангели. </vt:lpstr>
      <vt:lpstr>Отговор: Отиваме да се молим; да запалим свещи; да празнуваме християнските празници.</vt:lpstr>
      <vt:lpstr>Ако знаете всичко от преговора, вече сте отлично подготвени за тест-изходно ниво. Успех!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 християнство-православие</dc:title>
  <dc:creator>LB</dc:creator>
  <cp:lastModifiedBy>LB</cp:lastModifiedBy>
  <cp:revision>59</cp:revision>
  <dcterms:created xsi:type="dcterms:W3CDTF">2021-10-19T19:52:28Z</dcterms:created>
  <dcterms:modified xsi:type="dcterms:W3CDTF">2025-02-26T17:02:25Z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