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8" r:id="rId2"/>
    <p:sldId id="289" r:id="rId3"/>
    <p:sldId id="259" r:id="rId4"/>
    <p:sldId id="280" r:id="rId5"/>
    <p:sldId id="260" r:id="rId6"/>
    <p:sldId id="261" r:id="rId7"/>
    <p:sldId id="256" r:id="rId8"/>
    <p:sldId id="257" r:id="rId9"/>
    <p:sldId id="263" r:id="rId10"/>
    <p:sldId id="281" r:id="rId11"/>
    <p:sldId id="266" r:id="rId12"/>
    <p:sldId id="269" r:id="rId13"/>
    <p:sldId id="267" r:id="rId14"/>
    <p:sldId id="283" r:id="rId15"/>
    <p:sldId id="282" r:id="rId16"/>
    <p:sldId id="284" r:id="rId17"/>
    <p:sldId id="285" r:id="rId18"/>
    <p:sldId id="286" r:id="rId19"/>
    <p:sldId id="274" r:id="rId20"/>
    <p:sldId id="287" r:id="rId21"/>
    <p:sldId id="276" r:id="rId22"/>
    <p:sldId id="29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2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1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0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1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4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5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43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9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3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2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1.pn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1.png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1.pn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1.png"/><Relationship Id="rId2" Type="http://schemas.microsoft.com/office/2007/relationships/media" Target="../media/media12.m4a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16.jpeg"/><Relationship Id="rId2" Type="http://schemas.microsoft.com/office/2007/relationships/media" Target="../media/media13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1.png"/><Relationship Id="rId2" Type="http://schemas.microsoft.com/office/2007/relationships/media" Target="../media/media14.m4a"/><Relationship Id="rId1" Type="http://schemas.openxmlformats.org/officeDocument/2006/relationships/tags" Target="../tags/tag10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1.png"/><Relationship Id="rId2" Type="http://schemas.microsoft.com/office/2007/relationships/media" Target="../media/media16.m4a"/><Relationship Id="rId1" Type="http://schemas.openxmlformats.org/officeDocument/2006/relationships/tags" Target="../tags/tag1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1.png"/><Relationship Id="rId2" Type="http://schemas.microsoft.com/office/2007/relationships/media" Target="../media/media17.m4a"/><Relationship Id="rId1" Type="http://schemas.openxmlformats.org/officeDocument/2006/relationships/tags" Target="../tags/tag1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1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56074" y="2566946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Вяра и добри дела</a:t>
            </a:r>
            <a:b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(годишен преговор)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3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26">
        <p:pull/>
      </p:transition>
    </mc:Choice>
    <mc:Fallback>
      <p:transition spd="slow" advTm="812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56074" y="2566946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Храмът </a:t>
            </a:r>
            <a:b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служителите в него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10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9">
        <p:pull/>
      </p:transition>
    </mc:Choice>
    <mc:Fallback xmlns="">
      <p:transition spd="slow" advTm="675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80" y="128282"/>
            <a:ext cx="9131684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какво се отличава храмът?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49238" y="943729"/>
            <a:ext cx="9009591" cy="1304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Отговор: </a:t>
            </a:r>
            <a:r>
              <a:rPr lang="bg-BG" sz="2800" dirty="0" smtClean="0">
                <a:solidFill>
                  <a:schemeClr val="tx1"/>
                </a:solidFill>
              </a:rPr>
              <a:t>Храмът се отличава с голям кръст отгоре и камбанария с камбана. В храма има много икони.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7" y="2248086"/>
            <a:ext cx="4076700" cy="38955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00" y="2500505"/>
            <a:ext cx="5689424" cy="3208778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9258829" y="5509228"/>
            <a:ext cx="15295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sites.google.com/</a:t>
            </a:r>
            <a:r>
              <a:rPr lang="bg-BG" sz="7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</a:t>
            </a:r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bg-BG" sz="7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kaliazografova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583661" y="5961702"/>
            <a:ext cx="11560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www.argogroupexact.com</a:t>
            </a:r>
            <a:endParaRPr lang="en-US" sz="700" dirty="0"/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06172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6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41">
        <p:pull/>
      </p:transition>
    </mc:Choice>
    <mc:Fallback xmlns="">
      <p:transition spd="slow" advTm="2734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79" y="128282"/>
            <a:ext cx="9685865" cy="1320800"/>
          </a:xfrm>
        </p:spPr>
        <p:txBody>
          <a:bodyPr>
            <a:normAutofit fontScale="90000"/>
          </a:bodyPr>
          <a:lstStyle/>
          <a:p>
            <a:r>
              <a:rPr lang="bg-BG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трите основни части на храма?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815141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</a:t>
            </a:r>
            <a:r>
              <a:rPr lang="bg-BG" sz="2800" dirty="0" smtClean="0">
                <a:solidFill>
                  <a:schemeClr val="tx1"/>
                </a:solidFill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400" y="2315497"/>
            <a:ext cx="6586310" cy="349705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6807" b="6507"/>
          <a:stretch/>
        </p:blipFill>
        <p:spPr>
          <a:xfrm>
            <a:off x="2114399" y="2315497"/>
            <a:ext cx="6843863" cy="3497052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15825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3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33">
        <p:pull/>
      </p:transition>
    </mc:Choice>
    <mc:Fallback xmlns="">
      <p:transition spd="slow" advTm="234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1538902" y="-302345"/>
            <a:ext cx="10515600" cy="162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служителите в храма?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510" y="2314163"/>
            <a:ext cx="5958349" cy="4297997"/>
          </a:xfrm>
          <a:prstGeom prst="rect">
            <a:avLst/>
          </a:prstGeom>
        </p:spPr>
      </p:pic>
      <p:sp>
        <p:nvSpPr>
          <p:cNvPr id="7" name="Заглавие 1"/>
          <p:cNvSpPr txBox="1">
            <a:spLocks/>
          </p:cNvSpPr>
          <p:nvPr/>
        </p:nvSpPr>
        <p:spPr>
          <a:xfrm>
            <a:off x="1325971" y="984559"/>
            <a:ext cx="2514600" cy="12568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</a:p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700" b="1" dirty="0" smtClean="0">
                <a:solidFill>
                  <a:schemeClr val="accent4">
                    <a:lumMod val="50000"/>
                  </a:schemeClr>
                </a:solidFill>
              </a:rPr>
              <a:t>свещеник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3952641" y="1485489"/>
            <a:ext cx="1643063" cy="8286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дякон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828452" y="1485489"/>
            <a:ext cx="1643063" cy="8286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епископ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3" name="Съединител &quot;права стрелка&quot; 2"/>
          <p:cNvCxnSpPr/>
          <p:nvPr/>
        </p:nvCxnSpPr>
        <p:spPr>
          <a:xfrm flipH="1">
            <a:off x="2779148" y="2027590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Съединител &quot;права стрелка&quot; 10"/>
          <p:cNvCxnSpPr/>
          <p:nvPr/>
        </p:nvCxnSpPr>
        <p:spPr>
          <a:xfrm flipH="1">
            <a:off x="4797986" y="2027590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Съединител &quot;права стрелка&quot; 11"/>
          <p:cNvCxnSpPr/>
          <p:nvPr/>
        </p:nvCxnSpPr>
        <p:spPr>
          <a:xfrm flipH="1">
            <a:off x="6646989" y="1945958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Правоъгълник 1"/>
          <p:cNvSpPr/>
          <p:nvPr/>
        </p:nvSpPr>
        <p:spPr>
          <a:xfrm>
            <a:off x="7471515" y="6412105"/>
            <a:ext cx="63190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50000"/>
                  </a:schemeClr>
                </a:solidFill>
              </a:rPr>
              <a:t>rousse.info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0733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1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93">
        <p:pull/>
      </p:transition>
    </mc:Choice>
    <mc:Fallback xmlns="">
      <p:transition spd="slow" advTm="2579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7" grpId="0"/>
      <p:bldP spid="8" grpId="0"/>
      <p:bldP spid="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8747" y="256977"/>
            <a:ext cx="9648198" cy="13208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Кое е най-важното богослужение?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8747" y="1106190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 smtClean="0"/>
              <a:t>Отговор: Божествена света Литургия</a:t>
            </a:r>
            <a:endParaRPr lang="en-US" sz="28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646" y="2041208"/>
            <a:ext cx="7010400" cy="4370546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8073017" y="6211699"/>
            <a:ext cx="8050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ancientfaith.com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1169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85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9">
        <p:pull/>
      </p:transition>
    </mc:Choice>
    <mc:Fallback xmlns="">
      <p:transition spd="slow" advTm="1690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31843" y="2248293"/>
            <a:ext cx="9411348" cy="1646302"/>
          </a:xfrm>
        </p:spPr>
        <p:txBody>
          <a:bodyPr/>
          <a:lstStyle/>
          <a:p>
            <a:pPr algn="ctr"/>
            <a:r>
              <a:rPr lang="bg-BG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Божият Син – </a:t>
            </a:r>
            <a:br>
              <a:rPr lang="bg-BG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Иисус Христос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3">
        <p:pull/>
      </p:transition>
    </mc:Choice>
    <mc:Fallback xmlns="">
      <p:transition spd="slow" advTm="898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07179"/>
            <a:ext cx="11258551" cy="17131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Бъдни вечер        Рождество Христово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(24 декември)                                (25 декември)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1" y="28575"/>
            <a:ext cx="72151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два празника са свързани с раждането на Божия Син?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r="9508"/>
          <a:stretch/>
        </p:blipFill>
        <p:spPr>
          <a:xfrm>
            <a:off x="400050" y="3020290"/>
            <a:ext cx="4829175" cy="32670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3"/>
          <a:stretch/>
        </p:blipFill>
        <p:spPr>
          <a:xfrm>
            <a:off x="5629275" y="3020290"/>
            <a:ext cx="4028204" cy="3267075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5724228" y="6087310"/>
            <a:ext cx="6110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i.mycdn.me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4028203" y="6116720"/>
            <a:ext cx="9460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www.flashnews.bg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8733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38">
        <p:pull/>
      </p:transition>
    </mc:Choice>
    <mc:Fallback xmlns="">
      <p:transition spd="slow" advTm="3043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10446327" cy="1325563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Укротяване на бурята       Ходене по водата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48021" y="-13948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чудеса на Иисус Христос, извършени </a:t>
            </a:r>
            <a:r>
              <a:rPr lang="bg-BG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bg-BG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76" y="2679701"/>
            <a:ext cx="4170470" cy="365629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08" y="2679702"/>
            <a:ext cx="4248803" cy="365629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192246" y="6091424"/>
            <a:ext cx="7713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www.daineko.net </a:t>
            </a:r>
            <a:endParaRPr lang="en-US" sz="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8918935" y="6110675"/>
            <a:ext cx="9028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002060"/>
                </a:solidFill>
              </a:rPr>
              <a:t>www.donquirry.it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8211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6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45">
        <p:pull/>
      </p:transition>
    </mc:Choice>
    <mc:Fallback xmlns="">
      <p:transition spd="slow" advTm="2334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4655127" cy="75175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4978219" y="1434534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bg-BG" sz="4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Възкресяване на дъщерята на </a:t>
            </a:r>
            <a:r>
              <a:rPr lang="bg-BG" sz="3100" b="1" dirty="0" err="1" smtClean="0">
                <a:solidFill>
                  <a:schemeClr val="accent4">
                    <a:lumMod val="50000"/>
                  </a:schemeClr>
                </a:solidFill>
              </a:rPr>
              <a:t>Иаир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240506" y="1518095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Изцеляване на слепородения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3"/>
          <a:stretch/>
        </p:blipFill>
        <p:spPr>
          <a:xfrm>
            <a:off x="5098472" y="3016279"/>
            <a:ext cx="4174115" cy="348123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2"/>
          <a:stretch/>
        </p:blipFill>
        <p:spPr>
          <a:xfrm>
            <a:off x="814387" y="3016278"/>
            <a:ext cx="3717584" cy="3481233"/>
          </a:xfrm>
          <a:prstGeom prst="rect">
            <a:avLst/>
          </a:prstGeom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814387" y="-22556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чудеса на Иисус Христос, извършени </a:t>
            </a:r>
            <a:r>
              <a:rPr lang="bg-BG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 хората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638442" y="6297456"/>
            <a:ext cx="9332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worldenergynews.gr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7814674" y="6251262"/>
            <a:ext cx="6431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doxologia.ro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1538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93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22">
        <p:pull/>
      </p:transition>
    </mc:Choice>
    <mc:Fallback xmlns="">
      <p:transition spd="slow" advTm="2912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8" grpId="0"/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6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Света Дева Мария – </a:t>
            </a:r>
            <a:br>
              <a:rPr lang="bg-BG" sz="6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Богородица</a:t>
            </a:r>
            <a:endParaRPr lang="en-US" sz="6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36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3">
        <p:pull/>
      </p:transition>
    </mc:Choice>
    <mc:Fallback xmlns="">
      <p:transition spd="slow" advTm="849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94146" y="1025526"/>
            <a:ext cx="10121542" cy="1325563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Отговор: свети Йоаким и света Анна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родителите на света Дева Мария?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2" t="2917" r="3860" b="40116"/>
          <a:stretch/>
        </p:blipFill>
        <p:spPr>
          <a:xfrm>
            <a:off x="2000249" y="1962023"/>
            <a:ext cx="5300663" cy="472129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525884" y="6483258"/>
            <a:ext cx="5661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liternet.bg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7845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2">
        <p:pull/>
      </p:transition>
    </mc:Choice>
    <mc:Fallback xmlns="">
      <p:transition spd="slow" advTm="1688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1" y="1513753"/>
            <a:ext cx="4820878" cy="1325563"/>
          </a:xfrm>
        </p:spPr>
        <p:txBody>
          <a:bodyPr>
            <a:noAutofit/>
          </a:bodyPr>
          <a:lstStyle/>
          <a:p>
            <a:pPr algn="ctr"/>
            <a:r>
              <a:rPr lang="bg-BG" sz="24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на света Богородица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700" b="1" dirty="0" err="1" smtClean="0">
                <a:solidFill>
                  <a:schemeClr val="accent4">
                    <a:lumMod val="50000"/>
                  </a:schemeClr>
                </a:solidFill>
              </a:rPr>
              <a:t>Живоприемни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 източник“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698377" y="1482003"/>
            <a:ext cx="4214813" cy="1828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5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5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на света Богородица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800" b="1" dirty="0" smtClean="0">
                <a:solidFill>
                  <a:schemeClr val="accent4">
                    <a:lumMod val="50000"/>
                  </a:schemeClr>
                </a:solidFill>
              </a:rPr>
              <a:t>Златна ябълка“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4" b="9068"/>
          <a:stretch/>
        </p:blipFill>
        <p:spPr>
          <a:xfrm>
            <a:off x="6392594" y="2900362"/>
            <a:ext cx="2826381" cy="381476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6886103" y="6518009"/>
            <a:ext cx="69121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chepelare.org</a:t>
            </a:r>
            <a:endParaRPr lang="en-US" sz="700" dirty="0">
              <a:solidFill>
                <a:schemeClr val="tx2"/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400051" y="28575"/>
            <a:ext cx="8324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чудотворни икони и чудеса на света Богородица научихте? </a:t>
            </a:r>
          </a:p>
        </p:txBody>
      </p:sp>
      <p:sp>
        <p:nvSpPr>
          <p:cNvPr id="11" name="Заглавие 1"/>
          <p:cNvSpPr txBox="1">
            <a:spLocks/>
          </p:cNvSpPr>
          <p:nvPr/>
        </p:nvSpPr>
        <p:spPr>
          <a:xfrm>
            <a:off x="-285749" y="1482003"/>
            <a:ext cx="1971674" cy="4864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26" y="2900362"/>
            <a:ext cx="4271728" cy="3820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7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62">
        <p:pull/>
      </p:transition>
    </mc:Choice>
    <mc:Fallback xmlns="">
      <p:transition spd="slow" advTm="2916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9" grpId="0"/>
      <p:bldP spid="6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3344" y="996882"/>
            <a:ext cx="4679269" cy="1325563"/>
          </a:xfrm>
        </p:spPr>
        <p:txBody>
          <a:bodyPr>
            <a:noAutofit/>
          </a:bodyPr>
          <a:lstStyle/>
          <a:p>
            <a:pPr algn="ctr"/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на света Богородица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„Троянска - </a:t>
            </a:r>
            <a:r>
              <a:rPr lang="bg-BG" sz="2700" b="1" dirty="0" err="1" smtClean="0">
                <a:solidFill>
                  <a:schemeClr val="accent4">
                    <a:lumMod val="50000"/>
                  </a:schemeClr>
                </a:solidFill>
              </a:rPr>
              <a:t>Троеручица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314181" y="996882"/>
            <a:ext cx="4110038" cy="1749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8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на света Богородица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800" b="1" dirty="0" smtClean="0">
                <a:solidFill>
                  <a:schemeClr val="accent4">
                    <a:lumMod val="50000"/>
                  </a:schemeClr>
                </a:solidFill>
              </a:rPr>
              <a:t>Бачковска“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t="9136" r="15505" b="13416"/>
          <a:stretch/>
        </p:blipFill>
        <p:spPr>
          <a:xfrm>
            <a:off x="1120874" y="2547116"/>
            <a:ext cx="2684207" cy="386087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737" r="2055" b="6353"/>
          <a:stretch/>
        </p:blipFill>
        <p:spPr>
          <a:xfrm>
            <a:off x="6128418" y="2484554"/>
            <a:ext cx="2710162" cy="392343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884636" y="6247937"/>
            <a:ext cx="92044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www.visit.troyan.bg</a:t>
            </a:r>
            <a:endParaRPr lang="en-US" sz="700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7659684" y="6247937"/>
            <a:ext cx="7264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img.haskovo.net</a:t>
            </a:r>
            <a:endParaRPr lang="en-US" sz="700" dirty="0"/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22888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72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5">
        <p:pull/>
      </p:transition>
    </mc:Choice>
    <mc:Fallback xmlns="">
      <p:transition spd="slow" advTm="1963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9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Светците</a:t>
            </a:r>
            <a:r>
              <a:rPr lang="bg-BG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bg-B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закрилници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0">
        <p:pull/>
      </p:transition>
    </mc:Choice>
    <mc:Fallback xmlns="">
      <p:transition spd="slow" advTm="868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244" y="831722"/>
            <a:ext cx="5073445" cy="129711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 </a:t>
            </a:r>
            <a:r>
              <a:rPr lang="bg-BG" sz="4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света Варвара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sz="2700" dirty="0" smtClean="0"/>
              <a:t>                  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(4 декември)</a:t>
            </a: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4244" y="-16860"/>
            <a:ext cx="10858501" cy="991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две светици – мъченици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5250388" y="840110"/>
            <a:ext cx="4333836" cy="1713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света Екатерина</a:t>
            </a:r>
            <a:r>
              <a:rPr lang="bg-BG" sz="4000" dirty="0" smtClean="0"/>
              <a:t/>
            </a:r>
            <a:br>
              <a:rPr lang="bg-BG" sz="4000" dirty="0" smtClean="0"/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(24 ноември)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40" y="2418735"/>
            <a:ext cx="2937732" cy="435096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r="3792"/>
          <a:stretch/>
        </p:blipFill>
        <p:spPr>
          <a:xfrm>
            <a:off x="1274700" y="2418735"/>
            <a:ext cx="2957512" cy="4350968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339019" y="6585037"/>
            <a:ext cx="8931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live.staticflickr.com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7638274" y="6585037"/>
            <a:ext cx="8034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verianews.blogy.gr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92234" y="628023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49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1">
        <p:pull/>
      </p:transition>
    </mc:Choice>
    <mc:Fallback xmlns="">
      <p:transition spd="slow" advTm="2528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1183249"/>
            <a:ext cx="5073445" cy="171311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Теодор </a:t>
            </a:r>
            <a:r>
              <a:rPr lang="bg-BG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Тирон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2400" dirty="0" smtClean="0"/>
              <a:t>    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(17 февруари)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443179" y="-75539"/>
            <a:ext cx="68292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двама светци – воини и мъченици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5266043" y="1491943"/>
            <a:ext cx="3790336" cy="1713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Мина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(11 ноември)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73" y="2642361"/>
            <a:ext cx="2851739" cy="403317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86" y="2642361"/>
            <a:ext cx="2792409" cy="4022961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615315" y="6475479"/>
            <a:ext cx="72808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www.ambioni.ge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7735029" y="6465267"/>
            <a:ext cx="9476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damascenegallery.com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6046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880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14">
        <p:pull/>
      </p:transition>
    </mc:Choice>
    <mc:Fallback xmlns="">
      <p:transition spd="slow" advTm="3751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0" y="871863"/>
            <a:ext cx="8067368" cy="17131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архидякон Стефан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             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(27 декември) 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271462" y="-215234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 светец е </a:t>
            </a:r>
            <a:r>
              <a:rPr lang="bg-BG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първомъченик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вярата?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704" y="2022364"/>
            <a:ext cx="3356945" cy="4632584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168808" y="6454892"/>
            <a:ext cx="83831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www.artday.bg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147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3">
        <p:pull/>
      </p:transition>
    </mc:Choice>
    <mc:Fallback xmlns="">
      <p:transition spd="slow" advTm="198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9672638" cy="2632075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2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Почитай баща си и майка си, за да ти бъде добре и да живееш дълго на земята.</a:t>
            </a:r>
            <a:br>
              <a:rPr lang="bg-BG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14301" y="28575"/>
            <a:ext cx="9801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важни Божии заповеди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178594" y="3643313"/>
            <a:ext cx="9672638" cy="2303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лъжесвидетелствай против ближния си.</a:t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лъжи!)</a:t>
            </a: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1506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9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3">
        <p:pull/>
      </p:transition>
    </mc:Choice>
    <mc:Fallback xmlns="">
      <p:transition spd="slow" advTm="320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421479" y="-443835"/>
            <a:ext cx="9301163" cy="2301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Спасителят Христос обича децата. Той ни учи да вярваме в Бога и да вършим добро!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0" b="4465"/>
          <a:stretch/>
        </p:blipFill>
        <p:spPr>
          <a:xfrm>
            <a:off x="2765705" y="1414463"/>
            <a:ext cx="4612713" cy="5157787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132564" y="6372195"/>
            <a:ext cx="12458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50000"/>
                  </a:schemeClr>
                </a:solidFill>
              </a:rPr>
              <a:t>www.monasteryicons.com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673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39">
        <p:pull/>
      </p:transition>
    </mc:Choice>
    <mc:Fallback xmlns="">
      <p:transition spd="slow" advTm="1313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85788" y="2661709"/>
            <a:ext cx="9415462" cy="1646302"/>
          </a:xfrm>
        </p:spPr>
        <p:txBody>
          <a:bodyPr/>
          <a:lstStyle/>
          <a:p>
            <a:pPr algn="ctr"/>
            <a:r>
              <a:rPr lang="bg-BG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 знаете всичко от преговора, вече сте отлично подготвени за тест-изходно ниво. Успех!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29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81">
        <p:pull/>
      </p:transition>
    </mc:Choice>
    <mc:Fallback xmlns="">
      <p:transition spd="slow" advTm="1388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8821" y="2620098"/>
            <a:ext cx="9110662" cy="1042988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Вяра</a:t>
            </a:r>
            <a:r>
              <a:rPr kumimoji="0" lang="bg-BG" sz="3500" b="1" i="0" u="none" strike="noStrike" kern="1200" cap="none" spc="0" normalizeH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и добри дела </a:t>
            </a: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(годишен преговор)</a:t>
            </a:r>
            <a:endParaRPr kumimoji="0" lang="en-IE" sz="3200" b="0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48821" y="3363048"/>
            <a:ext cx="9110662" cy="61323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43455" y="2772498"/>
            <a:ext cx="9110662" cy="61323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02466" y="112873"/>
            <a:ext cx="3578971" cy="2507225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b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– православие</a:t>
            </a:r>
            <a:b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86384" y="5951443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84839" y="3666309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УРОК </a:t>
            </a: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6.7 ОТ </a:t>
            </a: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ЕЛЕКТРОННИЯ УЧЕБНИК ЗА 2. КЛАС </a:t>
            </a:r>
          </a:p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626" y="4537176"/>
            <a:ext cx="4861433" cy="16331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110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5.3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1.9|5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2.2|7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6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13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1.9"/>
</p:tagLst>
</file>

<file path=ppt/theme/theme1.xml><?xml version="1.0" encoding="utf-8"?>
<a:theme xmlns:a="http://schemas.openxmlformats.org/drawingml/2006/main" name="Фасети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1007</TotalTime>
  <Words>273</Words>
  <Application>Microsoft Office PowerPoint</Application>
  <PresentationFormat>Широк екран</PresentationFormat>
  <Paragraphs>72</Paragraphs>
  <Slides>22</Slides>
  <Notes>0</Notes>
  <HiddenSlides>0</HiddenSlides>
  <MMClips>21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Book Antiqua</vt:lpstr>
      <vt:lpstr>Calibri</vt:lpstr>
      <vt:lpstr>Georgia</vt:lpstr>
      <vt:lpstr>Times New Roman</vt:lpstr>
      <vt:lpstr>Trebuchet MS</vt:lpstr>
      <vt:lpstr>Wingdings 3</vt:lpstr>
      <vt:lpstr>Фасети</vt:lpstr>
      <vt:lpstr>Вяра и добри дела (годишен преговор)</vt:lpstr>
      <vt:lpstr>Храмът  и служителите в него</vt:lpstr>
      <vt:lpstr>С какво се отличава храмът?</vt:lpstr>
      <vt:lpstr>Кои са трите основни части на храма?</vt:lpstr>
      <vt:lpstr>Презентация на PowerPoint</vt:lpstr>
      <vt:lpstr>Кое е най-важното богослужение?</vt:lpstr>
      <vt:lpstr>Божият Син –  Иисус Христос</vt:lpstr>
      <vt:lpstr>Отговор:            Бъдни вечер        Рождество Христово              (24 декември)                                (25 декември)</vt:lpstr>
      <vt:lpstr>Отговор:      Укротяване на бурята       Ходене по водата                   </vt:lpstr>
      <vt:lpstr>Отговор:                    </vt:lpstr>
      <vt:lpstr>Света Дева Мария –  Богородица</vt:lpstr>
      <vt:lpstr>Отговор: свети Йоаким и света Анна</vt:lpstr>
      <vt:lpstr>Чудотворна икона на света Богородица „Живоприемни източник“ </vt:lpstr>
      <vt:lpstr>Чудотворна икона на света Богородица „Троянска - Троеручица“ </vt:lpstr>
      <vt:lpstr>Светците - наши закрилници</vt:lpstr>
      <vt:lpstr>Отговор:             света Варвара                   (4 декември)</vt:lpstr>
      <vt:lpstr>Отговор:         свети Теодор Тирон                          (17 февруари)</vt:lpstr>
      <vt:lpstr>Отговор:  свети архидякон Стефан                           (27 декември) </vt:lpstr>
      <vt:lpstr>Отговор:   Почитай баща си и майка си, за да ти бъде добре и да живееш дълго на земята. </vt:lpstr>
      <vt:lpstr>Презентация на PowerPoint</vt:lpstr>
      <vt:lpstr>Ако знаете всичко от преговора, вече сте отлично подготвени за тест-изходно ниво. Успех!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християнство-православие</dc:title>
  <dc:creator>LB</dc:creator>
  <cp:lastModifiedBy>LB</cp:lastModifiedBy>
  <cp:revision>100</cp:revision>
  <dcterms:created xsi:type="dcterms:W3CDTF">2021-10-19T19:52:28Z</dcterms:created>
  <dcterms:modified xsi:type="dcterms:W3CDTF">2025-02-26T17:18:38Z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