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3" r:id="rId1"/>
    <p:sldMasterId id="2147484157" r:id="rId2"/>
    <p:sldMasterId id="2147484181" r:id="rId3"/>
  </p:sldMasterIdLst>
  <p:sldIdLst>
    <p:sldId id="256" r:id="rId4"/>
    <p:sldId id="257" r:id="rId5"/>
    <p:sldId id="271" r:id="rId6"/>
    <p:sldId id="269" r:id="rId7"/>
    <p:sldId id="260" r:id="rId8"/>
    <p:sldId id="262" r:id="rId9"/>
    <p:sldId id="272" r:id="rId10"/>
    <p:sldId id="264" r:id="rId11"/>
    <p:sldId id="265" r:id="rId12"/>
    <p:sldId id="267" r:id="rId13"/>
    <p:sldId id="273" r:id="rId14"/>
    <p:sldId id="280" r:id="rId15"/>
    <p:sldId id="281" r:id="rId16"/>
    <p:sldId id="275" r:id="rId17"/>
    <p:sldId id="276" r:id="rId18"/>
    <p:sldId id="266" r:id="rId19"/>
    <p:sldId id="282" r:id="rId20"/>
    <p:sldId id="277" r:id="rId21"/>
    <p:sldId id="279" r:id="rId22"/>
    <p:sldId id="28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8A07"/>
    <a:srgbClr val="824604"/>
    <a:srgbClr val="BA6406"/>
    <a:srgbClr val="F5B709"/>
    <a:srgbClr val="F8C73E"/>
    <a:srgbClr val="D35C03"/>
    <a:srgbClr val="FFAD09"/>
    <a:srgbClr val="F9A035"/>
    <a:srgbClr val="D60000"/>
    <a:srgbClr val="FF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90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7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48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7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3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9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9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5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055537"/>
      </p:ext>
    </p:extLst>
  </p:cSld>
  <p:clrMapOvr>
    <a:masterClrMapping/>
  </p:clrMapOvr>
  <p:transition spd="slow">
    <p:plu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584896"/>
      </p:ext>
    </p:extLst>
  </p:cSld>
  <p:clrMapOvr>
    <a:masterClrMapping/>
  </p:clrMapOvr>
  <p:transition spd="slow">
    <p:plu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857340"/>
      </p:ext>
    </p:extLst>
  </p:cSld>
  <p:clrMapOvr>
    <a:masterClrMapping/>
  </p:clrMapOvr>
  <p:transition spd="slow">
    <p:plus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59650"/>
      </p:ext>
    </p:extLst>
  </p:cSld>
  <p:clrMapOvr>
    <a:masterClrMapping/>
  </p:clrMapOvr>
  <p:transition spd="slow">
    <p:plus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621954"/>
      </p:ext>
    </p:extLst>
  </p:cSld>
  <p:clrMapOvr>
    <a:masterClrMapping/>
  </p:clrMapOvr>
  <p:transition spd="slow">
    <p:plus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154765"/>
      </p:ext>
    </p:extLst>
  </p:cSld>
  <p:clrMapOvr>
    <a:masterClrMapping/>
  </p:clrMapOvr>
  <p:transition spd="slow">
    <p:plus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487089"/>
      </p:ext>
    </p:extLst>
  </p:cSld>
  <p:clrMapOvr>
    <a:masterClrMapping/>
  </p:clrMapOvr>
  <p:transition spd="slow">
    <p:plus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3930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39302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930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231726"/>
      </p:ext>
    </p:extLst>
  </p:cSld>
  <p:clrMapOvr>
    <a:masterClrMapping/>
  </p:clrMapOvr>
  <p:transition spd="slow">
    <p:plus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209528"/>
      </p:ext>
    </p:extLst>
  </p:cSld>
  <p:clrMapOvr>
    <a:masterClrMapping/>
  </p:clrMapOvr>
  <p:transition spd="slow">
    <p:plus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966990"/>
      </p:ext>
    </p:extLst>
  </p:cSld>
  <p:clrMapOvr>
    <a:masterClrMapping/>
  </p:clrMapOvr>
  <p:transition spd="slow">
    <p:plus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768"/>
      </p:ext>
    </p:extLst>
  </p:cSld>
  <p:clrMapOvr>
    <a:masterClrMapping/>
  </p:clrMapOvr>
  <p:transition spd="slow">
    <p:plus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B32E87-54D9-4F12-BFFE-17242745F24D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313DEB-8C7A-49E8-9450-47B252721D84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43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BD8D30-FEFD-4772-A49B-C8B7EDE943FA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D2F10-7B84-4A26-9E60-BDA0BD0FC9A9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59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4F4C56-653D-4332-A3F7-D38530ADA170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496EE3-CA96-48DF-9DE2-396C6A26223E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2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611DC4-A98C-435D-9B43-719600044DBD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30B4FD-2DEA-4E30-BAC8-6876B7A104FA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5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AB8A08-165C-4922-9405-F34E9244C2CA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BF6B0B-746A-40A4-A3B5-1FC0AC4B8748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05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6DF8F0-94F0-4CCE-8559-EB6B562407E3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F9949D-A90F-4210-97EE-FA23B87D6B25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6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19D1AB-D27D-480D-867A-C9E9C349EEDE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079FF8-939C-40B3-B582-E4CC23C2DA62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9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6DA9D2-A7C4-4362-8A12-FF44BE4AEC60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9854A-85AE-4CEC-AA71-EB35BD579330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53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A5CBA7-8953-494C-95B2-1CD831A4F687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43E58-95F1-4212-A4C9-CD85F7791901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46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348007-1199-48F2-82A9-FCFB688D23B7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C4F1DC-907D-465F-BB91-815726E259C2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71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17F963-F92D-4CE0-B19D-44BEBB1A9433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187B0F-00DC-4905-9B0A-AE5B105A8F0C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7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  <a:gs pos="91000">
              <a:schemeClr val="accent1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6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9000">
              <a:schemeClr val="bg1"/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93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</p:sldLayoutIdLst>
  <p:transition spd="slow">
    <p:plus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8BAE5E-C4EA-4DD4-8038-0E92F12B83DF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A6D73D-6AD9-41BA-8FFD-31799A02EB63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gif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7.png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22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5.png"/><Relationship Id="rId5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6.wdp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26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microsoft.com/office/2007/relationships/hdphoto" Target="../media/hdphoto7.wdp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8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26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8.wdp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9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24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0.jpg"/><Relationship Id="rId5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media" Target="../media/media19.m4a"/><Relationship Id="rId7" Type="http://schemas.openxmlformats.org/officeDocument/2006/relationships/image" Target="../media/image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3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4a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1">
                <a:lumMod val="0"/>
                <a:lumOff val="100000"/>
              </a:schemeClr>
            </a:gs>
            <a:gs pos="53000">
              <a:schemeClr val="bg1"/>
            </a:gs>
            <a:gs pos="0">
              <a:srgbClr val="FFC000"/>
            </a:gs>
            <a:gs pos="66000">
              <a:srgbClr val="C7E291"/>
            </a:gs>
            <a:gs pos="86000">
              <a:schemeClr val="accent1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4" b="10724"/>
          <a:stretch/>
        </p:blipFill>
        <p:spPr>
          <a:xfrm>
            <a:off x="2973265" y="0"/>
            <a:ext cx="5998456" cy="635391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7291512" y="5301094"/>
            <a:ext cx="93006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artnikitur</a:t>
            </a:r>
            <a:r>
              <a:rPr lang="bg-BG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evroweb</a:t>
            </a:r>
            <a:r>
              <a:rPr lang="bg-BG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endParaRPr lang="en-US" sz="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225287" y="2068648"/>
            <a:ext cx="12576313" cy="2572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53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Свети                                               Патриарх                                       Евтимий                                           Търновски</a:t>
            </a:r>
            <a:r>
              <a:rPr lang="bg-BG" sz="60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60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spc="-1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4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40">
        <p:fade/>
      </p:transition>
    </mc:Choice>
    <mc:Fallback xmlns="">
      <p:transition spd="med" advTm="83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91000">
              <a:schemeClr val="accent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артина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" y="1398953"/>
            <a:ext cx="6777940" cy="493304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7175" y="2460260"/>
            <a:ext cx="5663381" cy="3161908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Патриарх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Евтимий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родил около 1327 г. в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произлизал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знатния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род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Цамблак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ранна  младост той поискал да посвети живота си на Бога. Станал ученик на преподобния Теодосий Търновски.</a:t>
            </a: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3057" cy="42675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2343" y="1120063"/>
            <a:ext cx="1413043" cy="148197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59"/>
          <a:stretch/>
        </p:blipFill>
        <p:spPr>
          <a:xfrm>
            <a:off x="7532916" y="784327"/>
            <a:ext cx="3655784" cy="5180288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96" y="434084"/>
            <a:ext cx="12193057" cy="67062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10250132" y="5812668"/>
            <a:ext cx="8050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rgbClr val="BA6406"/>
                </a:solidFill>
              </a:rPr>
              <a:t>bg-patriarshia.bg</a:t>
            </a:r>
            <a:endParaRPr lang="en-US" sz="700" dirty="0">
              <a:solidFill>
                <a:srgbClr val="BA6406"/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192000" y="6184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7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697">
        <p:fade/>
      </p:transition>
    </mc:Choice>
    <mc:Fallback xmlns="">
      <p:transition spd="med" advTm="256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80000">
              <a:schemeClr val="bg1"/>
            </a:gs>
            <a:gs pos="100000">
              <a:schemeClr val="accent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39" y="976282"/>
            <a:ext cx="7152968" cy="5281029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40746" y="1953663"/>
            <a:ext cx="5880100" cy="3739222"/>
          </a:xfrm>
        </p:spPr>
        <p:txBody>
          <a:bodyPr>
            <a:noAutofit/>
          </a:bodyPr>
          <a:lstStyle/>
          <a:p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Свети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Теодосий и неговите ученици били монаси в </a:t>
            </a:r>
            <a:r>
              <a:rPr lang="bg-BG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Кефаларския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Килифаревския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манастир. Когато свети Теодосий се отдалечил от мана-</a:t>
            </a:r>
            <a:r>
              <a:rPr lang="bg-BG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стира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безмълвие, той поставил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най-добрия си ученик - Евтимий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 се грижи за монашеското братство.</a:t>
            </a:r>
            <a:b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0" y="424758"/>
            <a:ext cx="12192000" cy="703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авоъгълник 9"/>
          <p:cNvSpPr/>
          <p:nvPr/>
        </p:nvSpPr>
        <p:spPr>
          <a:xfrm>
            <a:off x="0" y="0"/>
            <a:ext cx="12192000" cy="424758"/>
          </a:xfrm>
          <a:prstGeom prst="rect">
            <a:avLst/>
          </a:prstGeom>
          <a:solidFill>
            <a:srgbClr val="FFAD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16" y="892367"/>
            <a:ext cx="1253613" cy="131046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8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571" y="624359"/>
            <a:ext cx="3077526" cy="5462609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9186442" y="5895945"/>
            <a:ext cx="118333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starotarnovo.blogspot.com</a:t>
            </a:r>
          </a:p>
        </p:txBody>
      </p:sp>
      <p:sp>
        <p:nvSpPr>
          <p:cNvPr id="11" name="Правоъгълник 10"/>
          <p:cNvSpPr/>
          <p:nvPr/>
        </p:nvSpPr>
        <p:spPr>
          <a:xfrm>
            <a:off x="8807228" y="6025685"/>
            <a:ext cx="2781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dirty="0" smtClean="0"/>
              <a:t>Свети </a:t>
            </a:r>
            <a:r>
              <a:rPr lang="bg-BG" sz="1600" dirty="0"/>
              <a:t>Т</a:t>
            </a:r>
            <a:r>
              <a:rPr lang="bg-BG" sz="1600" dirty="0" smtClean="0"/>
              <a:t>еодосий Търновски</a:t>
            </a:r>
            <a:endParaRPr lang="en-US" sz="1600" dirty="0"/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6210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1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609">
        <p:fade/>
      </p:transition>
    </mc:Choice>
    <mc:Fallback xmlns="">
      <p:transition spd="med" advTm="266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8499" y="717834"/>
            <a:ext cx="7683499" cy="5596793"/>
          </a:xfrm>
          <a:prstGeom prst="rect">
            <a:avLst/>
          </a:prstGeom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5461000" y="1572512"/>
            <a:ext cx="6204975" cy="3884391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Веднъж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отивал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занесе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храна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своя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свети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Евтимий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видял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огнен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стълб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се моли с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издигнати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Бога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ръце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Тогава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свети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Теодосий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получил откровение, че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Евтимий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избран за Патриарх в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най-тежкото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падне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под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робството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османците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58" y="401365"/>
            <a:ext cx="12193057" cy="9754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4319" y="626058"/>
            <a:ext cx="1255885" cy="13107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190"/>
                    </a14:imgEffect>
                    <a14:imgEffect>
                      <a14:saturation sat="150000"/>
                    </a14:imgEffect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39" y="900274"/>
            <a:ext cx="3976386" cy="4978836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3138881" y="5679055"/>
            <a:ext cx="113364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4">
                    <a:lumMod val="50000"/>
                  </a:schemeClr>
                </a:solidFill>
              </a:rPr>
              <a:t>st-maximus-confessor.org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192000" y="6184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8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322">
        <p:fade/>
      </p:transition>
    </mc:Choice>
    <mc:Fallback xmlns="">
      <p:transition spd="med" advTm="323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91000">
              <a:schemeClr val="accent1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5" y="853513"/>
            <a:ext cx="7088875" cy="545626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52428" y="1947499"/>
            <a:ext cx="5753338" cy="3683017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29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Преподобни </a:t>
            </a:r>
            <a:r>
              <a:rPr lang="bg-BG" sz="29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Теодосий заминал със своя ученик </a:t>
            </a:r>
            <a:r>
              <a:rPr lang="bg-BG" sz="29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Константинопол, </a:t>
            </a:r>
            <a:r>
              <a:rPr lang="bg-BG" sz="29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където скоро след това починал.  Свети Евтимий се заселил в един манастир край града</a:t>
            </a:r>
            <a:r>
              <a:rPr lang="en-US" sz="29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9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Хората </a:t>
            </a:r>
            <a:r>
              <a:rPr lang="bg-BG" sz="29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при-влечени </a:t>
            </a:r>
            <a:r>
              <a:rPr lang="bg-BG" sz="29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благочестието и </a:t>
            </a:r>
            <a:r>
              <a:rPr lang="bg-BG" sz="29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мило-</a:t>
            </a:r>
            <a:r>
              <a:rPr lang="bg-BG" sz="29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сърдието</a:t>
            </a:r>
            <a:r>
              <a:rPr lang="bg-BG" sz="29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9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му, идвали за </a:t>
            </a:r>
            <a:r>
              <a:rPr lang="bg-BG" sz="29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благосло-вение</a:t>
            </a:r>
            <a:r>
              <a:rPr lang="bg-BG" sz="29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9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да изпросят неговите молитви към Бога.</a:t>
            </a:r>
            <a:endParaRPr lang="en-US" sz="29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690" y="745129"/>
            <a:ext cx="1255885" cy="13107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3057" cy="4267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7" y="426757"/>
            <a:ext cx="12193057" cy="6706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7000"/>
                    </a14:imgEffect>
                    <a14:imgEffect>
                      <a14:colorTemperature colorTemp="6673"/>
                    </a14:imgEffect>
                    <a14:imgEffect>
                      <a14:saturation sat="66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303" y="543699"/>
            <a:ext cx="3410267" cy="579102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0391118" y="6184544"/>
            <a:ext cx="92044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err="1" smtClean="0">
                <a:solidFill>
                  <a:schemeClr val="accent3">
                    <a:lumMod val="50000"/>
                  </a:schemeClr>
                </a:solidFill>
              </a:rPr>
              <a:t>etropolski_manastir</a:t>
            </a:r>
            <a:endParaRPr lang="en-US" sz="7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192000" y="60299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3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257">
        <p:fade/>
      </p:transition>
    </mc:Choice>
    <mc:Fallback xmlns="">
      <p:transition spd="med" advTm="282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66000">
              <a:schemeClr val="bg1"/>
            </a:gs>
            <a:gs pos="90000">
              <a:schemeClr val="accent3">
                <a:lumMod val="75000"/>
                <a:alpha val="55000"/>
              </a:schemeClr>
            </a:gs>
          </a:gsLst>
          <a:lin ang="1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47701"/>
            <a:ext cx="7742903" cy="563031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17996" y="853514"/>
            <a:ext cx="6556198" cy="4770038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 избегне човешката слава, той отишъл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Света Гора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Атонска и живеел усамотен в пост и молитва. Но бил </a:t>
            </a:r>
            <a:r>
              <a:rPr lang="bg-BG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накле-ветен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заточен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един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остров, където претърпял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страдания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Щом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 освободили,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той се отправил към </a:t>
            </a:r>
            <a:r>
              <a:rPr lang="bg-BG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-рия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една пещера край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родния си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град устроил малка църква.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Заел се с поправка на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богослужебните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книги и 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богата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книжовна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7030" y="580639"/>
            <a:ext cx="1255885" cy="13107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3057" cy="42675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7" y="426757"/>
            <a:ext cx="12193057" cy="67062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7299" y="1474839"/>
            <a:ext cx="4358777" cy="3902023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10979239" y="5176807"/>
            <a:ext cx="81945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2">
                    <a:lumMod val="25000"/>
                  </a:schemeClr>
                </a:solidFill>
              </a:rPr>
              <a:t>www.moreto.net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59732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195">
        <p:fade/>
      </p:transition>
    </mc:Choice>
    <mc:Fallback xmlns="">
      <p:transition spd="med" advTm="391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5524" y="365653"/>
            <a:ext cx="7211447" cy="591656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83582" y="1354610"/>
            <a:ext cx="5960397" cy="4199672"/>
          </a:xfrm>
        </p:spPr>
        <p:txBody>
          <a:bodyPr>
            <a:noAutofit/>
          </a:bodyPr>
          <a:lstStyle/>
          <a:p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търновският патриарх починал, всички единодушно избрали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Евтимий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патриарх. Той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голямо усърдие се заел да поучава народа в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добри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нрави и в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благочестие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 много се грижел да изкорени лъжеученията. Прочул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 дори зад пределите на родината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При него идвали духовници и знатни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хора от близо и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далеч, като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смятали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голямо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щастие да чуят неговите мъдри слова. 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0422" y="200215"/>
            <a:ext cx="1264583" cy="131983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/>
          <a:srcRect l="4331" r="5890"/>
          <a:stretch/>
        </p:blipFill>
        <p:spPr>
          <a:xfrm>
            <a:off x="103238" y="974872"/>
            <a:ext cx="5029199" cy="4700247"/>
          </a:xfrm>
          <a:prstGeom prst="rect">
            <a:avLst/>
          </a:prstGeom>
          <a:ln w="38100" cap="sq">
            <a:solidFill>
              <a:srgbClr val="FFAD0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авоъгълник 5"/>
          <p:cNvSpPr/>
          <p:nvPr/>
        </p:nvSpPr>
        <p:spPr>
          <a:xfrm>
            <a:off x="4218404" y="5475064"/>
            <a:ext cx="91403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rgbClr val="BA640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mitropolia-sofia.org</a:t>
            </a:r>
            <a:endParaRPr lang="en-US" sz="700" dirty="0">
              <a:solidFill>
                <a:srgbClr val="BA6406"/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56971" y="61428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5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270">
        <p:fade/>
      </p:transition>
    </mc:Choice>
    <mc:Fallback xmlns="">
      <p:transition spd="med" advTm="402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69000">
              <a:schemeClr val="bg1"/>
            </a:gs>
            <a:gs pos="99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910" y="830079"/>
            <a:ext cx="6794090" cy="5512493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46839" y="1021808"/>
            <a:ext cx="5796116" cy="4564661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ето че скоро надвиснала опасността от турските орди, които приближавали да превземат Търново. Изплашен, царят избягал, но </a:t>
            </a: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атри-</a:t>
            </a:r>
            <a:r>
              <a:rPr lang="bg-BG" sz="2800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арх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Евтимий останал да посрещне страданията, заедно с народа. Той се осмелил да отиде при османския началник и да моли пощада за невинното население. </a:t>
            </a:r>
            <a:endParaRPr lang="en-US" sz="2800" dirty="0">
              <a:solidFill>
                <a:srgbClr val="D35C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12" y="689006"/>
            <a:ext cx="1255885" cy="13107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3435"/>
            <a:ext cx="12193057" cy="4267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7" y="403322"/>
            <a:ext cx="12193057" cy="6706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91"/>
          <a:stretch/>
        </p:blipFill>
        <p:spPr>
          <a:xfrm>
            <a:off x="-1056" y="1421310"/>
            <a:ext cx="5516954" cy="4232221"/>
          </a:xfrm>
          <a:prstGeom prst="rect">
            <a:avLst/>
          </a:prstGeom>
          <a:ln w="28575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авоъгълник 2"/>
          <p:cNvSpPr/>
          <p:nvPr/>
        </p:nvSpPr>
        <p:spPr>
          <a:xfrm>
            <a:off x="0" y="5478747"/>
            <a:ext cx="52770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F5B709"/>
                </a:solidFill>
              </a:rPr>
              <a:t>blitz.bg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1788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0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297">
        <p:fade/>
      </p:transition>
    </mc:Choice>
    <mc:Fallback xmlns="">
      <p:transition spd="med" advTm="282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  <a:gs pos="91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526" y="862174"/>
            <a:ext cx="7607711" cy="5447767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25494" y="1276520"/>
            <a:ext cx="6147773" cy="4199672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Впечатлен от величествената осанка на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светия патриарх, завоевателят обещал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пощада, но скоро забравил обещанието си. 110 първенци на град Търново били примамени в църквата и избити от турците. Свети Евтимий отново отишъл, за да изобличи неверния турчин. Но това предизвикало гнева му и той осъдил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Патриарх Евтимий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смърт.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437" y="780451"/>
            <a:ext cx="1255885" cy="131075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386" y="278392"/>
            <a:ext cx="4298053" cy="5858764"/>
          </a:xfrm>
          <a:prstGeom prst="rect">
            <a:avLst/>
          </a:prstGeom>
          <a:ln w="28575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авоъгълник 5"/>
          <p:cNvSpPr/>
          <p:nvPr/>
        </p:nvSpPr>
        <p:spPr>
          <a:xfrm>
            <a:off x="3290294" y="5937101"/>
            <a:ext cx="72487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hristianstvo.bg</a:t>
            </a: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03237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7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387">
        <p:fade/>
      </p:transition>
    </mc:Choice>
    <mc:Fallback xmlns="">
      <p:transition spd="med" advTm="333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68000">
              <a:schemeClr val="bg1"/>
            </a:gs>
            <a:gs pos="100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722671"/>
            <a:ext cx="6916994" cy="5580219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5074" y="2306077"/>
            <a:ext cx="5418241" cy="4144297"/>
          </a:xfrm>
        </p:spPr>
        <p:txBody>
          <a:bodyPr>
            <a:noAutofit/>
          </a:bodyPr>
          <a:lstStyle/>
          <a:p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палачът издигнал меча си над главата на свети Евтимий, ето че се случило чудо! Ръката му се вкаменила и мечът паднал на земята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Турците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били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поразени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Божие чудо и не посмели да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убият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светеца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Решили да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пратят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заточение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търновски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плачели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своя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любим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закрилник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32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7316" y="575187"/>
            <a:ext cx="1255885" cy="131075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saturation sat="213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86" r="4030"/>
          <a:stretch/>
        </p:blipFill>
        <p:spPr>
          <a:xfrm>
            <a:off x="6916996" y="1013389"/>
            <a:ext cx="5147186" cy="4998781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09" y="404384"/>
            <a:ext cx="12193057" cy="67062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11277572" y="5857447"/>
            <a:ext cx="79861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2">
                    <a:lumMod val="10000"/>
                  </a:schemeClr>
                </a:solidFill>
              </a:rPr>
              <a:t>bp.blogspot.com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11666" y="60121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373">
        <p:fade/>
      </p:transition>
    </mc:Choice>
    <mc:Fallback xmlns="">
      <p:transition spd="med" advTm="293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73000">
              <a:schemeClr val="bg1"/>
            </a:gs>
            <a:gs pos="97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8929"/>
            <a:ext cx="7123470" cy="5653961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78875" y="1428741"/>
            <a:ext cx="5813655" cy="4564433"/>
          </a:xfrm>
        </p:spPr>
        <p:txBody>
          <a:bodyPr>
            <a:noAutofit/>
          </a:bodyPr>
          <a:lstStyle/>
          <a:p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Народът се струпал като стадо около своя пастир и всички искали да се докоснат до него на сбогуване и да чуят неговите прощални думи. Тогава 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някой извикал: </a:t>
            </a:r>
            <a:r>
              <a:rPr lang="bg-BG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„На кого ни оставяш, </a:t>
            </a:r>
            <a:r>
              <a:rPr lang="bg-BG" sz="2800" i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bg-BG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пастирю</a:t>
            </a:r>
            <a:r>
              <a:rPr lang="bg-BG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?“ </a:t>
            </a:r>
            <a:r>
              <a:rPr lang="bg-BG" sz="2800" i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i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Патриарх Евтимий </a:t>
            </a:r>
            <a:r>
              <a:rPr lang="bg-BG" sz="2800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издиг-нал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кръста да благослови народа и отвърнал: </a:t>
            </a:r>
            <a:r>
              <a:rPr lang="ru-RU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"На </a:t>
            </a:r>
            <a:r>
              <a:rPr lang="ru-RU" sz="2800" i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Светата</a:t>
            </a:r>
            <a:r>
              <a:rPr lang="ru-RU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Троица </a:t>
            </a:r>
            <a:r>
              <a:rPr lang="ru-RU" sz="2800" i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предавам</a:t>
            </a:r>
            <a:r>
              <a:rPr lang="ru-RU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и </a:t>
            </a:r>
            <a:r>
              <a:rPr lang="ru-RU" sz="2800" i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ru-RU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навеки!"</a:t>
            </a:r>
            <a:r>
              <a:rPr lang="bg-BG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i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32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3793" y="533090"/>
            <a:ext cx="1255885" cy="13107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57000"/>
                    </a14:imgEffect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218" y="750577"/>
            <a:ext cx="4907562" cy="5356845"/>
          </a:xfrm>
          <a:prstGeom prst="rect">
            <a:avLst/>
          </a:prstGeom>
          <a:ln w="28575" cap="sq">
            <a:solidFill>
              <a:srgbClr val="B98A07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7035"/>
            <a:ext cx="12193057" cy="6706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14467"/>
            <a:ext cx="12193057" cy="426757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8731575" y="5944241"/>
            <a:ext cx="11320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824604"/>
                </a:solidFill>
              </a:rPr>
              <a:t>www.smolyan.bgvesti.net</a:t>
            </a:r>
          </a:p>
        </p:txBody>
      </p:sp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192000" y="6144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5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297">
        <p:fade/>
      </p:transition>
    </mc:Choice>
    <mc:Fallback xmlns="">
      <p:transition spd="med" advTm="322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bg1"/>
            </a:gs>
            <a:gs pos="0">
              <a:srgbClr val="FFC000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5558" y="759951"/>
            <a:ext cx="8126442" cy="556710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984955" y="1257692"/>
            <a:ext cx="6563033" cy="3938281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Патриарх Евтимий бил заточен далеч от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Търново.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реди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години в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Бачков-</a:t>
            </a:r>
            <a:r>
              <a:rPr lang="bg-BG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ския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манастир бил открит гроб, в който имало плочка с надпис, че в гроба е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погребан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Патриарх Евтимий.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Така разбираме, че в  Бачковския манастир той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 бил заточен и тук завършил живота му около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1404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година.</a:t>
            </a: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836" y="602315"/>
            <a:ext cx="1255885" cy="13107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  <a14:imgEffect>
                      <a14:saturation sat="20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22" r="6265"/>
          <a:stretch/>
        </p:blipFill>
        <p:spPr>
          <a:xfrm>
            <a:off x="51208" y="1710813"/>
            <a:ext cx="4550289" cy="3659122"/>
          </a:xfrm>
          <a:prstGeom prst="rect">
            <a:avLst/>
          </a:prstGeom>
          <a:ln w="381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58" y="426757"/>
            <a:ext cx="12193057" cy="67062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4121879" y="5210346"/>
            <a:ext cx="47961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dveri.bg</a:t>
            </a: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80900" y="60506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4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052">
        <p:fade/>
      </p:transition>
    </mc:Choice>
    <mc:Fallback xmlns="">
      <p:transition spd="med" advTm="290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4393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accent1">
                <a:lumMod val="0"/>
                <a:lumOff val="100000"/>
              </a:schemeClr>
            </a:gs>
            <a:gs pos="90000">
              <a:schemeClr val="bg1"/>
            </a:gs>
            <a:gs pos="0">
              <a:srgbClr val="FFC000"/>
            </a:gs>
            <a:gs pos="100000">
              <a:schemeClr val="accent1"/>
            </a:gs>
          </a:gsLst>
          <a:lin ang="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1" y="719188"/>
            <a:ext cx="7086599" cy="5580012"/>
          </a:xfrm>
          <a:prstGeom prst="rect">
            <a:avLst/>
          </a:prstGeom>
        </p:spPr>
      </p:pic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5871004" y="2139745"/>
            <a:ext cx="6017342" cy="303120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През 2023 г., на 22 октомври, </a:t>
            </a:r>
            <a:r>
              <a:rPr lang="bg-BG" sz="2800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Бъл-гарската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Православна Църква обяви </a:t>
            </a:r>
            <a:r>
              <a:rPr lang="bg-BG" sz="2800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прославлението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мощите на свети Патриарх Евтимий Търновски.   </a:t>
            </a:r>
            <a:b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Мощите са положени в богато украсена рака и днес се намират в </a:t>
            </a: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ачковския манастир за поклонение.</a:t>
            </a: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1646" y="452284"/>
            <a:ext cx="1215267" cy="1268361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1277160"/>
            <a:ext cx="4815209" cy="4339428"/>
          </a:xfrm>
          <a:prstGeom prst="rect">
            <a:avLst/>
          </a:prstGeom>
          <a:ln w="19050">
            <a:solidFill>
              <a:srgbClr val="D35C03"/>
            </a:solidFill>
          </a:ln>
        </p:spPr>
      </p:pic>
      <p:sp>
        <p:nvSpPr>
          <p:cNvPr id="3" name="Правоъгълник 2"/>
          <p:cNvSpPr/>
          <p:nvPr/>
        </p:nvSpPr>
        <p:spPr>
          <a:xfrm>
            <a:off x="4540040" y="5401144"/>
            <a:ext cx="4988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460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fakti.bg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571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146">
        <p:fade/>
      </p:transition>
    </mc:Choice>
    <mc:Fallback xmlns="">
      <p:transition spd="med" advTm="24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bg1"/>
            </a:gs>
            <a:gs pos="0">
              <a:srgbClr val="FFC000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5558" y="759951"/>
            <a:ext cx="8126442" cy="556710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35755" y="2150922"/>
            <a:ext cx="6563033" cy="3938281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Паметта на свети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Патриарх Евтимий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почитаме на </a:t>
            </a:r>
            <a:r>
              <a:rPr lang="bg-BG" sz="2800" b="1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 януари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Много църкви, училища и улици носят неговото име. В центъра на град София се извисява негов паметник.</a:t>
            </a:r>
            <a:b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Българският народ винаги ще помни подвига на доблестния Патриарх, който не изоставил народа в най-тежкото за него време и до днес бди и се моли на Бога за нас.</a:t>
            </a:r>
            <a:b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4216" y="621914"/>
            <a:ext cx="1255885" cy="13107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8" y="426757"/>
            <a:ext cx="12193057" cy="6706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98" y="1932668"/>
            <a:ext cx="4474543" cy="3221671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3065022" y="4954284"/>
            <a:ext cx="81464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sofia</a:t>
            </a:r>
            <a:r>
              <a:rPr lang="bg-BG" sz="7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seminaria</a:t>
            </a:r>
            <a:r>
              <a:rPr lang="bg-BG" sz="7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</a:t>
            </a:r>
            <a:endParaRPr 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0892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9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961">
        <p:fade/>
      </p:transition>
    </mc:Choice>
    <mc:Fallback xmlns="">
      <p:transition spd="med" advTm="329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/>
          <p:cNvSpPr txBox="1">
            <a:spLocks noGrp="1"/>
          </p:cNvSpPr>
          <p:nvPr>
            <p:ph idx="1"/>
          </p:nvPr>
        </p:nvSpPr>
        <p:spPr>
          <a:xfrm>
            <a:off x="2755900" y="4647138"/>
            <a:ext cx="7505700" cy="2210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Безстрашният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пастир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бедите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опасни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добри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дни и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лоши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другар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Евтимий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дните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ужасни</a:t>
            </a:r>
            <a:b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бранител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последний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!...</a:t>
            </a:r>
          </a:p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Ив.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Вазов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4" b="10724"/>
          <a:stretch/>
        </p:blipFill>
        <p:spPr>
          <a:xfrm>
            <a:off x="3738156" y="0"/>
            <a:ext cx="4218768" cy="4468761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7026861" y="4257867"/>
            <a:ext cx="93006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artnikitur</a:t>
            </a:r>
            <a:r>
              <a:rPr lang="bg-BG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evroweb</a:t>
            </a:r>
            <a:r>
              <a:rPr lang="bg-BG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endParaRPr lang="en-US" sz="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1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621">
        <p:fade/>
      </p:transition>
    </mc:Choice>
    <mc:Fallback xmlns="">
      <p:transition spd="med" advTm="226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accent1">
                <a:lumMod val="0"/>
                <a:lumOff val="100000"/>
              </a:schemeClr>
            </a:gs>
            <a:gs pos="90000">
              <a:schemeClr val="bg1"/>
            </a:gs>
            <a:gs pos="0">
              <a:srgbClr val="FFC000"/>
            </a:gs>
            <a:gs pos="100000">
              <a:schemeClr val="accent1"/>
            </a:gs>
          </a:gsLst>
          <a:lin ang="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0" y="0"/>
            <a:ext cx="9525000" cy="6311900"/>
          </a:xfrm>
          <a:prstGeom prst="rect">
            <a:avLst/>
          </a:prstGeom>
        </p:spPr>
      </p:pic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2335160" y="1268361"/>
            <a:ext cx="7959213" cy="47615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bg-BG" sz="32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32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Тропар на свети Патриарх Евтимий</a:t>
            </a:r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пустиннически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подвиг </a:t>
            </a:r>
            <a:r>
              <a:rPr lang="ru-RU" sz="2800" b="1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просия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достойн-ство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първосветителски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престол се </a:t>
            </a:r>
            <a:r>
              <a:rPr lang="ru-RU" sz="2800" b="1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възкачи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откъдето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лъчите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богопознанието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добро-</a:t>
            </a:r>
            <a:r>
              <a:rPr lang="ru-RU" sz="2800" b="1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детелите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озари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чашата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безкръвното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мъченичество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изпи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предстоиш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пред престола в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Горния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Иерусалим,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Евтимие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моли 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Христа,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нашия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Бог, за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почитат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твоята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памет</a:t>
            </a:r>
            <a:r>
              <a:rPr lang="ru-RU" sz="28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36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583" y="0"/>
            <a:ext cx="1215267" cy="1268361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35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4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210">
        <p:fade/>
      </p:transition>
    </mc:Choice>
    <mc:Fallback xmlns="">
      <p:transition spd="med" advTm="41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accent1">
                <a:lumMod val="0"/>
                <a:lumOff val="100000"/>
              </a:schemeClr>
            </a:gs>
            <a:gs pos="73000">
              <a:schemeClr val="bg1"/>
            </a:gs>
            <a:gs pos="0">
              <a:srgbClr val="FFC000"/>
            </a:gs>
            <a:gs pos="98000">
              <a:schemeClr val="accent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91"/>
          <a:stretch/>
        </p:blipFill>
        <p:spPr>
          <a:xfrm>
            <a:off x="4342558" y="1830439"/>
            <a:ext cx="7604352" cy="3281680"/>
          </a:xfrm>
          <a:prstGeom prst="rect">
            <a:avLst/>
          </a:prstGeom>
        </p:spPr>
      </p:pic>
      <p:sp>
        <p:nvSpPr>
          <p:cNvPr id="3" name="Текстово поле 4"/>
          <p:cNvSpPr txBox="1"/>
          <p:nvPr/>
        </p:nvSpPr>
        <p:spPr>
          <a:xfrm>
            <a:off x="2799735" y="6078827"/>
            <a:ext cx="7317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 smtClean="0"/>
              <a:t>Тропар на свети</a:t>
            </a:r>
            <a:r>
              <a:rPr lang="en-US" dirty="0" smtClean="0"/>
              <a:t> </a:t>
            </a:r>
            <a:r>
              <a:rPr lang="bg-BG" dirty="0" smtClean="0"/>
              <a:t>Патриарх Евтимий, </a:t>
            </a:r>
            <a:r>
              <a:rPr lang="bg-BG" dirty="0" err="1" smtClean="0"/>
              <a:t>изп</a:t>
            </a:r>
            <a:r>
              <a:rPr lang="bg-BG" dirty="0" smtClean="0"/>
              <a:t>. Калин Кирилов, </a:t>
            </a:r>
            <a:r>
              <a:rPr lang="bg-BG" dirty="0" err="1" smtClean="0"/>
              <a:t>изт</a:t>
            </a:r>
            <a:r>
              <a:rPr lang="bg-BG" dirty="0" smtClean="0"/>
              <a:t>.</a:t>
            </a:r>
            <a:r>
              <a:rPr lang="nl-NL" dirty="0" smtClean="0"/>
              <a:t>youtube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59"/>
          <a:stretch/>
        </p:blipFill>
        <p:spPr>
          <a:xfrm>
            <a:off x="446316" y="530246"/>
            <a:ext cx="3655784" cy="5180288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3" name="Аудио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0788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906">
        <p:fade/>
      </p:transition>
    </mc:Choice>
    <mc:Fallback xmlns="">
      <p:transition spd="med" advTm="79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4697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accent1">
                <a:lumMod val="0"/>
                <a:lumOff val="100000"/>
              </a:schemeClr>
            </a:gs>
            <a:gs pos="73000">
              <a:schemeClr val="bg1"/>
            </a:gs>
            <a:gs pos="0">
              <a:srgbClr val="FFC000"/>
            </a:gs>
            <a:gs pos="98000">
              <a:schemeClr val="accent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91"/>
          <a:stretch/>
        </p:blipFill>
        <p:spPr>
          <a:xfrm>
            <a:off x="4342558" y="1830439"/>
            <a:ext cx="7604352" cy="3281680"/>
          </a:xfrm>
          <a:prstGeom prst="rect">
            <a:avLst/>
          </a:prstGeom>
        </p:spPr>
      </p:pic>
      <p:sp>
        <p:nvSpPr>
          <p:cNvPr id="3" name="Текстово поле 4"/>
          <p:cNvSpPr txBox="1"/>
          <p:nvPr/>
        </p:nvSpPr>
        <p:spPr>
          <a:xfrm>
            <a:off x="2799735" y="6078827"/>
            <a:ext cx="7317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 smtClean="0"/>
              <a:t>Тропар на свети</a:t>
            </a:r>
            <a:r>
              <a:rPr lang="en-US" dirty="0" smtClean="0"/>
              <a:t> </a:t>
            </a:r>
            <a:r>
              <a:rPr lang="bg-BG" dirty="0" smtClean="0"/>
              <a:t>Патриарх Евтимий, </a:t>
            </a:r>
            <a:r>
              <a:rPr lang="bg-BG" dirty="0" err="1" smtClean="0"/>
              <a:t>изп</a:t>
            </a:r>
            <a:r>
              <a:rPr lang="bg-BG" dirty="0" smtClean="0"/>
              <a:t>. Калин Кирилов, </a:t>
            </a:r>
            <a:r>
              <a:rPr lang="bg-BG" dirty="0" err="1" smtClean="0"/>
              <a:t>изт</a:t>
            </a:r>
            <a:r>
              <a:rPr lang="bg-BG" dirty="0" smtClean="0"/>
              <a:t>.</a:t>
            </a:r>
            <a:r>
              <a:rPr lang="nl-NL" dirty="0" smtClean="0"/>
              <a:t>youtube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59"/>
          <a:stretch/>
        </p:blipFill>
        <p:spPr>
          <a:xfrm>
            <a:off x="446316" y="530246"/>
            <a:ext cx="3655784" cy="5180288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0" name="Св-Евтимий-Патриарх-Търновски-Тропар-Kalin-Kirilov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42558" y="1830439"/>
            <a:ext cx="609600" cy="609600"/>
          </a:xfrm>
          <a:prstGeom prst="rect">
            <a:avLst/>
          </a:prstGeom>
        </p:spPr>
      </p:pic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0788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2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459">
        <p:fade/>
      </p:transition>
    </mc:Choice>
    <mc:Fallback xmlns="">
      <p:transition spd="med" advTm="554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68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8788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 isNarration="1">
              <p:cMediaNode vol="80000" mute="1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97" objId="10"/>
        <p14:stopEvt time="55459" objId="10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77900" y="1727635"/>
            <a:ext cx="10350500" cy="4939865"/>
          </a:xfrm>
        </p:spPr>
        <p:txBody>
          <a:bodyPr>
            <a:noAutofit/>
          </a:bodyPr>
          <a:lstStyle/>
          <a:p>
            <a:r>
              <a:rPr lang="ru-RU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</a:t>
            </a:r>
            <a:r>
              <a:rPr lang="ru-RU" sz="3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Къде</a:t>
            </a:r>
            <a:r>
              <a:rPr lang="ru-RU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 </a:t>
            </a:r>
            <a:r>
              <a:rPr lang="ru-RU" sz="3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кога</a:t>
            </a:r>
            <a:r>
              <a:rPr lang="ru-RU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се родил свети Патриарх </a:t>
            </a:r>
            <a:r>
              <a:rPr lang="ru-RU" sz="3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Евтимий</a:t>
            </a:r>
            <a:r>
              <a:rPr lang="ru-RU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</a:p>
          <a:p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Как </a:t>
            </a:r>
            <a:r>
              <a:rPr lang="ru-RU" sz="34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посрещнал</a:t>
            </a:r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той </a:t>
            </a:r>
            <a:r>
              <a:rPr lang="ru-RU" sz="34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османското</a:t>
            </a:r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нашествие и </a:t>
            </a:r>
            <a:r>
              <a:rPr lang="ru-RU" sz="34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превземането</a:t>
            </a:r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 </a:t>
            </a:r>
            <a:r>
              <a:rPr lang="bg-BG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град </a:t>
            </a:r>
            <a:r>
              <a:rPr lang="ru-RU" sz="34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Търново</a:t>
            </a:r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</a:p>
          <a:p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</a:t>
            </a:r>
            <a:r>
              <a:rPr lang="bg-BG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Какво чудо се случило, когато османците решили да го убият</a:t>
            </a:r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</a:p>
          <a:p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4. Как свети Патриарх </a:t>
            </a:r>
            <a:r>
              <a:rPr lang="ru-RU" sz="3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Евтимий</a:t>
            </a:r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се </a:t>
            </a:r>
            <a:r>
              <a:rPr lang="ru-RU" sz="3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сбогувал</a:t>
            </a:r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с народа?</a:t>
            </a:r>
          </a:p>
          <a:p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5. </a:t>
            </a:r>
            <a:r>
              <a:rPr lang="ru-RU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Кога</a:t>
            </a:r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е </a:t>
            </a:r>
            <a:r>
              <a:rPr lang="ru-RU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празникът</a:t>
            </a:r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 свети Патриарх </a:t>
            </a:r>
            <a:r>
              <a:rPr lang="ru-RU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Евтимий</a:t>
            </a:r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  <a:endParaRPr lang="ru-RU" sz="3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Заглавие 1"/>
          <p:cNvSpPr>
            <a:spLocks noGrp="1"/>
          </p:cNvSpPr>
          <p:nvPr>
            <p:ph type="title"/>
          </p:nvPr>
        </p:nvSpPr>
        <p:spPr>
          <a:xfrm>
            <a:off x="-227312" y="408903"/>
            <a:ext cx="11962112" cy="798032"/>
          </a:xfrm>
        </p:spPr>
        <p:txBody>
          <a:bodyPr>
            <a:noAutofit/>
          </a:bodyPr>
          <a:lstStyle/>
          <a:p>
            <a:pPr algn="ctr"/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Въпроси към урока: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057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88259"/>
      </p:ext>
    </p:extLst>
  </p:cSld>
  <p:clrMapOvr>
    <a:masterClrMapping/>
  </p:clrMapOvr>
  <p:transition spd="slow" advTm="4075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EAC03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191001" y="175891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209" y="4522875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986557" y="5867401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lnSpc>
                <a:spcPct val="120000"/>
              </a:lnSpc>
              <a:defRPr/>
            </a:pPr>
            <a: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съставена </a:t>
            </a: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екипа на сайта</a:t>
            </a:r>
            <a:b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„Светлината на храма“ </a:t>
            </a:r>
            <a: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1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62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defRPr/>
            </a:pP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Към УРОК </a:t>
            </a:r>
            <a:r>
              <a:rPr lang="en-US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6.3</a:t>
            </a:r>
            <a:r>
              <a:rPr lang="bg-BG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 </a:t>
            </a: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ЕЛЕКТРОННИЯ УЧЕБНИК ЗА </a:t>
            </a: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3</a:t>
            </a: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 КЛАС </a:t>
            </a:r>
          </a:p>
          <a:p>
            <a:pPr marL="102870">
              <a:defRPr/>
            </a:pP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 ИЗДАТЕЛСТВО ВИТЕЗДА</a:t>
            </a: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95600" y="2683115"/>
            <a:ext cx="6477000" cy="971550"/>
          </a:xfrm>
          <a:prstGeom prst="rect">
            <a:avLst/>
          </a:prstGeom>
          <a:solidFill>
            <a:srgbClr val="FA6306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endParaRPr lang="en-US" sz="1200" dirty="0"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  <a:p>
            <a:pPr marL="13716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bg-BG" sz="3600" dirty="0"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Свети Патриарх Евтимий</a:t>
            </a:r>
            <a:endParaRPr lang="en-IE" sz="28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900676" y="2797124"/>
            <a:ext cx="6472510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endParaRPr lang="en-IE" sz="3000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899802" y="3463439"/>
            <a:ext cx="6472510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endParaRPr lang="en-IE" sz="3000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72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Ретроспекция">
  <a:themeElements>
    <a:clrScheme name="Ретроспекция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2_Ретроспекция">
  <a:themeElements>
    <a:clrScheme name="Жълто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Крайна сянка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1236</TotalTime>
  <Words>783</Words>
  <Application>Microsoft Office PowerPoint</Application>
  <PresentationFormat>Широк екран</PresentationFormat>
  <Paragraphs>47</Paragraphs>
  <Slides>20</Slides>
  <Notes>0</Notes>
  <HiddenSlides>0</HiddenSlides>
  <MMClips>20</MMClips>
  <ScaleCrop>false</ScaleCrop>
  <HeadingPairs>
    <vt:vector size="6" baseType="variant">
      <vt:variant>
        <vt:lpstr>Използвани шрифтове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20</vt:i4>
      </vt:variant>
    </vt:vector>
  </HeadingPairs>
  <TitlesOfParts>
    <vt:vector size="35" baseType="lpstr">
      <vt:lpstr>Arial</vt:lpstr>
      <vt:lpstr>Arial Narrow</vt:lpstr>
      <vt:lpstr>Book Antiqua</vt:lpstr>
      <vt:lpstr>Calibri</vt:lpstr>
      <vt:lpstr>Calibri Light</vt:lpstr>
      <vt:lpstr>Cambria</vt:lpstr>
      <vt:lpstr>Georgia</vt:lpstr>
      <vt:lpstr>Lucida Sans</vt:lpstr>
      <vt:lpstr>Times New Roman</vt:lpstr>
      <vt:lpstr>Wingdings</vt:lpstr>
      <vt:lpstr>Wingdings 2</vt:lpstr>
      <vt:lpstr>Wingdings 3</vt:lpstr>
      <vt:lpstr>Ретроспекция</vt:lpstr>
      <vt:lpstr>2_Ретроспекция</vt:lpstr>
      <vt:lpstr>Apex</vt:lpstr>
      <vt:lpstr>Презентация на PowerPoint</vt:lpstr>
      <vt:lpstr>  Свети Патриарх Евтимий се родил около 1327 г. в Търново и произлизал от знатния български род Цамблак. От ранна  младост той поискал да посвети живота си на Бога. Станал ученик на преподобния Теодосий Търновски.</vt:lpstr>
      <vt:lpstr>       Свети Теодосий и неговите ученици били монаси в Кефаларския (Килифаревския) манастир. Когато свети Теодосий се отдалечил от мана-стира на безмълвие, той поставил най-добрия си ученик - Евтимий да се грижи за монашеското братство. </vt:lpstr>
      <vt:lpstr>  Веднъж, когато отивал да занесе храна на своя учител, свети Евтимий го видял като огнен стълб да се моли с издигнати към Бога ръце. Тогава свети Теодосий получил откровение, че Евтимий ще бъде избран за Патриарх в най-тежкото за България време, когато тя ще падне под робството на османците.</vt:lpstr>
      <vt:lpstr>    Преподобни Теодосий заминал със своя ученик за Константинопол, където скоро след това починал.  Свети Евтимий се заселил в един манастир край града. Хората при-влечени от благочестието и мило-сърдието му, идвали за благосло-вение и да изпросят неговите молитви към Бога.</vt:lpstr>
      <vt:lpstr>     За да избегне човешката слава, той отишъл на Света Гора Атонска и живеел усамотен в пост и молитва. Но бил накле-ветен и заточен на един остров, където претърпял много страдания. Щом го освободили, той се отправил към Бълга-рия. В една пещера край родния си град устроил малка църква. Заел се с поправка на богослужебните книги и с богата книжовна дейност.</vt:lpstr>
      <vt:lpstr>      Когато търновският патриарх починал, всички единодушно избрали свети Евтимий за нов патриарх. Той с голямо усърдие се заел да поучава народа в добри нрави и в благочестие. Особено много се грижел да изкорени лъжеученията. Прочул се дори зад пределите на родината. При него идвали духовници и знатни хора от близо и далеч, като смятали за голямо щастие да чуят неговите мъдри слова. </vt:lpstr>
      <vt:lpstr>     Но ето че скоро надвиснала опасността от турските орди, които приближавали да превземат Търново. Изплашен, царят избягал, но Патри-арх Евтимий останал да посрещне страданията, заедно с народа. Той се осмелил да отиде при османския началник и да моли пощада за невинното население. </vt:lpstr>
      <vt:lpstr>     Впечатлен от величествената осанка на светия патриарх, завоевателят обещал пощада, но скоро забравил обещанието си. 110 първенци на град Търново били примамени в църквата и избити от турците. Свети Евтимий отново отишъл, за да изобличи неверния турчин. Но това предизвикало гнева му и той осъдил Патриарх Евтимий на смърт.</vt:lpstr>
      <vt:lpstr>     Когато палачът издигнал меча си над главата на свети Евтимий, ето че се случило чудо! Ръката му се вкаменила и мечът паднал на земята. Турците били поразени от това Божие чудо и не посмели да убият светеца. Решили да го пратят на заточение. Всички търновски граждани плачели за своя любим закрилник.       </vt:lpstr>
      <vt:lpstr>     Народът се струпал като стадо около своя пастир и всички искали да се докоснат до него на сбогуване и да чуят неговите прощални думи. Тогава някой извикал: „На кого ни оставяш, добрий пастирю?“         А свети Патриарх Евтимий издиг-нал кръста да благослови народа и отвърнал: "На Светата Троица ви предавам – и сега и навеки!"      </vt:lpstr>
      <vt:lpstr>     Свети Патриарх Евтимий бил заточен далеч от Търново. Преди години в Бачков-ския манастир бил открит гроб, в който имало плочка с надпис, че в гроба е погребан свети Патриарх Евтимий. Така разбираме, че в  Бачковския манастир той е бил заточен и тук завършил живота му около 1404 година.</vt:lpstr>
      <vt:lpstr>    През 2023 г., на 22 октомври, Бъл-гарската Православна Църква обяви прославлението на мощите на свети Патриарх Евтимий Търновски.           Мощите са положени в богато украсена рака и днес се намират в Бачковския манастир за поклонение.</vt:lpstr>
      <vt:lpstr>     Паметта на свети Патриарх Евтимий почитаме на 20 януари. Много църкви, училища и улици носят неговото име. В центъра на град София се извисява негов паметник.        Българският народ винаги ще помни подвига на доблестния Патриарх, който не изоставил народа в най-тежкото за него време и до днес бди и се моли на Бога за нас. </vt:lpstr>
      <vt:lpstr>Презентация на PowerPoint</vt:lpstr>
      <vt:lpstr>    Тропар на свети Патриарх Евтимий      С пустиннически подвиг просия и по достойн-ство на първосветителски престол се възкачи, откъдето с лъчите на богопознанието и добро-детелите озари всички и чашата на безкръвното мъченичество изпи. А сега, като предстоиш пред престола в Горния Иерусалим, Евтимие, моли Христа, нашия Бог, за тези, които почитат твоята памет! </vt:lpstr>
      <vt:lpstr>Презентация на PowerPoint</vt:lpstr>
      <vt:lpstr>Презентация на PowerPoint</vt:lpstr>
      <vt:lpstr>Въпроси към урока:</vt:lpstr>
      <vt:lpstr>ГЛЕДАХТЕ ПРЕЗЕНТАЦИЯ  ПО Религия християнство – православие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цар Борис Покръстител</dc:title>
  <dc:creator>LB</dc:creator>
  <cp:lastModifiedBy>LB</cp:lastModifiedBy>
  <cp:revision>99</cp:revision>
  <dcterms:created xsi:type="dcterms:W3CDTF">2022-09-21T16:31:52Z</dcterms:created>
  <dcterms:modified xsi:type="dcterms:W3CDTF">2025-02-08T15:19:47Z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