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7" r:id="rId1"/>
    <p:sldMasterId id="2147484181" r:id="rId2"/>
    <p:sldMasterId id="2147484193" r:id="rId3"/>
  </p:sldMasterIdLst>
  <p:sldIdLst>
    <p:sldId id="275" r:id="rId4"/>
    <p:sldId id="257" r:id="rId5"/>
    <p:sldId id="271" r:id="rId6"/>
    <p:sldId id="287" r:id="rId7"/>
    <p:sldId id="282" r:id="rId8"/>
    <p:sldId id="283" r:id="rId9"/>
    <p:sldId id="262" r:id="rId10"/>
    <p:sldId id="272" r:id="rId11"/>
    <p:sldId id="274" r:id="rId12"/>
    <p:sldId id="267" r:id="rId13"/>
    <p:sldId id="264" r:id="rId14"/>
    <p:sldId id="265" r:id="rId15"/>
    <p:sldId id="273" r:id="rId16"/>
    <p:sldId id="279" r:id="rId17"/>
    <p:sldId id="280" r:id="rId18"/>
    <p:sldId id="281" r:id="rId19"/>
    <p:sldId id="28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B98A07"/>
    <a:srgbClr val="D35C03"/>
    <a:srgbClr val="BA6406"/>
    <a:srgbClr val="FFAD09"/>
    <a:srgbClr val="F9A035"/>
    <a:srgbClr val="F8C73E"/>
    <a:srgbClr val="FF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94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4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6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0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8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6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9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9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7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715603"/>
      </p:ext>
    </p:extLst>
  </p:cSld>
  <p:clrMapOvr>
    <a:masterClrMapping/>
  </p:clrMapOvr>
  <p:transition spd="slow"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867814"/>
      </p:ext>
    </p:extLst>
  </p:cSld>
  <p:clrMapOvr>
    <a:masterClrMapping/>
  </p:clrMapOvr>
  <p:transition spd="slow"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191992"/>
      </p:ext>
    </p:extLst>
  </p:cSld>
  <p:clrMapOvr>
    <a:masterClrMapping/>
  </p:clrMapOvr>
  <p:transition spd="slow">
    <p:plus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444704"/>
      </p:ext>
    </p:extLst>
  </p:cSld>
  <p:clrMapOvr>
    <a:masterClrMapping/>
  </p:clrMapOvr>
  <p:transition spd="slow">
    <p:plus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321676"/>
      </p:ext>
    </p:extLst>
  </p:cSld>
  <p:clrMapOvr>
    <a:masterClrMapping/>
  </p:clrMapOvr>
  <p:transition spd="slow">
    <p:plus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562596"/>
      </p:ext>
    </p:extLst>
  </p:cSld>
  <p:clrMapOvr>
    <a:masterClrMapping/>
  </p:clrMapOvr>
  <p:transition spd="slow">
    <p:plus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26235"/>
      </p:ext>
    </p:extLst>
  </p:cSld>
  <p:clrMapOvr>
    <a:masterClrMapping/>
  </p:clrMapOvr>
  <p:transition spd="slow">
    <p:plus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3930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39302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930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14748"/>
      </p:ext>
    </p:extLst>
  </p:cSld>
  <p:clrMapOvr>
    <a:masterClrMapping/>
  </p:clrMapOvr>
  <p:transition spd="slow">
    <p:plus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766649"/>
      </p:ext>
    </p:extLst>
  </p:cSld>
  <p:clrMapOvr>
    <a:masterClrMapping/>
  </p:clrMapOvr>
  <p:transition spd="slow">
    <p:plus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880145"/>
      </p:ext>
    </p:extLst>
  </p:cSld>
  <p:clrMapOvr>
    <a:masterClrMapping/>
  </p:clrMapOvr>
  <p:transition spd="slow">
    <p:plus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318301"/>
      </p:ext>
    </p:extLst>
  </p:cSld>
  <p:clrMapOvr>
    <a:masterClrMapping/>
  </p:clrMapOvr>
  <p:transition spd="slow">
    <p:plus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B32E87-54D9-4F12-BFFE-17242745F24D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313DEB-8C7A-49E8-9450-47B252721D84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47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BD8D30-FEFD-4772-A49B-C8B7EDE943FA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D2F10-7B84-4A26-9E60-BDA0BD0FC9A9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2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4F4C56-653D-4332-A3F7-D38530ADA170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496EE3-CA96-48DF-9DE2-396C6A26223E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17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611DC4-A98C-435D-9B43-719600044DBD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30B4FD-2DEA-4E30-BAC8-6876B7A104FA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55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AB8A08-165C-4922-9405-F34E9244C2CA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BF6B0B-746A-40A4-A3B5-1FC0AC4B8748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9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6DF8F0-94F0-4CCE-8559-EB6B562407E3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F9949D-A90F-4210-97EE-FA23B87D6B25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7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19D1AB-D27D-480D-867A-C9E9C349EEDE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079FF8-939C-40B3-B582-E4CC23C2DA62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37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6DA9D2-A7C4-4362-8A12-FF44BE4AEC60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9854A-85AE-4CEC-AA71-EB35BD579330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A5CBA7-8953-494C-95B2-1CD831A4F687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43E58-95F1-4212-A4C9-CD85F7791901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25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348007-1199-48F2-82A9-FCFB688D23B7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C4F1DC-907D-465F-BB91-815726E259C2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26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17F963-F92D-4CE0-B19D-44BEBB1A9433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187B0F-00DC-4905-9B0A-AE5B105A8F0C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84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82B96FD-587E-4BF3-A679-7DC49956B977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E1B2A76-1ADD-4F57-A709-1DBE92B6002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93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9000">
              <a:schemeClr val="bg1"/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64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transition spd="slow">
    <p:plus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8BAE5E-C4EA-4DD4-8038-0E92F12B83DF}" type="datetimeFigureOut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2/8/2025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A6D73D-6AD9-41BA-8FFD-31799A02EB63}" type="slidenum">
              <a:rPr lang="en-US" smtClean="0">
                <a:solidFill>
                  <a:prstClr val="black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gif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23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25.png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9.jpg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25.png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microsoft.com/office/2007/relationships/media" Target="../media/media16.m4a"/><Relationship Id="rId7" Type="http://schemas.microsoft.com/office/2007/relationships/hdphoto" Target="../media/hdphoto1.wdp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4a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455">
              <a:schemeClr val="accent3">
                <a:lumMod val="75000"/>
              </a:schemeClr>
            </a:gs>
            <a:gs pos="37000">
              <a:schemeClr val="accent1">
                <a:lumMod val="0"/>
                <a:lumOff val="100000"/>
              </a:schemeClr>
            </a:gs>
            <a:gs pos="53000">
              <a:schemeClr val="bg1"/>
            </a:gs>
            <a:gs pos="0">
              <a:srgbClr val="FFC000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89271" y="2510450"/>
            <a:ext cx="12192000" cy="2572588"/>
          </a:xfrm>
        </p:spPr>
        <p:txBody>
          <a:bodyPr>
            <a:normAutofit/>
          </a:bodyPr>
          <a:lstStyle/>
          <a:p>
            <a:r>
              <a:rPr lang="bg-BG" sz="55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Св. Климент                               Охридски</a:t>
            </a:r>
            <a:r>
              <a:rPr lang="bg-BG" sz="60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60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468" y="273553"/>
            <a:ext cx="4055806" cy="5877981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449703" y="5951479"/>
            <a:ext cx="7745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rgbClr val="BA640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www.presstv.bg</a:t>
            </a:r>
            <a:endParaRPr lang="en-US" sz="700" dirty="0">
              <a:solidFill>
                <a:srgbClr val="BA6406"/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03471" y="61515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0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736">
        <p:fade/>
      </p:transition>
    </mc:Choice>
    <mc:Fallback xmlns="">
      <p:transition spd="slow" advTm="57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62000">
              <a:schemeClr val="bg1"/>
            </a:gs>
            <a:gs pos="91000">
              <a:schemeClr val="accent2">
                <a:lumMod val="60000"/>
                <a:lumOff val="40000"/>
              </a:schemeClr>
            </a:gs>
          </a:gsLst>
          <a:lin ang="1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артина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2" y="1074488"/>
            <a:ext cx="6965104" cy="493304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0581" y="2173565"/>
            <a:ext cx="5861725" cy="3161908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свети Климент не се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знае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точната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година,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родил (вероятно е между 830 и 840 г.) Не е уточнено и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родното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но се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че е в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югозападните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части на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Бълга-рия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чиито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граници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тогава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-вали и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земи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днешна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Македония,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Гърция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Албания и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Сърбия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3057" cy="42675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4063" y="862811"/>
            <a:ext cx="1249788" cy="1310754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96" y="434084"/>
            <a:ext cx="12193057" cy="6706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4" r="11203"/>
          <a:stretch/>
        </p:blipFill>
        <p:spPr>
          <a:xfrm>
            <a:off x="7116006" y="1187276"/>
            <a:ext cx="4745346" cy="4640163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11247081" y="5617403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arhangel.bg</a:t>
            </a:r>
            <a:endParaRPr 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12953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7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050">
        <p:fade/>
      </p:transition>
    </mc:Choice>
    <mc:Fallback xmlns="">
      <p:transition spd="slow" advTm="280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80000">
              <a:schemeClr val="bg1"/>
            </a:gs>
            <a:gs pos="100000">
              <a:schemeClr val="accent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9831"/>
            <a:ext cx="7251700" cy="5281029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84807" y="2000921"/>
            <a:ext cx="5880100" cy="3443837"/>
          </a:xfrm>
        </p:spPr>
        <p:txBody>
          <a:bodyPr>
            <a:noAutofit/>
          </a:bodyPr>
          <a:lstStyle/>
          <a:p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Още твърде млад, той станал ученик на светите братя Кирил и Методий и, според някои източници, бил монах в манастира на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Методий на планината Олимп. Предполага се, че е бил и сред преводачите на </a:t>
            </a:r>
            <a:r>
              <a:rPr lang="bg-BG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вещените книги след създаването на славянобългарската азбука.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0" y="424758"/>
            <a:ext cx="12192000" cy="703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авоъгълник 9"/>
          <p:cNvSpPr/>
          <p:nvPr/>
        </p:nvSpPr>
        <p:spPr>
          <a:xfrm>
            <a:off x="0" y="0"/>
            <a:ext cx="12192000" cy="424758"/>
          </a:xfrm>
          <a:prstGeom prst="rect">
            <a:avLst/>
          </a:prstGeom>
          <a:solidFill>
            <a:srgbClr val="FFAD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77" y="690455"/>
            <a:ext cx="1253613" cy="131046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10" r="8172"/>
          <a:stretch/>
        </p:blipFill>
        <p:spPr>
          <a:xfrm>
            <a:off x="7168246" y="1345688"/>
            <a:ext cx="4892675" cy="43815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11218171" y="5527133"/>
            <a:ext cx="8274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www.radiovox.bg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93600" y="6200860"/>
            <a:ext cx="609600" cy="609600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8038690" y="5727188"/>
            <a:ext cx="344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Светите братя Кирил и Методий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1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306">
        <p:fade/>
      </p:transition>
    </mc:Choice>
    <mc:Fallback xmlns="">
      <p:transition spd="slow" advTm="263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458" y="717834"/>
            <a:ext cx="7236540" cy="5596793"/>
          </a:xfrm>
          <a:prstGeom prst="rect">
            <a:avLst/>
          </a:prstGeom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5607708" y="1508295"/>
            <a:ext cx="6026522" cy="3884391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Младият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Климент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последвал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светите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братя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тяхната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просветителска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мисия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Великоморавия</a:t>
            </a:r>
            <a:r>
              <a:rPr lang="nl-NL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днешна Чехия)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бил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неотлъчно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свети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Методий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поставен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архиепископ на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NL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Той бил с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двамата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братя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диспута във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Венеция при защитата срещу обвиненията от привържениците на </a:t>
            </a:r>
            <a:r>
              <a:rPr lang="bg-BG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триезичната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ерес.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8" y="401365"/>
            <a:ext cx="12193057" cy="9754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8356" y="626058"/>
            <a:ext cx="1255885" cy="1310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6" y="1572512"/>
            <a:ext cx="5179187" cy="388439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3679799" y="5256847"/>
            <a:ext cx="7906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www.desant.net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156739" y="5456902"/>
            <a:ext cx="523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35C0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Посрещане на светите братя във Великоморавия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D35C0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093">
        <p:fade/>
      </p:transition>
    </mc:Choice>
    <mc:Fallback xmlns="">
      <p:transition spd="slow" advTm="290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</a:gsLst>
          <a:lin ang="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441" y="604096"/>
            <a:ext cx="8329558" cy="5710531"/>
          </a:xfrm>
          <a:prstGeom prst="rect">
            <a:avLst/>
          </a:prstGeom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4742837" y="1747724"/>
            <a:ext cx="6969434" cy="3884391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Скоро след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свети 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бил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ръкоположен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свещеник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папа Адриан </a:t>
            </a:r>
            <a:r>
              <a:rPr lang="nl-NL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помагал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свети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Методий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когото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възстановили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архиепископ.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Претърпял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страдания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своя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гоненията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немското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духовенство. </a:t>
            </a:r>
            <a:b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След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смъртта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свети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Методий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някои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прогонените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негови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сред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Климент, се отправили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8" y="401365"/>
            <a:ext cx="12193057" cy="9754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7769" y="581274"/>
            <a:ext cx="1117622" cy="116645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76" y="900274"/>
            <a:ext cx="3846052" cy="510108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3209063" y="5801299"/>
            <a:ext cx="7713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www.bgdnes.bg</a:t>
            </a:r>
          </a:p>
        </p:txBody>
      </p: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35777" y="62045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2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801">
        <p:fade/>
      </p:transition>
    </mc:Choice>
    <mc:Fallback xmlns="">
      <p:transition spd="slow" advTm="358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2999"/>
            <a:ext cx="6764411" cy="567477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95981" y="1538879"/>
            <a:ext cx="5609242" cy="3683017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Свети цар Борис приел с високи почести учениците на светите братя. Създал за тях най-благоприятни условия, за да просвещават народа в Христовата вяра на разбираем език. Свети Наум останал в столицата Плиска, а свети Климент бил изпратен от царя в югозападната част на България.</a:t>
            </a:r>
            <a:endParaRPr lang="en-US" sz="2800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816" y="426757"/>
            <a:ext cx="1255885" cy="13107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7" y="426757"/>
            <a:ext cx="12193057" cy="6706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79" r="7084"/>
          <a:stretch/>
        </p:blipFill>
        <p:spPr>
          <a:xfrm>
            <a:off x="6651523" y="1349290"/>
            <a:ext cx="5540477" cy="3977337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9782237" y="5126572"/>
            <a:ext cx="6367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azbukari.org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6651523" y="5326627"/>
            <a:ext cx="573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50000"/>
                  </a:schemeClr>
                </a:solidFill>
              </a:rPr>
              <a:t>Свети цар Борис посреща учениците на свети Методий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2760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4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314">
        <p:fade/>
      </p:transition>
    </mc:Choice>
    <mc:Fallback xmlns="">
      <p:transition spd="slow" advTm="293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  <a:alpha val="16000"/>
              </a:schemeClr>
            </a:gs>
            <a:gs pos="66000">
              <a:schemeClr val="bg1"/>
            </a:gs>
            <a:gs pos="98000">
              <a:schemeClr val="accent1">
                <a:alpha val="12000"/>
              </a:schemeClr>
            </a:gs>
          </a:gsLst>
          <a:lin ang="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78677"/>
            <a:ext cx="7079226" cy="563031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6037" y="1805356"/>
            <a:ext cx="5926492" cy="3661415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Климент с голямо усърдие се заел да обучава непросветения народ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манастира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„Св. Пантелеймон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край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Охрид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създал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Охридската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книжов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-на школа и обучил над 3500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800" dirty="0" err="1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неговите</a:t>
            </a:r>
            <a:r>
              <a:rPr lang="ru-RU" sz="2800" dirty="0" smtClean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станали</a:t>
            </a:r>
            <a:r>
              <a:rPr lang="ru-RU" sz="2800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800" i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</a:t>
            </a:r>
            <a:r>
              <a:rPr lang="ru-RU" sz="2800" i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измежду</a:t>
            </a:r>
            <a:r>
              <a:rPr lang="ru-RU" sz="2800" i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800" i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 своя живот и </a:t>
            </a:r>
            <a:r>
              <a:rPr lang="ru-RU" sz="2800" i="1" dirty="0" err="1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своето</a:t>
            </a:r>
            <a:r>
              <a:rPr lang="ru-RU" sz="2800" i="1" dirty="0">
                <a:solidFill>
                  <a:srgbClr val="BA64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учение“. </a:t>
            </a:r>
            <a:endParaRPr lang="en-US" sz="2800" i="1" dirty="0">
              <a:solidFill>
                <a:srgbClr val="BA64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070" y="678677"/>
            <a:ext cx="1255885" cy="1310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3057" cy="42675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7" y="426757"/>
            <a:ext cx="12193057" cy="67062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97" y="1551541"/>
            <a:ext cx="5304503" cy="3915230"/>
          </a:xfrm>
          <a:prstGeom prst="rect">
            <a:avLst/>
          </a:prstGeom>
          <a:ln w="28575" cap="sq">
            <a:solidFill>
              <a:srgbClr val="BA64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авоъгълник 6"/>
          <p:cNvSpPr/>
          <p:nvPr/>
        </p:nvSpPr>
        <p:spPr>
          <a:xfrm>
            <a:off x="9237940" y="5266716"/>
            <a:ext cx="12378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</a:t>
            </a:r>
            <a:r>
              <a:rPr lang="bg-BG" sz="7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дворнакирилицата</a:t>
            </a:r>
            <a:r>
              <a:rPr lang="bg-BG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en-US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bg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034835"/>
            <a:ext cx="609600" cy="609600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8898009" y="5466771"/>
            <a:ext cx="191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Книжовна школа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389">
        <p:fade/>
      </p:transition>
    </mc:Choice>
    <mc:Fallback xmlns="">
      <p:transition spd="slow" advTm="303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303" y="277163"/>
            <a:ext cx="7430971" cy="591656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74589" y="1135607"/>
            <a:ext cx="6084614" cy="4199672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893 г., когато на престола се възкачил цар Симеон,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той поставил свети Климент за </a:t>
            </a:r>
            <a:r>
              <a:rPr lang="ru-RU" sz="2800" b="1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пръв</a:t>
            </a:r>
            <a:r>
              <a:rPr lang="ru-RU" sz="2800" b="1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епископ на </a:t>
            </a:r>
            <a:r>
              <a:rPr lang="ru-RU" sz="2800" b="1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българския</a:t>
            </a:r>
            <a:r>
              <a:rPr lang="ru-RU" sz="2800" b="1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z="2800" b="1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Светителят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удвоил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утвърди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-ската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вяра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сред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българския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народ.   </a:t>
            </a:r>
            <a:b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Ръкоположил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дякони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свещеници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най-добрите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сред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словото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Божие вече се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проповядвало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българските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църкви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роден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972" y="223357"/>
            <a:ext cx="999112" cy="104276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88" y="0"/>
            <a:ext cx="2460764" cy="6896513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2908581" y="6696458"/>
            <a:ext cx="6142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arhangel.bg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78274" y="62084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5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7807">
        <p:fade/>
      </p:transition>
    </mc:Choice>
    <mc:Fallback xmlns="">
      <p:transition spd="slow" advTm="378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bg1"/>
            </a:gs>
            <a:gs pos="99000">
              <a:srgbClr val="FFC000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3819"/>
            <a:ext cx="7767484" cy="582608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91289" y="1441042"/>
            <a:ext cx="6594414" cy="4207590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 е сред най-видните български книжовници. 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само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превеждал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книги от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гръцки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съставял</a:t>
            </a:r>
            <a:r>
              <a:rPr lang="ru-RU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проповеди за </a:t>
            </a:r>
            <a:r>
              <a:rPr lang="ru-RU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празниците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които да се четат в църквите за изясняване на Христовото учение. Написал много поучителни и похвални слова и жития на светци. Похвалното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свети Кирил се отличава с особена поетичност и отразява </a:t>
            </a: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дълбокото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преклонение на свети Климент пред неговия учител. 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910" y="493819"/>
            <a:ext cx="1058062" cy="110428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8" y="426757"/>
            <a:ext cx="12193057" cy="6706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84" y="685740"/>
            <a:ext cx="4100817" cy="5464338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8577883" y="5950023"/>
            <a:ext cx="52931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ikona7.ru</a:t>
            </a:r>
            <a:endParaRPr lang="en-US" sz="700" dirty="0"/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3231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181">
        <p:fade/>
      </p:transition>
    </mc:Choice>
    <mc:Fallback xmlns="">
      <p:transition spd="slow" advTm="401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68000">
              <a:schemeClr val="bg1"/>
            </a:gs>
            <a:gs pos="100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09" y="1308100"/>
            <a:ext cx="6207064" cy="500749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12095" y="2890277"/>
            <a:ext cx="5159326" cy="3002523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Смята се, че свети Климент опростил сложните знаци на глаголицата и създал азбука, която нарекъл по името на своя учител - кирилица. Днешната българска азбука е осъвременен вариант на кирилицата.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32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816" y="1156733"/>
            <a:ext cx="1255885" cy="131075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57" y="0"/>
            <a:ext cx="12193057" cy="42675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9" y="404384"/>
            <a:ext cx="12193057" cy="6706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539"/>
                    </a14:imgEffect>
                    <a14:imgEffect>
                      <a14:saturation sat="182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962793"/>
            <a:ext cx="3641436" cy="4930008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11666" y="6172200"/>
            <a:ext cx="609600" cy="609600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8627713" y="5892800"/>
            <a:ext cx="1473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Кирилицата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651">
        <p:fade/>
      </p:transition>
    </mc:Choice>
    <mc:Fallback xmlns="">
      <p:transition spd="slow" advTm="226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69000">
              <a:schemeClr val="bg1"/>
            </a:gs>
            <a:gs pos="99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0079"/>
            <a:ext cx="6794090" cy="5512493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12429" y="1084079"/>
            <a:ext cx="5738762" cy="4564661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 се трудил неуморно 30 години, свети Климент достигнал дълбока старост и починал през 916 г. Бил погребан на 27 юли в изкопания от самия него гроб в притвора на църквата „Свети </a:t>
            </a:r>
            <a:r>
              <a:rPr lang="bg-BG" sz="2800" dirty="0" err="1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Пантелеймон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“. Много чудеса той вършел приживе, но още повече след своята смърт, затова е наречен Охридски Чудо-творец.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9102" y="556271"/>
            <a:ext cx="1255885" cy="13107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3435"/>
            <a:ext cx="12193057" cy="4267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7" y="403322"/>
            <a:ext cx="12193057" cy="6706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49"/>
          <a:stretch/>
        </p:blipFill>
        <p:spPr>
          <a:xfrm>
            <a:off x="6623316" y="1651000"/>
            <a:ext cx="5568684" cy="3886199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1659482" y="5337144"/>
            <a:ext cx="53251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qtours.dk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210300"/>
            <a:ext cx="609600" cy="609600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6661415" y="5537199"/>
            <a:ext cx="5702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Манастирът „Св. </a:t>
            </a:r>
            <a:r>
              <a:rPr lang="bg-BG" dirty="0" err="1" smtClean="0">
                <a:solidFill>
                  <a:schemeClr val="accent2">
                    <a:lumMod val="75000"/>
                  </a:schemeClr>
                </a:solidFill>
              </a:rPr>
              <a:t>Пантелеймон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 и св. Климент“ в Охрид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922">
        <p:fade/>
      </p:transition>
    </mc:Choice>
    <mc:Fallback xmlns="">
      <p:transition spd="slow" advTm="349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1">
                <a:lumMod val="0"/>
                <a:lumOff val="100000"/>
              </a:schemeClr>
            </a:gs>
            <a:gs pos="59000">
              <a:schemeClr val="bg1"/>
            </a:gs>
            <a:gs pos="0">
              <a:srgbClr val="FFC000"/>
            </a:gs>
            <a:gs pos="91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601" y="862174"/>
            <a:ext cx="7264400" cy="5447767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91200" y="1289220"/>
            <a:ext cx="5970967" cy="4199672"/>
          </a:xfrm>
        </p:spPr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Изключително голяма е почитта на българския народ към свети Климент Охридски. На неговото име е наречен най-големият университет в България – Софийският университет. Десетки училища носят неговото име.</a:t>
            </a:r>
            <a:b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rgbClr val="B98A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Съчиненията на свети Климент Охридски са сред най-добрите творби на всички времена.</a:t>
            </a:r>
            <a:endParaRPr lang="en-US" sz="2800" dirty="0">
              <a:solidFill>
                <a:srgbClr val="B98A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437" y="780451"/>
            <a:ext cx="1255885" cy="1310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3" r="13515"/>
          <a:stretch/>
        </p:blipFill>
        <p:spPr>
          <a:xfrm>
            <a:off x="111203" y="2091205"/>
            <a:ext cx="5325389" cy="3181782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4687669" y="5055690"/>
            <a:ext cx="7489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9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www.infoz.bg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31700" y="6248400"/>
            <a:ext cx="609600" cy="609600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203782" y="5230698"/>
            <a:ext cx="523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>Софийски университет „Свети Климент Охридски“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7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203">
        <p:fade/>
      </p:transition>
    </mc:Choice>
    <mc:Fallback xmlns="">
      <p:transition spd="slow" advTm="292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0"/>
                <a:lumOff val="100000"/>
              </a:schemeClr>
            </a:gs>
            <a:gs pos="73000">
              <a:schemeClr val="bg1"/>
            </a:gs>
            <a:gs pos="97000">
              <a:schemeClr val="accent1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8929"/>
            <a:ext cx="7079225" cy="5663381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9542" y="1786863"/>
            <a:ext cx="5921478" cy="3943359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Паметта на свети Климент Охридски почитаме на </a:t>
            </a:r>
            <a:r>
              <a:rPr lang="bg-BG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 ноември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когато е най-големият негов празник. Този ден е празник и на българските студенти.</a:t>
            </a:r>
            <a:b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bg-BG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 юли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когато бил погребан, той се почита, заедно с неговите </a:t>
            </a:r>
            <a:r>
              <a:rPr lang="bg-BG" sz="2800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прия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-тели и съратници в книжовното и просветно дело, </a:t>
            </a:r>
            <a:r>
              <a:rPr lang="bg-BG" sz="2800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числото на светите </a:t>
            </a:r>
            <a:r>
              <a:rPr lang="bg-BG" sz="28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Седмочисленици, които са светите Кирил и Методий, Климент, Наум, Сава, Горазд и Ангеларий.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529" y="501445"/>
            <a:ext cx="1152644" cy="120300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035"/>
            <a:ext cx="12193057" cy="6706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4467"/>
            <a:ext cx="12193057" cy="42675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330" y="1414174"/>
            <a:ext cx="4894437" cy="4132890"/>
          </a:xfrm>
          <a:prstGeom prst="rect">
            <a:avLst/>
          </a:prstGeom>
          <a:ln w="28575" cap="sq">
            <a:solidFill>
              <a:srgbClr val="BA64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8746511" y="5392482"/>
            <a:ext cx="91403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rgbClr val="BA6406"/>
                </a:solidFill>
              </a:rPr>
              <a:t>www.bulgarica.com</a:t>
            </a:r>
            <a:endParaRPr lang="en-US" sz="700" dirty="0">
              <a:solidFill>
                <a:srgbClr val="BA6406"/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8447522" y="5545556"/>
            <a:ext cx="2883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Свети Седмочисленици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95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212">
        <p:fade/>
      </p:transition>
    </mc:Choice>
    <mc:Fallback xmlns="">
      <p:transition spd="slow" advTm="402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chemeClr val="bg1"/>
            </a:gs>
            <a:gs pos="11000">
              <a:schemeClr val="bg1"/>
            </a:gs>
            <a:gs pos="0">
              <a:srgbClr val="FFC000"/>
            </a:gs>
            <a:gs pos="100000">
              <a:schemeClr val="accent1">
                <a:lumMod val="30000"/>
                <a:lumOff val="70000"/>
              </a:schemeClr>
            </a:gs>
          </a:gsLst>
          <a:lin ang="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320" y="0"/>
            <a:ext cx="8863781" cy="631190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30781" y="1991031"/>
            <a:ext cx="7257436" cy="34658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bg-BG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Тропар на свети Климент Охридски</a:t>
            </a:r>
            <a:r>
              <a:rPr lang="bg-BG" sz="32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словата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поучи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езичниците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Божията</a:t>
            </a:r>
            <a:r>
              <a:rPr lang="ru-RU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вяра</a:t>
            </a:r>
            <a:r>
              <a:rPr lang="ru-RU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делата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се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възвиси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божествения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безпечален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живот; с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чудесата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просия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пред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ония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пристъпват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вяра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тебе, а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знаменията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преславно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озари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западните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земи</a:t>
            </a:r>
            <a:r>
              <a:rPr lang="ru-RU" sz="2800" b="1" dirty="0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Клименте, славим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твоята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божествена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памет</a:t>
            </a:r>
            <a:r>
              <a:rPr lang="ru-RU" sz="2800" b="1" dirty="0">
                <a:solidFill>
                  <a:srgbClr val="D35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b="1" dirty="0">
              <a:solidFill>
                <a:srgbClr val="D35C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269" y="0"/>
            <a:ext cx="1255885" cy="1310754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007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7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230">
        <p:fade/>
      </p:transition>
    </mc:Choice>
    <mc:Fallback xmlns="">
      <p:transition spd="slow" advTm="412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5000">
              <a:schemeClr val="bg1"/>
            </a:gs>
            <a:gs pos="23000">
              <a:schemeClr val="bg1"/>
            </a:gs>
            <a:gs pos="98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9" y="140818"/>
            <a:ext cx="4055806" cy="587798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1" y="1607575"/>
            <a:ext cx="7653396" cy="3687097"/>
          </a:xfrm>
          <a:prstGeom prst="rect">
            <a:avLst/>
          </a:prstGeom>
        </p:spPr>
      </p:pic>
      <p:pic>
        <p:nvPicPr>
          <p:cNvPr id="6" name="Св.-Климент-Охридски-Тропар-_-Манасий-Поптодоро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68681" y="1758567"/>
            <a:ext cx="866648" cy="866648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649361" y="6018799"/>
            <a:ext cx="991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Тропар на свети Климент Охридски, по </a:t>
            </a:r>
            <a:r>
              <a:rPr lang="bg-BG" dirty="0" err="1" smtClean="0">
                <a:solidFill>
                  <a:schemeClr val="accent2">
                    <a:lumMod val="75000"/>
                  </a:schemeClr>
                </a:solidFill>
              </a:rPr>
              <a:t>Манасий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g-BG" dirty="0" err="1" smtClean="0">
                <a:solidFill>
                  <a:schemeClr val="accent2">
                    <a:lumMod val="75000"/>
                  </a:schemeClr>
                </a:solidFill>
              </a:rPr>
              <a:t>Поптодоров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bg-BG" dirty="0" err="1" smtClean="0">
                <a:solidFill>
                  <a:schemeClr val="accent2">
                    <a:lumMod val="75000"/>
                  </a:schemeClr>
                </a:solidFill>
              </a:rPr>
              <a:t>изп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. Никола Антонов, </a:t>
            </a:r>
            <a:r>
              <a:rPr lang="bg-BG" dirty="0" err="1" smtClean="0">
                <a:solidFill>
                  <a:schemeClr val="accent2">
                    <a:lumMod val="75000"/>
                  </a:schemeClr>
                </a:solidFill>
              </a:rPr>
              <a:t>изт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nl-NL" dirty="0" smtClean="0">
                <a:solidFill>
                  <a:schemeClr val="accent2">
                    <a:lumMod val="75000"/>
                  </a:schemeClr>
                </a:solidFill>
              </a:rPr>
              <a:t>youtube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2034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5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8684">
        <p:fade/>
      </p:transition>
    </mc:Choice>
    <mc:Fallback xmlns="">
      <p:transition spd="slow" advTm="886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8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36364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909" objId="6"/>
        <p14:triggerEvt type="onClick" time="1910" objId="6"/>
        <p14:stopEvt time="86865" objId="6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82700" y="1765735"/>
            <a:ext cx="10048687" cy="3661569"/>
          </a:xfrm>
        </p:spPr>
        <p:txBody>
          <a:bodyPr>
            <a:noAutofit/>
          </a:bodyPr>
          <a:lstStyle/>
          <a:p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</a:t>
            </a:r>
            <a:r>
              <a:rPr lang="ru-RU" sz="3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Къде</a:t>
            </a:r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се родил свети Климент </a:t>
            </a:r>
            <a:r>
              <a:rPr lang="ru-RU" sz="3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Охридски</a:t>
            </a:r>
            <a:r>
              <a:rPr lang="ru-RU" sz="3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</a:p>
          <a:p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Кои </a:t>
            </a:r>
            <a:r>
              <a:rPr lang="ru-RU" sz="3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са</a:t>
            </a:r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4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неговите</a:t>
            </a:r>
            <a:r>
              <a:rPr lang="ru-RU" sz="34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учители?</a:t>
            </a:r>
          </a:p>
          <a:p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В коя страна свети Климент </a:t>
            </a:r>
            <a:r>
              <a:rPr lang="ru-RU" sz="3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помагал</a:t>
            </a:r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 свети </a:t>
            </a:r>
            <a:r>
              <a:rPr lang="ru-RU" sz="3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Методий</a:t>
            </a:r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в </a:t>
            </a:r>
            <a:r>
              <a:rPr lang="ru-RU" sz="3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просветителското</a:t>
            </a:r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дело?</a:t>
            </a:r>
          </a:p>
          <a:p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4. Кой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приел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прогонените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ученици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 свети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Методий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в </a:t>
            </a:r>
            <a:r>
              <a:rPr lang="ru-RU" sz="3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България</a:t>
            </a:r>
            <a:r>
              <a:rPr lang="ru-RU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</a:p>
          <a:p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5. Как свети Климент се </a:t>
            </a:r>
            <a:r>
              <a:rPr lang="ru-RU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потрудил</a:t>
            </a:r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за </a:t>
            </a:r>
            <a:r>
              <a:rPr lang="ru-RU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просвещението</a:t>
            </a:r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 </a:t>
            </a:r>
            <a:r>
              <a:rPr lang="ru-RU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българския</a:t>
            </a:r>
            <a:r>
              <a:rPr lang="ru-RU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народ?</a:t>
            </a:r>
            <a:endParaRPr lang="ru-RU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Заглавие 1"/>
          <p:cNvSpPr>
            <a:spLocks noGrp="1"/>
          </p:cNvSpPr>
          <p:nvPr>
            <p:ph type="title"/>
          </p:nvPr>
        </p:nvSpPr>
        <p:spPr>
          <a:xfrm>
            <a:off x="-227312" y="408903"/>
            <a:ext cx="11962112" cy="798032"/>
          </a:xfrm>
        </p:spPr>
        <p:txBody>
          <a:bodyPr>
            <a:noAutofit/>
          </a:bodyPr>
          <a:lstStyle/>
          <a:p>
            <a:pPr algn="ctr"/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Въпроси към урока: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17400" y="6223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15534"/>
      </p:ext>
    </p:extLst>
  </p:cSld>
  <p:clrMapOvr>
    <a:masterClrMapping/>
  </p:clrMapOvr>
  <p:transition spd="slow" advTm="47017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EAC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191001" y="175891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209" y="4522875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986557" y="5867401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</a:t>
            </a: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2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Към УРОК </a:t>
            </a:r>
            <a:r>
              <a:rPr lang="bg-BG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6.2 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ЕЛЕКТРОННИЯ УЧЕБНИК ЗА 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3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 КЛАС </a:t>
            </a:r>
          </a:p>
          <a:p>
            <a:pPr marL="102870">
              <a:defRPr/>
            </a:pP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22600" y="2683115"/>
            <a:ext cx="6184900" cy="971550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endParaRPr lang="en-US" sz="1200" dirty="0"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3200" dirty="0" smtClean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Свети Климент Охридски</a:t>
            </a:r>
            <a:endParaRPr lang="en-IE" sz="32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026716" y="3463439"/>
            <a:ext cx="6180612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endParaRPr lang="en-IE" sz="3000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545" y="2790332"/>
            <a:ext cx="617578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9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Ретроспекция">
  <a:themeElements>
    <a:clrScheme name="Синьо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2_Ретроспекция">
  <a:themeElements>
    <a:clrScheme name="Жълто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Крайна сянка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2424</TotalTime>
  <Words>697</Words>
  <Application>Microsoft Office PowerPoint</Application>
  <PresentationFormat>Широк екран</PresentationFormat>
  <Paragraphs>47</Paragraphs>
  <Slides>17</Slides>
  <Notes>0</Notes>
  <HiddenSlides>0</HiddenSlides>
  <MMClips>17</MMClips>
  <ScaleCrop>false</ScaleCrop>
  <HeadingPairs>
    <vt:vector size="6" baseType="variant">
      <vt:variant>
        <vt:lpstr>Използвани шрифтове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17</vt:i4>
      </vt:variant>
    </vt:vector>
  </HeadingPairs>
  <TitlesOfParts>
    <vt:vector size="32" baseType="lpstr">
      <vt:lpstr>Arial</vt:lpstr>
      <vt:lpstr>Arial Narrow</vt:lpstr>
      <vt:lpstr>Book Antiqua</vt:lpstr>
      <vt:lpstr>Calibri</vt:lpstr>
      <vt:lpstr>Calibri Light</vt:lpstr>
      <vt:lpstr>Cambria</vt:lpstr>
      <vt:lpstr>Georgia</vt:lpstr>
      <vt:lpstr>Lucida Sans</vt:lpstr>
      <vt:lpstr>Times New Roman</vt:lpstr>
      <vt:lpstr>Wingdings</vt:lpstr>
      <vt:lpstr>Wingdings 2</vt:lpstr>
      <vt:lpstr>Wingdings 3</vt:lpstr>
      <vt:lpstr>Ретроспекция</vt:lpstr>
      <vt:lpstr>2_Ретроспекция</vt:lpstr>
      <vt:lpstr>Apex</vt:lpstr>
      <vt:lpstr>Св. Климент                               Охридски </vt:lpstr>
      <vt:lpstr>  За свети Климент не се знае точната година, когато се родил (вероятно е между 830 и 840 г.) Не е уточнено и родното му място, но се предполага, че е в югозападните части на Бълга-рия, в чиито граници тогава се включ-вали и земи от днешна Македония, Гърция, Албания и Сърбия.</vt:lpstr>
      <vt:lpstr>       Още твърде млад, той станал ученик на светите братя Кирил и Методий и, според някои източници, бил монах в манастира на свети Методий на планината Олимп. Предполага се, че е бил и сред преводачите на свещените книги след създаването на славянобългарската азбука.</vt:lpstr>
      <vt:lpstr>  Младият Климент последвал светите братя в тяхната просветителска мисия във Великоморавия (днешна Чехия) и бил неотлъчно до свети Методий, поставен за архиепископ на тези земи.    Той бил с двамата братя и на диспута във Венеция при защитата срещу обвиненията от привържениците на триезичната ерес.</vt:lpstr>
      <vt:lpstr>       Скоро след това свети Климент бил ръкоположен за свещеник от папа Адриан II. Той помагал на свети Методий, когото възстановили като архиепископ. Претърпял страдания заедно със своя учител и другите ученици при гоненията от немското духовенство.        След смъртта на свети Методий, някои от прогонените негови ученици, сред които и свети Климент, се отправили към България.</vt:lpstr>
      <vt:lpstr>   Свети цар Борис приел с високи почести учениците на светите братя. Създал за тях най-благоприятни условия, за да просвещават народа в Христовата вяра на разбираем език. Свети Наум останал в столицата Плиска, а свети Климент бил изпратен от царя в югозападната част на България.</vt:lpstr>
      <vt:lpstr>   Свети Климент с голямо усърдие се заел да обучава непросветения народ. В манастира „Св. Пантелеймон“ край Охрид, той създал Охридската книжов-на школа и обучил над 3500 ученици. А неговите ученици станали „отлични измежду всички по своя живот и своето учение“. </vt:lpstr>
      <vt:lpstr>      В 893 г., когато на престола се възкачил цар Симеон, той поставил свети Климент за пръв епископ на българския език. Светителят удвоил своите трудове, за да утвърди християн-ската вяра сред българския народ.        Ръкоположил за дякони и свещеници най-добрите сред своите ученици и така словото Божие вече се проповядвало в българските църкви на роден език. </vt:lpstr>
      <vt:lpstr>     Свети Климент е сред най-видните български книжовници. Той не само превеждал книги от гръцки на български, но съставял проповеди за празниците, които да се четат в църквите за изясняване на Христовото учение. Написал много поучителни и похвални слова и жития на светци. Похвалното слово за свети Кирил се отличава с особена поетичност и отразява дълбокото преклонение на свети Климент пред неговия учител. </vt:lpstr>
      <vt:lpstr>     Смята се, че свети Климент опростил сложните знаци на глаголицата и създал азбука, която нарекъл по името на своя учител - кирилица. Днешната българска азбука е осъвременен вариант на кирилицата.       </vt:lpstr>
      <vt:lpstr> Като се трудил неуморно 30 години, свети Климент достигнал дълбока старост и починал през 916 г. Бил погребан на 27 юли в изкопания от самия него гроб в притвора на църквата „Свети Пантелеймон“. Много чудеса той вършел приживе, но още повече след своята смърт, затова е наречен Охридски Чудо-творец.</vt:lpstr>
      <vt:lpstr>   Изключително голяма е почитта на българския народ към свети Климент Охридски. На неговото име е наречен най-големият университет в България – Софийският университет. Десетки училища носят неговото име.      Съчиненията на свети Климент Охридски са сред най-добрите творби на всички времена.</vt:lpstr>
      <vt:lpstr> Паметта на свети Климент Охридски почитаме на 25 ноември, когато е най-големият негов празник. Този ден е празник и на българските студенти.      На 27 юли, когато бил погребан, той се почита, заедно с неговите прия-тели и съратници в книжовното и просветно дело, в числото на светите Седмочисленици, които са светите Кирил и Методий, Климент, Наум, Сава, Горазд и Ангеларий.      </vt:lpstr>
      <vt:lpstr> Тропар на свети Климент Охридски      Със словата си ти поучи езичниците на Божията вяра, а с делата си се възвиси до божествения безпечален живот; с чудесата си просия пред ония, които пристъпват с вяра към тебе, а със знаменията преславно озари западните земи. Затова, Клименте, славим твоята божествена памет. </vt:lpstr>
      <vt:lpstr>Презентация на PowerPoint</vt:lpstr>
      <vt:lpstr>Въпроси към урока:</vt:lpstr>
      <vt:lpstr>ГЛЕДАХТЕ ПРЕЗЕНТАЦИЯ  ПО Религия християнство – православие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цар Борис Покръстител</dc:title>
  <dc:creator>LB</dc:creator>
  <cp:lastModifiedBy>LB</cp:lastModifiedBy>
  <cp:revision>139</cp:revision>
  <dcterms:created xsi:type="dcterms:W3CDTF">2022-09-21T16:31:52Z</dcterms:created>
  <dcterms:modified xsi:type="dcterms:W3CDTF">2025-02-08T15:32:55Z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