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2" r:id="rId2"/>
  </p:sldMasterIdLst>
  <p:sldIdLst>
    <p:sldId id="259" r:id="rId3"/>
    <p:sldId id="299" r:id="rId4"/>
    <p:sldId id="314" r:id="rId5"/>
    <p:sldId id="315" r:id="rId6"/>
    <p:sldId id="300" r:id="rId7"/>
    <p:sldId id="307" r:id="rId8"/>
    <p:sldId id="301" r:id="rId9"/>
    <p:sldId id="308" r:id="rId10"/>
    <p:sldId id="309" r:id="rId11"/>
    <p:sldId id="302" r:id="rId12"/>
    <p:sldId id="310" r:id="rId13"/>
    <p:sldId id="316" r:id="rId14"/>
    <p:sldId id="311" r:id="rId15"/>
    <p:sldId id="317" r:id="rId16"/>
    <p:sldId id="312" r:id="rId17"/>
    <p:sldId id="296" r:id="rId18"/>
    <p:sldId id="31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91"/>
    <a:srgbClr val="CF931B"/>
    <a:srgbClr val="FF6161"/>
    <a:srgbClr val="B85808"/>
    <a:srgbClr val="A37415"/>
    <a:srgbClr val="343616"/>
    <a:srgbClr val="45471D"/>
    <a:srgbClr val="5C593E"/>
    <a:srgbClr val="02E839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66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68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2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1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7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4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81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08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9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61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3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57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10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12" Type="http://schemas.microsoft.com/office/2007/relationships/hdphoto" Target="../media/hdphoto4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e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8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microsoft.com/office/2007/relationships/hdphoto" Target="../media/hdphoto7.wdp"/><Relationship Id="rId10" Type="http://schemas.openxmlformats.org/officeDocument/2006/relationships/image" Target="../media/image4.png"/><Relationship Id="rId4" Type="http://schemas.openxmlformats.org/officeDocument/2006/relationships/image" Target="../media/image12.png"/><Relationship Id="rId9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1.wdp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7.png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microsoft.com/office/2007/relationships/hdphoto" Target="../media/hdphoto12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0.jpeg"/><Relationship Id="rId5" Type="http://schemas.microsoft.com/office/2007/relationships/hdphoto" Target="../media/hdphoto13.wdp"/><Relationship Id="rId4" Type="http://schemas.openxmlformats.org/officeDocument/2006/relationships/image" Target="../media/image19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4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slideLayout" Target="../slideLayouts/slideLayout2.xml"/><Relationship Id="rId7" Type="http://schemas.microsoft.com/office/2007/relationships/hdphoto" Target="../media/hdphoto16.wdp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7.png"/><Relationship Id="rId5" Type="http://schemas.microsoft.com/office/2007/relationships/hdphoto" Target="../media/hdphoto15.wdp"/><Relationship Id="rId4" Type="http://schemas.openxmlformats.org/officeDocument/2006/relationships/image" Target="../media/image26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8.wdp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1.png"/><Relationship Id="rId5" Type="http://schemas.microsoft.com/office/2007/relationships/hdphoto" Target="../media/hdphoto17.wdp"/><Relationship Id="rId10" Type="http://schemas.openxmlformats.org/officeDocument/2006/relationships/image" Target="../media/image4.png"/><Relationship Id="rId4" Type="http://schemas.openxmlformats.org/officeDocument/2006/relationships/image" Target="../media/image30.png"/><Relationship Id="rId9" Type="http://schemas.microsoft.com/office/2007/relationships/hdphoto" Target="../media/hdphoto1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4.pn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5.jpeg"/><Relationship Id="rId5" Type="http://schemas.microsoft.com/office/2007/relationships/hdphoto" Target="../media/hdphoto20.wdp"/><Relationship Id="rId4" Type="http://schemas.openxmlformats.org/officeDocument/2006/relationships/image" Target="../media/image34.png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76200"/>
            <a:ext cx="844751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4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Празници, посветени на християнските светци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5136776"/>
            <a:ext cx="8382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Православната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Църква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почита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християнските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светци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наши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застъпници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 Бога и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помощници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земния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ни </a:t>
            </a:r>
            <a:r>
              <a:rPr lang="ru-RU" sz="2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път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057400"/>
            <a:ext cx="5144713" cy="3230880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158753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6199056" y="5105258"/>
            <a:ext cx="92685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spravochnik.marica.bg</a:t>
            </a:r>
          </a:p>
        </p:txBody>
      </p:sp>
    </p:spTree>
    <p:extLst>
      <p:ext uri="{BB962C8B-B14F-4D97-AF65-F5344CB8AC3E}">
        <p14:creationId xmlns:p14="http://schemas.microsoft.com/office/powerpoint/2010/main" val="31639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552">
        <p:split orient="vert"/>
      </p:transition>
    </mc:Choice>
    <mc:Fallback xmlns="">
      <p:transition spd="slow" advTm="1855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4298" y="426165"/>
            <a:ext cx="84475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Светците по различен начин служили на Бога. Затова ги наричаме по различен начин: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9161" y="1618966"/>
            <a:ext cx="8311188" cy="3124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bg-BG" sz="2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22262" y="1821296"/>
            <a:ext cx="2057400" cy="7402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пророци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622262" y="5951889"/>
            <a:ext cx="2057400" cy="7402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праведници</a:t>
            </a:r>
            <a:endParaRPr lang="ru-RU" sz="2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622262" y="2639843"/>
            <a:ext cx="2057400" cy="7402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апостоли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622262" y="3472137"/>
            <a:ext cx="2057400" cy="7402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мъченици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622262" y="4298721"/>
            <a:ext cx="2057400" cy="7402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светители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599850" y="5125305"/>
            <a:ext cx="2057400" cy="7402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преподобни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4" name="Picture 14" descr="C:\Documents and Settings\Ivo\Desktop\My Pictures 09.01.2017\С В Е Т Ц И\Свети Иван Рилски\image_7327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"/>
                    </a14:imgEffect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6" t="2778" r="3279" b="3472"/>
          <a:stretch/>
        </p:blipFill>
        <p:spPr bwMode="auto">
          <a:xfrm>
            <a:off x="5780537" y="3125695"/>
            <a:ext cx="1506932" cy="197970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3" descr="C:\Documents and Settings\Ivo\Desktop\My Pictures 09.01.2017\2 СВЕТА ДЕВА МАРИЯ\Йоаким и Анна и Рождество на св. Дева Мария\sv_ioachim_anna-00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" t="1614" r="3680" b="4414"/>
          <a:stretch/>
        </p:blipFill>
        <p:spPr bwMode="auto">
          <a:xfrm>
            <a:off x="7388344" y="4543973"/>
            <a:ext cx="1576726" cy="190289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2" descr="C:\Documents and Settings\Ivo\Desktop\My Pictures 09.01.2017\С В Е Т Ц И\Свети Георги\40962.b.jpg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85" t="4014" r="5017" b="6089"/>
          <a:stretch/>
        </p:blipFill>
        <p:spPr bwMode="auto">
          <a:xfrm>
            <a:off x="209840" y="4543973"/>
            <a:ext cx="1595701" cy="179876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6" descr="C:\Documents and Settings\Ivo\Desktop\My Pictures 09.01.2017\С В Е Т Ц И\Свети Николай\свНиколай.jpg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377"/>
          <a:stretch/>
        </p:blipFill>
        <p:spPr bwMode="auto">
          <a:xfrm>
            <a:off x="7374822" y="1981200"/>
            <a:ext cx="1560221" cy="19700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3" descr="C:\Documents and Settings\Ivo\Desktop\My Pictures 09.01.2017\С В Е Т Ц И\св.Илия\Sf-Iliewww.stmarysorthodoxchurch.net.jpg"/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48"/>
          <a:stretch/>
        </p:blipFill>
        <p:spPr bwMode="auto">
          <a:xfrm>
            <a:off x="208443" y="2074040"/>
            <a:ext cx="1567409" cy="181825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2" descr="C:\Documents and Settings\Ivo\Desktop\5116ff651d727ee6f790ae5f93696bdb.jpg"/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2" t="1949" r="2506" b="24440"/>
          <a:stretch/>
        </p:blipFill>
        <p:spPr bwMode="auto">
          <a:xfrm>
            <a:off x="1921166" y="3186466"/>
            <a:ext cx="1590972" cy="197082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183479" y="60825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6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834">
        <p:split orient="vert"/>
      </p:transition>
    </mc:Choice>
    <mc:Fallback xmlns="">
      <p:transition spd="slow" advTm="1983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49352" y="304800"/>
            <a:ext cx="3676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Пророци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43000"/>
                    </a14:imgEffect>
                    <a14:imgEffect>
                      <a14:brightnessContrast bright="1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142"/>
          <a:stretch/>
        </p:blipFill>
        <p:spPr>
          <a:xfrm>
            <a:off x="457200" y="1905000"/>
            <a:ext cx="2712582" cy="387002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1" y="5794716"/>
            <a:ext cx="2712582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пророк Илия</a:t>
            </a:r>
          </a:p>
          <a:p>
            <a:r>
              <a:rPr lang="ru-RU" sz="18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Илинден</a:t>
            </a:r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20 юли  </a:t>
            </a:r>
          </a:p>
        </p:txBody>
      </p:sp>
      <p:sp>
        <p:nvSpPr>
          <p:cNvPr id="11" name="Text Box 8"/>
          <p:cNvSpPr txBox="1"/>
          <p:nvPr/>
        </p:nvSpPr>
        <p:spPr>
          <a:xfrm>
            <a:off x="3657600" y="2971800"/>
            <a:ext cx="4881760" cy="2285999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2000" dirty="0">
                <a:solidFill>
                  <a:srgbClr val="E36C0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Пророци </a:t>
            </a:r>
            <a:r>
              <a:rPr lang="bg-BG" sz="2000" dirty="0">
                <a:solidFill>
                  <a:srgbClr val="98480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24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светци, които </a:t>
            </a:r>
            <a:r>
              <a:rPr lang="bg-BG" sz="24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живели </a:t>
            </a:r>
            <a:r>
              <a:rPr lang="bg-BG" sz="24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 да се роди Христос и са </a:t>
            </a:r>
            <a:r>
              <a:rPr lang="bg-BG" sz="24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предрекли </a:t>
            </a:r>
            <a:r>
              <a:rPr lang="bg-BG" sz="24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Неговото идване на земята. Бог им посочвал как да вразумяват народа, когато греши.</a:t>
            </a:r>
            <a:endParaRPr lang="en-U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27051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97788" y="6137615"/>
            <a:ext cx="609600" cy="609600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2230101" y="5610050"/>
            <a:ext cx="93968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iconografis.wordpress.com</a:t>
            </a:r>
          </a:p>
        </p:txBody>
      </p:sp>
    </p:spTree>
    <p:extLst>
      <p:ext uri="{BB962C8B-B14F-4D97-AF65-F5344CB8AC3E}">
        <p14:creationId xmlns:p14="http://schemas.microsoft.com/office/powerpoint/2010/main" val="43535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626">
        <p:split orient="vert"/>
      </p:transition>
    </mc:Choice>
    <mc:Fallback xmlns="">
      <p:transition spd="slow" advTm="2862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2221" y="5640284"/>
            <a:ext cx="2610915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пророк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Мойсей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88" y="2012096"/>
            <a:ext cx="2580783" cy="360404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6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194" y="1981200"/>
            <a:ext cx="2634115" cy="360404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353326" y="5585241"/>
            <a:ext cx="2603984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пророк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Давид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2465063" y="5440229"/>
            <a:ext cx="49084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ikona7.ru</a:t>
            </a: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981200"/>
            <a:ext cx="2606493" cy="360404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6342529" y="5640284"/>
            <a:ext cx="2603984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пророк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Йоан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ръстител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4"/>
          <p:cNvSpPr/>
          <p:nvPr/>
        </p:nvSpPr>
        <p:spPr>
          <a:xfrm>
            <a:off x="3086284" y="381000"/>
            <a:ext cx="2983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FF616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Пророци</a:t>
            </a: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5371118" y="5416082"/>
            <a:ext cx="6476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Bluetapp.com</a:t>
            </a:r>
            <a:endParaRPr lang="en-US" sz="7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44000" y="6185647"/>
            <a:ext cx="609600" cy="609600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8197590" y="5416082"/>
            <a:ext cx="7489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blessedmart.com</a:t>
            </a:r>
          </a:p>
        </p:txBody>
      </p:sp>
    </p:spTree>
    <p:extLst>
      <p:ext uri="{BB962C8B-B14F-4D97-AF65-F5344CB8AC3E}">
        <p14:creationId xmlns:p14="http://schemas.microsoft.com/office/powerpoint/2010/main" val="290325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408">
        <p:split orient="vert"/>
      </p:transition>
    </mc:Choice>
    <mc:Fallback xmlns="">
      <p:transition spd="slow" advTm="1940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44646" y="304800"/>
            <a:ext cx="3885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Апостоли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979338" y="5775029"/>
            <a:ext cx="2819400" cy="77817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Св.св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Петър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Павел</a:t>
            </a:r>
          </a:p>
          <a:p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Петровден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29 </a:t>
            </a:r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юни</a:t>
            </a:r>
            <a:endParaRPr lang="ru-RU" sz="17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762000" y="2895601"/>
            <a:ext cx="4495800" cy="19050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bg-BG" sz="2000" dirty="0" smtClean="0">
                <a:solidFill>
                  <a:srgbClr val="E36C0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Апостоли </a:t>
            </a:r>
            <a:r>
              <a:rPr lang="bg-BG" sz="2000" dirty="0" smtClean="0">
                <a:solidFill>
                  <a:srgbClr val="98480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избраните от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Господа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пращал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свят да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проповядват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Евангелието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C:\Documents and Settings\Ivo\Desktop\5116ff651d727ee6f790ae5f93696bdb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" t="1948" r="2506" b="2028"/>
          <a:stretch/>
        </p:blipFill>
        <p:spPr bwMode="auto">
          <a:xfrm>
            <a:off x="5997266" y="1721224"/>
            <a:ext cx="2814919" cy="4022429"/>
          </a:xfrm>
          <a:prstGeom prst="rect">
            <a:avLst/>
          </a:prstGeom>
          <a:noFill/>
          <a:ln>
            <a:solidFill>
              <a:srgbClr val="CF931B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074467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964855" y="5559286"/>
            <a:ext cx="8338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latin typeface="Arial Narrow" panose="020B0606020202030204" pitchFamily="34" charset="0"/>
              </a:rPr>
              <a:t>karibche.ambebi.ge</a:t>
            </a:r>
            <a:endParaRPr lang="en-US" sz="7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99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658">
        <p:split orient="vert"/>
      </p:transition>
    </mc:Choice>
    <mc:Fallback xmlns="">
      <p:transition spd="slow" advTm="2765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468"/>
                    </a14:imgEffect>
                    <a14:imgEffect>
                      <a14:saturation sat="95000"/>
                    </a14:imgEffect>
                    <a14:imgEffect>
                      <a14:brightnessContrast bright="16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52600"/>
            <a:ext cx="3090067" cy="40386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Правоъгълник 5"/>
          <p:cNvSpPr/>
          <p:nvPr/>
        </p:nvSpPr>
        <p:spPr>
          <a:xfrm>
            <a:off x="7099824" y="1676379"/>
            <a:ext cx="97013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www.johnsanidopoulos.com</a:t>
            </a:r>
            <a:endParaRPr lang="en-US" sz="6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705"/>
                    </a14:imgEffect>
                    <a14:imgEffect>
                      <a14:saturation sat="1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92" y="1752599"/>
            <a:ext cx="3080012" cy="403860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0" name="Rectangle 4"/>
          <p:cNvSpPr/>
          <p:nvPr/>
        </p:nvSpPr>
        <p:spPr>
          <a:xfrm>
            <a:off x="2981577" y="381000"/>
            <a:ext cx="31929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FF616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Апостоли</a:t>
            </a:r>
          </a:p>
        </p:txBody>
      </p:sp>
      <p:sp>
        <p:nvSpPr>
          <p:cNvPr id="7" name="Text Box 8"/>
          <p:cNvSpPr txBox="1"/>
          <p:nvPr/>
        </p:nvSpPr>
        <p:spPr>
          <a:xfrm>
            <a:off x="457200" y="5849558"/>
            <a:ext cx="8153400" cy="779821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12-те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апостоли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най-близките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Христови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Господ избрал и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70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апостоли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помагат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разпространяване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християнството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20200" y="6087047"/>
            <a:ext cx="609600" cy="609600"/>
          </a:xfrm>
          <a:prstGeom prst="rect">
            <a:avLst/>
          </a:prstGeom>
        </p:spPr>
      </p:pic>
      <p:sp>
        <p:nvSpPr>
          <p:cNvPr id="9" name="TextBox 4"/>
          <p:cNvSpPr txBox="1"/>
          <p:nvPr/>
        </p:nvSpPr>
        <p:spPr>
          <a:xfrm>
            <a:off x="3003989" y="5667432"/>
            <a:ext cx="13585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75000"/>
                  </a:schemeClr>
                </a:solidFill>
              </a:rPr>
              <a:t>www.h</a:t>
            </a:r>
            <a:r>
              <a:rPr lang="en-IE" sz="700" dirty="0" err="1" smtClean="0">
                <a:solidFill>
                  <a:schemeClr val="accent3">
                    <a:lumMod val="75000"/>
                  </a:schemeClr>
                </a:solidFill>
              </a:rPr>
              <a:t>olyapostles</a:t>
            </a:r>
            <a:r>
              <a:rPr lang="bg-BG" sz="700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en-IE" sz="700" dirty="0" smtClean="0">
                <a:solidFill>
                  <a:schemeClr val="accent3">
                    <a:lumMod val="75000"/>
                  </a:schemeClr>
                </a:solidFill>
              </a:rPr>
              <a:t>online</a:t>
            </a:r>
            <a:endParaRPr lang="en-IE" sz="7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0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058">
        <p:split orient="vert"/>
      </p:transition>
    </mc:Choice>
    <mc:Fallback xmlns="">
      <p:transition spd="slow" advTm="1605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72037" y="304800"/>
            <a:ext cx="42306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g-BG" sz="5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Мъченици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5683624"/>
            <a:ext cx="2819400" cy="77817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7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вмчк</a:t>
            </a:r>
            <a:r>
              <a:rPr lang="ru-RU" sz="17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</a:p>
          <a:p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6 май</a:t>
            </a:r>
          </a:p>
        </p:txBody>
      </p:sp>
      <p:sp>
        <p:nvSpPr>
          <p:cNvPr id="11" name="Text Box 8"/>
          <p:cNvSpPr txBox="1"/>
          <p:nvPr/>
        </p:nvSpPr>
        <p:spPr>
          <a:xfrm>
            <a:off x="3908532" y="2819401"/>
            <a:ext cx="4625867" cy="19050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bg-BG" sz="2000" dirty="0" smtClean="0">
                <a:solidFill>
                  <a:srgbClr val="E36C0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Мъченици </a:t>
            </a:r>
            <a:r>
              <a:rPr lang="bg-BG" sz="2000" dirty="0" smtClean="0">
                <a:solidFill>
                  <a:srgbClr val="98480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светци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претърпели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гонения,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изтезания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приели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мъченическа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смърт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вярата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в Христос.</a:t>
            </a:r>
            <a:r>
              <a:rPr lang="bg-BG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70" t="2970" r="5186" b="6422"/>
          <a:stretch/>
        </p:blipFill>
        <p:spPr>
          <a:xfrm>
            <a:off x="304800" y="1905000"/>
            <a:ext cx="2819400" cy="3796553"/>
          </a:xfrm>
          <a:prstGeom prst="rect">
            <a:avLst/>
          </a:prstGeom>
          <a:ln>
            <a:noFill/>
          </a:ln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97788" y="6077191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2336447" y="5501498"/>
            <a:ext cx="81464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sofia-seminaria.org</a:t>
            </a:r>
          </a:p>
        </p:txBody>
      </p:sp>
    </p:spTree>
    <p:extLst>
      <p:ext uri="{BB962C8B-B14F-4D97-AF65-F5344CB8AC3E}">
        <p14:creationId xmlns:p14="http://schemas.microsoft.com/office/powerpoint/2010/main" val="31416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782">
        <p:split orient="vert"/>
      </p:transition>
    </mc:Choice>
    <mc:Fallback xmlns="">
      <p:transition spd="slow" advTm="2578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08963" y="381000"/>
            <a:ext cx="35381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FF616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Мъченици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4324" y="5726270"/>
            <a:ext cx="2773069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великомъченик</a:t>
            </a:r>
            <a:endParaRPr lang="ru-RU" sz="1800" dirty="0" smtClean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Димитър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151488" y="5726270"/>
            <a:ext cx="2819400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великомъченик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Мина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125675" y="5726270"/>
            <a:ext cx="2728459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великомъченик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Теодор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Тирон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69" t="4410" r="3694"/>
          <a:stretch/>
        </p:blipFill>
        <p:spPr>
          <a:xfrm>
            <a:off x="318908" y="1962142"/>
            <a:ext cx="2464420" cy="344644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2" name="Текстово поле 11"/>
          <p:cNvSpPr txBox="1"/>
          <p:nvPr/>
        </p:nvSpPr>
        <p:spPr>
          <a:xfrm>
            <a:off x="1670062" y="5205508"/>
            <a:ext cx="10668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catalog.obitel-minsk.com</a:t>
            </a: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55" y="1945175"/>
            <a:ext cx="2330985" cy="346341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6" name="Картина 1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56" r="2561" b="2511"/>
          <a:stretch/>
        </p:blipFill>
        <p:spPr>
          <a:xfrm>
            <a:off x="6273400" y="1962142"/>
            <a:ext cx="2453528" cy="345295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8" name="Текстово поле 17"/>
          <p:cNvSpPr txBox="1"/>
          <p:nvPr/>
        </p:nvSpPr>
        <p:spPr>
          <a:xfrm>
            <a:off x="8123581" y="5258651"/>
            <a:ext cx="6436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www.icons.ge</a:t>
            </a:r>
            <a:endParaRPr lang="en-US" sz="7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Текстово поле 18"/>
          <p:cNvSpPr txBox="1"/>
          <p:nvPr/>
        </p:nvSpPr>
        <p:spPr>
          <a:xfrm>
            <a:off x="4671079" y="5243226"/>
            <a:ext cx="13759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Iconar</a:t>
            </a:r>
            <a:r>
              <a:rPr lang="en-US" sz="6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 Adrian </a:t>
            </a:r>
            <a:r>
              <a:rPr lang="en-US" sz="600" dirty="0" err="1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Nechita,doxologia.ro</a:t>
            </a:r>
            <a:endParaRPr lang="en-US" sz="6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70894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9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410">
        <p:split orient="vert"/>
      </p:transition>
    </mc:Choice>
    <mc:Fallback xmlns="">
      <p:transition spd="slow" advTm="1741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6200" y="5466666"/>
            <a:ext cx="2906609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великомъченица</a:t>
            </a:r>
            <a:endParaRPr lang="ru-RU" sz="1800" dirty="0" smtClean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Екатерина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095393" y="5466666"/>
            <a:ext cx="2924408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великомъченица</a:t>
            </a:r>
            <a:endParaRPr lang="ru-RU" sz="1800" dirty="0" smtClean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Варвара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132385" y="5455082"/>
            <a:ext cx="2989203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великомъченица</a:t>
            </a:r>
            <a:endParaRPr lang="ru-RU" sz="1800" dirty="0" smtClean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Злата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Мъгленска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Documents and Settings\Ivo\Desktop\Smeneni ikoni\2 клас смяна на икони\свВарвара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" b="4885"/>
          <a:stretch/>
        </p:blipFill>
        <p:spPr bwMode="auto">
          <a:xfrm>
            <a:off x="3276600" y="1981199"/>
            <a:ext cx="2595103" cy="326315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81199"/>
            <a:ext cx="2486371" cy="3262521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Правоъгълник 3"/>
          <p:cNvSpPr/>
          <p:nvPr/>
        </p:nvSpPr>
        <p:spPr>
          <a:xfrm>
            <a:off x="2277922" y="5087952"/>
            <a:ext cx="50687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vidania.ru</a:t>
            </a:r>
            <a:endParaRPr lang="en-US" sz="7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Текстово поле 15"/>
          <p:cNvSpPr txBox="1"/>
          <p:nvPr/>
        </p:nvSpPr>
        <p:spPr>
          <a:xfrm>
            <a:off x="4992385" y="5072023"/>
            <a:ext cx="838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rgbClr val="800000"/>
                </a:solidFill>
              </a:rPr>
              <a:t>www.flickr.com</a:t>
            </a:r>
            <a:endParaRPr lang="en-US" sz="600" dirty="0">
              <a:solidFill>
                <a:srgbClr val="800000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366" y="1976717"/>
            <a:ext cx="2456234" cy="328062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8" name="Правоъгълник 7"/>
          <p:cNvSpPr/>
          <p:nvPr/>
        </p:nvSpPr>
        <p:spPr>
          <a:xfrm>
            <a:off x="8079296" y="5103973"/>
            <a:ext cx="56297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www.olx.bg</a:t>
            </a:r>
          </a:p>
        </p:txBody>
      </p:sp>
      <p:sp>
        <p:nvSpPr>
          <p:cNvPr id="13" name="Rectangle 4"/>
          <p:cNvSpPr/>
          <p:nvPr/>
        </p:nvSpPr>
        <p:spPr>
          <a:xfrm>
            <a:off x="2805076" y="381000"/>
            <a:ext cx="35381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FF616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Мъченици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05890" y="61408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7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340">
        <p:split orient="vert"/>
      </p:transition>
    </mc:Choice>
    <mc:Fallback xmlns="">
      <p:transition spd="slow" advTm="1534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71233" y="304800"/>
            <a:ext cx="42322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Светители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500724" y="5754273"/>
            <a:ext cx="3352800" cy="86616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7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Николай Чудотворец</a:t>
            </a:r>
            <a:endParaRPr lang="ru-RU" sz="17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Никулден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7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7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декември</a:t>
            </a:r>
            <a:endParaRPr lang="ru-RU" sz="17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Documents and Settings\Ivo\Desktop\свНиколайликийс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91873"/>
            <a:ext cx="2771848" cy="3962400"/>
          </a:xfrm>
          <a:prstGeom prst="rect">
            <a:avLst/>
          </a:prstGeom>
          <a:noFill/>
          <a:ln>
            <a:solidFill>
              <a:srgbClr val="CF931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8"/>
          <p:cNvSpPr txBox="1"/>
          <p:nvPr/>
        </p:nvSpPr>
        <p:spPr>
          <a:xfrm>
            <a:off x="762000" y="2895600"/>
            <a:ext cx="4495800" cy="2285999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bg-BG" sz="2000" dirty="0" smtClean="0">
                <a:solidFill>
                  <a:srgbClr val="E36C0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Светители </a:t>
            </a:r>
            <a:r>
              <a:rPr lang="bg-BG" sz="2000" dirty="0" smtClean="0">
                <a:solidFill>
                  <a:srgbClr val="98480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църковни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водачи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епископи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отличили се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светостта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живота си и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утвърждаване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народа в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чистата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православна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вяра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7717686" y="5576630"/>
            <a:ext cx="990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www.doktorfrank.com</a:t>
            </a:r>
            <a:endParaRPr lang="en-US" sz="7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19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320">
        <p:split orient="vert"/>
      </p:transition>
    </mc:Choice>
    <mc:Fallback xmlns="">
      <p:transition spd="slow" advTm="2732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89987" y="5401235"/>
            <a:ext cx="2392290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Патриарх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Евтимий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112536" y="5418665"/>
            <a:ext cx="2296063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Климент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Охридски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638859" y="5410200"/>
            <a:ext cx="3217616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Методий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Славянобългарски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79"/>
                    </a14:imgEffect>
                    <a14:imgEffect>
                      <a14:saturation sat="61000"/>
                    </a14:imgEffect>
                    <a14:imgEffect>
                      <a14:brightnessContrast bright="47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87" y="1868634"/>
            <a:ext cx="2392290" cy="340502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7" name="Правоъгълник 6"/>
          <p:cNvSpPr/>
          <p:nvPr/>
        </p:nvSpPr>
        <p:spPr>
          <a:xfrm>
            <a:off x="2010491" y="5130669"/>
            <a:ext cx="7425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bg-patriarshia.bg</a:t>
            </a: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6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0" t="766" r="3426" b="2708"/>
          <a:stretch/>
        </p:blipFill>
        <p:spPr>
          <a:xfrm>
            <a:off x="3112536" y="1868634"/>
            <a:ext cx="2296063" cy="341362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" name="Правоъгълник 3"/>
          <p:cNvSpPr/>
          <p:nvPr/>
        </p:nvSpPr>
        <p:spPr>
          <a:xfrm>
            <a:off x="4397376" y="5173632"/>
            <a:ext cx="104708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atelierpraxis.blogspot.com</a:t>
            </a:r>
            <a:endParaRPr lang="en-US" sz="7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Rectangle 4"/>
          <p:cNvSpPr/>
          <p:nvPr/>
        </p:nvSpPr>
        <p:spPr>
          <a:xfrm>
            <a:off x="2808162" y="381000"/>
            <a:ext cx="35397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FF616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Светители</a:t>
            </a: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411" y="1877968"/>
            <a:ext cx="3217617" cy="3413491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8108115" y="5143332"/>
            <a:ext cx="80663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plevenzapleven.bg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6400" y="61941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0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615">
        <p:split orient="vert"/>
      </p:transition>
    </mc:Choice>
    <mc:Fallback xmlns="">
      <p:transition spd="slow" advTm="1561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49575" y="304800"/>
            <a:ext cx="4675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Преподобни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5775029"/>
            <a:ext cx="2819400" cy="77817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преподобни</a:t>
            </a:r>
            <a:r>
              <a:rPr lang="ru-RU" sz="17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Йоан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Рилски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- 19 </a:t>
            </a:r>
            <a:r>
              <a:rPr lang="ru-RU" sz="17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октомври</a:t>
            </a:r>
            <a:endParaRPr lang="ru-RU" sz="17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3886200" y="3116114"/>
            <a:ext cx="4495800" cy="15240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bg-BG" sz="2000" dirty="0" smtClean="0">
                <a:solidFill>
                  <a:srgbClr val="E36C0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Преподобни </a:t>
            </a:r>
            <a:r>
              <a:rPr lang="bg-BG" sz="2000" dirty="0" smtClean="0">
                <a:solidFill>
                  <a:srgbClr val="98480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светци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посветили живота си на Бога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монаси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отшелници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4" descr="C:\Documents and Settings\Ivo\Desktop\My Pictures 09.01.2017\С В Е Т Ц И\Свети Иван Рилски\image_7327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"/>
                    </a14:imgEffect>
                    <a14:imgEffect>
                      <a14:colorTemperature colorTemp="5812"/>
                    </a14:imgEffect>
                    <a14:imgEffect>
                      <a14:saturation sat="81000"/>
                    </a14:imgEffect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6" t="2778" r="3279" b="3472"/>
          <a:stretch/>
        </p:blipFill>
        <p:spPr bwMode="auto">
          <a:xfrm>
            <a:off x="327212" y="1828800"/>
            <a:ext cx="2828364" cy="37938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2600" y="6172200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2438400" y="5422574"/>
            <a:ext cx="74732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smolyan.bgvesti.net</a:t>
            </a:r>
          </a:p>
        </p:txBody>
      </p:sp>
    </p:spTree>
    <p:extLst>
      <p:ext uri="{BB962C8B-B14F-4D97-AF65-F5344CB8AC3E}">
        <p14:creationId xmlns:p14="http://schemas.microsoft.com/office/powerpoint/2010/main" val="133716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688">
        <p:split orient="vert"/>
      </p:transition>
    </mc:Choice>
    <mc:Fallback xmlns="">
      <p:transition spd="slow" advTm="2468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77200" y="5473826"/>
            <a:ext cx="2438400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преподобна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Петка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090387" y="5473825"/>
            <a:ext cx="2941348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преподобни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Теодосий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Търновски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008392" y="5473826"/>
            <a:ext cx="2989203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преподобни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Паисий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Хилендарски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4"/>
          <p:cNvSpPr/>
          <p:nvPr/>
        </p:nvSpPr>
        <p:spPr>
          <a:xfrm>
            <a:off x="2586502" y="381000"/>
            <a:ext cx="39830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FF616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Преподобни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4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466"/>
          <a:stretch/>
        </p:blipFill>
        <p:spPr>
          <a:xfrm>
            <a:off x="3220322" y="1961560"/>
            <a:ext cx="2558486" cy="338123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2" name="Правоъгълник 1"/>
          <p:cNvSpPr/>
          <p:nvPr/>
        </p:nvSpPr>
        <p:spPr>
          <a:xfrm>
            <a:off x="4815191" y="5142735"/>
            <a:ext cx="7328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www.istorici.com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33"/>
          <a:stretch/>
        </p:blipFill>
        <p:spPr>
          <a:xfrm>
            <a:off x="439450" y="1961560"/>
            <a:ext cx="2524240" cy="338123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4" name="Правоъгълник 3"/>
          <p:cNvSpPr/>
          <p:nvPr/>
        </p:nvSpPr>
        <p:spPr>
          <a:xfrm>
            <a:off x="2010890" y="5142736"/>
            <a:ext cx="8867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trydiani.blogspot.com</a:t>
            </a:r>
            <a:endParaRPr lang="en-US" sz="7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52" y="1961560"/>
            <a:ext cx="2742964" cy="338123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7" name="Правоъгълник 6"/>
          <p:cNvSpPr/>
          <p:nvPr/>
        </p:nvSpPr>
        <p:spPr>
          <a:xfrm>
            <a:off x="7727225" y="5208253"/>
            <a:ext cx="10615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starotarnovo.blogspot.com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5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285">
        <p:split orient="vert"/>
      </p:transition>
    </mc:Choice>
    <mc:Fallback xmlns="">
      <p:transition spd="slow" advTm="1628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04082" y="304800"/>
            <a:ext cx="47665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Праведници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5562600"/>
            <a:ext cx="2819400" cy="77817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Свв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праведни</a:t>
            </a:r>
            <a:r>
              <a:rPr lang="ru-RU" sz="17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Йоаким</a:t>
            </a:r>
            <a:r>
              <a:rPr lang="ru-RU" sz="17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Анна</a:t>
            </a:r>
          </a:p>
        </p:txBody>
      </p:sp>
      <p:sp>
        <p:nvSpPr>
          <p:cNvPr id="11" name="Text Box 8"/>
          <p:cNvSpPr txBox="1"/>
          <p:nvPr/>
        </p:nvSpPr>
        <p:spPr>
          <a:xfrm>
            <a:off x="3733800" y="2667000"/>
            <a:ext cx="4724400" cy="26670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bg-BG" sz="2000" dirty="0" smtClean="0">
                <a:solidFill>
                  <a:srgbClr val="E36C0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Праведници </a:t>
            </a:r>
            <a:r>
              <a:rPr lang="bg-BG" sz="2000" dirty="0" smtClean="0">
                <a:solidFill>
                  <a:srgbClr val="98480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свети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мъже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жени,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живели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Рождество Христово и с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вяра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очаквали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Спасителя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</a:pP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Праведници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наричаме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имали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свят живот.</a:t>
            </a:r>
            <a:endParaRPr lang="en-US" sz="16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3" descr="C:\Documents and Settings\Ivo\Desktop\My Pictures 09.01.2017\2 СВЕТА ДЕВА МАРИЯ\Йоаким и Анна и Рождество на св. Дева Мария\sv_ioachim_anna-00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" t="1614" r="3680" b="4414"/>
          <a:stretch/>
        </p:blipFill>
        <p:spPr bwMode="auto">
          <a:xfrm>
            <a:off x="324971" y="1828800"/>
            <a:ext cx="2819400" cy="36576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304912"/>
            <a:ext cx="609600" cy="6096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2478686" y="5342965"/>
            <a:ext cx="5886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omolitvah.ru</a:t>
            </a:r>
          </a:p>
        </p:txBody>
      </p:sp>
    </p:spTree>
    <p:extLst>
      <p:ext uri="{BB962C8B-B14F-4D97-AF65-F5344CB8AC3E}">
        <p14:creationId xmlns:p14="http://schemas.microsoft.com/office/powerpoint/2010/main" val="136789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609">
        <p:split orient="vert"/>
      </p:transition>
    </mc:Choice>
    <mc:Fallback xmlns="">
      <p:transition spd="slow" advTm="3060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60833" y="5466666"/>
            <a:ext cx="2667000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праведен праотец Ной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323484" y="5466666"/>
            <a:ext cx="2667481" cy="68579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прав. праотец Патриарх Йосиф</a:t>
            </a:r>
            <a:endParaRPr lang="ru-RU" sz="1800" dirty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101612" y="5466666"/>
            <a:ext cx="2989203" cy="85793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Св. 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прав. </a:t>
            </a:r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праотци</a:t>
            </a:r>
            <a:endParaRPr lang="ru-RU" sz="1800" dirty="0" smtClean="0">
              <a:solidFill>
                <a:srgbClr val="B85808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err="1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Патриарси</a:t>
            </a:r>
            <a:r>
              <a:rPr lang="ru-RU" sz="1800" dirty="0" smtClean="0">
                <a:solidFill>
                  <a:srgbClr val="B85808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Авраам, Исаак, Иаков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597"/>
                    </a14:imgEffect>
                    <a14:imgEffect>
                      <a14:saturation sat="63000"/>
                    </a14:imgEffect>
                    <a14:imgEffect>
                      <a14:brightnessContrast bright="1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83"/>
          <a:stretch/>
        </p:blipFill>
        <p:spPr>
          <a:xfrm>
            <a:off x="6592100" y="2112542"/>
            <a:ext cx="2142517" cy="302149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5" name="Картина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61" y="1904610"/>
            <a:ext cx="3346464" cy="34290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8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30" y="2112542"/>
            <a:ext cx="2187256" cy="302101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2" name="Правоъгълник 1"/>
          <p:cNvSpPr/>
          <p:nvPr/>
        </p:nvSpPr>
        <p:spPr>
          <a:xfrm>
            <a:off x="1141634" y="4988439"/>
            <a:ext cx="160999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m.facebook.com/</a:t>
            </a:r>
            <a:r>
              <a:rPr lang="en-US" sz="6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AntiochianOrthodoxParish</a:t>
            </a:r>
            <a:endParaRPr lang="en-US" sz="600" dirty="0">
              <a:solidFill>
                <a:schemeClr val="accent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5357058" y="5200083"/>
            <a:ext cx="7970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osnovahram.kh.ua</a:t>
            </a:r>
          </a:p>
        </p:txBody>
      </p:sp>
      <p:sp>
        <p:nvSpPr>
          <p:cNvPr id="16" name="Правоъгълник 15"/>
          <p:cNvSpPr/>
          <p:nvPr/>
        </p:nvSpPr>
        <p:spPr>
          <a:xfrm>
            <a:off x="7772400" y="4988439"/>
            <a:ext cx="103265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rgbClr val="D0A4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christopherklitou.com</a:t>
            </a:r>
            <a:endParaRPr lang="en-US" sz="700" dirty="0">
              <a:solidFill>
                <a:srgbClr val="D0A4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4"/>
          <p:cNvSpPr/>
          <p:nvPr/>
        </p:nvSpPr>
        <p:spPr>
          <a:xfrm>
            <a:off x="2541007" y="381000"/>
            <a:ext cx="4074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FF616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Праведници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72600" y="61327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6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686">
        <p:split orient="vert"/>
      </p:transition>
    </mc:Choice>
    <mc:Fallback xmlns="">
      <p:transition spd="slow" advTm="1868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8839200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  <a:defRPr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светците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служили на Бога?</a:t>
            </a:r>
          </a:p>
          <a:p>
            <a:pPr marL="742950" indent="-742950">
              <a:buAutoNum type="arabicPeriod"/>
              <a:defRPr/>
            </a:pPr>
            <a:endParaRPr lang="ru-RU" sz="1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Как се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назовават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отделните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категории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светци</a:t>
            </a: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defRPr/>
            </a:pPr>
            <a:endParaRPr lang="bg-BG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Как наричаме светците, които живели като монаси и отшелници, каквито са свети Йоан Рилски и света Петка?</a:t>
            </a:r>
          </a:p>
          <a:p>
            <a:pPr>
              <a:defRPr/>
            </a:pPr>
            <a:endParaRPr lang="bg-BG" sz="1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rgbClr val="CF93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Кои светци наричаме светители? Кои български светци са светители?</a:t>
            </a:r>
            <a:endParaRPr lang="ru-RU" sz="3600" b="1" dirty="0">
              <a:solidFill>
                <a:srgbClr val="CF93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62039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74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649">
        <p:fade/>
      </p:transition>
    </mc:Choice>
    <mc:Fallback xmlns="">
      <p:transition spd="med" advTm="47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FFC000">
                <a:alpha val="43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676400" y="175890"/>
            <a:ext cx="5410200" cy="2507225"/>
          </a:xfrm>
        </p:spPr>
        <p:txBody>
          <a:bodyPr>
            <a:normAutofit/>
          </a:bodyPr>
          <a:lstStyle/>
          <a:p>
            <a:pPr marL="102870"/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5.5 ОТ ЕЛЕКТРОННИЯ УЧЕБНИК ЗА </a:t>
            </a:r>
            <a:r>
              <a:rPr kumimoji="0" lang="en-US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4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2650296"/>
            <a:ext cx="9175376" cy="892832"/>
          </a:xfrm>
          <a:prstGeom prst="rect">
            <a:avLst/>
          </a:prstGeom>
          <a:solidFill>
            <a:srgbClr val="247244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lvl="0" indent="0" algn="ctr" defTabSz="685800"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bg-BG" sz="2800" dirty="0">
                <a:solidFill>
                  <a:srgbClr val="F7F991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Празници, посветени на християнските светци</a:t>
            </a:r>
            <a:endParaRPr lang="en-IE" sz="2800" b="0" dirty="0">
              <a:solidFill>
                <a:srgbClr val="F7F991"/>
              </a:solidFill>
              <a:effectLst>
                <a:reflection blurRad="6350" stA="0" endPos="45500" dir="5400000" sy="-100000" algn="bl" rotWithShape="0"/>
              </a:effectLst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5772" y="2774681"/>
            <a:ext cx="9157421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5772" y="3391001"/>
            <a:ext cx="9157421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308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2238</TotalTime>
  <Words>422</Words>
  <Application>Microsoft Office PowerPoint</Application>
  <PresentationFormat>Презентация на цял екран (4:3)</PresentationFormat>
  <Paragraphs>108</Paragraphs>
  <Slides>17</Slides>
  <Notes>0</Notes>
  <HiddenSlides>0</HiddenSlides>
  <MMClips>16</MMClips>
  <ScaleCrop>false</ScaleCrop>
  <HeadingPairs>
    <vt:vector size="6" baseType="variant">
      <vt:variant>
        <vt:lpstr>Използвани шрифтове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17</vt:i4>
      </vt:variant>
    </vt:vector>
  </HeadingPairs>
  <TitlesOfParts>
    <vt:vector size="31" baseType="lpstr">
      <vt:lpstr>Arial</vt:lpstr>
      <vt:lpstr>Arial Black</vt:lpstr>
      <vt:lpstr>Arial Narrow</vt:lpstr>
      <vt:lpstr>Book Antiqua</vt:lpstr>
      <vt:lpstr>Calibri</vt:lpstr>
      <vt:lpstr>Century Gothic</vt:lpstr>
      <vt:lpstr>Georgia</vt:lpstr>
      <vt:lpstr>Lucida Sans</vt:lpstr>
      <vt:lpstr>Times New Roman</vt:lpstr>
      <vt:lpstr>Wingdings</vt:lpstr>
      <vt:lpstr>Wingdings 2</vt:lpstr>
      <vt:lpstr>Wingdings 3</vt:lpstr>
      <vt:lpstr>Apothecary</vt:lpstr>
      <vt:lpstr>Apex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143</cp:revision>
  <dcterms:created xsi:type="dcterms:W3CDTF">2006-08-16T00:00:00Z</dcterms:created>
  <dcterms:modified xsi:type="dcterms:W3CDTF">2025-02-14T11:46:01Z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