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20"/>
  </p:notesMasterIdLst>
  <p:sldIdLst>
    <p:sldId id="281" r:id="rId3"/>
    <p:sldId id="276" r:id="rId4"/>
    <p:sldId id="265" r:id="rId5"/>
    <p:sldId id="258" r:id="rId6"/>
    <p:sldId id="274" r:id="rId7"/>
    <p:sldId id="277" r:id="rId8"/>
    <p:sldId id="278" r:id="rId9"/>
    <p:sldId id="261" r:id="rId10"/>
    <p:sldId id="262" r:id="rId11"/>
    <p:sldId id="282" r:id="rId12"/>
    <p:sldId id="266" r:id="rId13"/>
    <p:sldId id="264" r:id="rId14"/>
    <p:sldId id="279" r:id="rId15"/>
    <p:sldId id="284" r:id="rId16"/>
    <p:sldId id="287" r:id="rId17"/>
    <p:sldId id="280" r:id="rId18"/>
    <p:sldId id="289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0000"/>
    <a:srgbClr val="EAB200"/>
    <a:srgbClr val="C09200"/>
    <a:srgbClr val="CC0000"/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594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F8A28-9F4B-4702-9304-6BA0CF9966C7}" type="datetimeFigureOut">
              <a:rPr lang="en-IE" smtClean="0"/>
              <a:t>01/02/2025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AED62C-64E7-4E2E-8E87-99DD8205E91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846122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AED62C-64E7-4E2E-8E87-99DD8205E91D}" type="slidenum">
              <a:rPr lang="en-IE" smtClean="0"/>
              <a:t>9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050452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BB32E87-54D9-4F12-BFFE-17242745F24D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2/1/2025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6313DEB-8C7A-49E8-9450-47B252721D8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0865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0BD8D30-FEFD-4772-A49B-C8B7EDE943FA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2/1/2025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F4D2F10-7B84-4A26-9E60-BDA0BD0FC9A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080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54F4C56-653D-4332-A3F7-D38530ADA170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2/1/2025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B496EE3-CA96-48DF-9DE2-396C6A26223E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4388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611DC4-A98C-435D-9B43-719600044DBD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2/1/2025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130B4FD-2DEA-4E30-BAC8-6876B7A104F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5977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AAB8A08-165C-4922-9405-F34E9244C2CA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2/1/2025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8BF6B0B-746A-40A4-A3B5-1FC0AC4B8748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2359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16DF8F0-94F0-4CCE-8559-EB6B562407E3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2/1/2025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FF9949D-A90F-4210-97EE-FA23B87D6B25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372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419D1AB-D27D-480D-867A-C9E9C349EEDE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2/1/2025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3079FF8-939C-40B3-B582-E4CC23C2DA6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3510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6DA9D2-A7C4-4362-8A12-FF44BE4AEC60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2/1/2025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EE9854A-85AE-4CEC-AA71-EB35BD579330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0699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7A5CBA7-8953-494C-95B2-1CD831A4F687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2/1/2025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4D43E58-95F1-4212-A4C9-CD85F779190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4979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C348007-1199-48F2-82A9-FCFB688D23B7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2/1/2025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C4F1DC-907D-465F-BB91-815726E259C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953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F17F963-F92D-4CE0-B19D-44BEBB1A9433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2/1/2025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6187B0F-00DC-4905-9B0A-AE5B105A8F0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1798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C000"/>
            </a:gs>
            <a:gs pos="79000">
              <a:schemeClr val="bg1"/>
            </a:gs>
            <a:gs pos="100000">
              <a:schemeClr val="accent6">
                <a:lumMod val="75000"/>
                <a:alpha val="27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48BAE5E-C4EA-4DD4-8038-0E92F12B83DF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2/1/2025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BA6D73D-6AD9-41BA-8FFD-31799A02EB63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3884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3.pn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3.pn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10.jpeg"/><Relationship Id="rId5" Type="http://schemas.microsoft.com/office/2007/relationships/hdphoto" Target="../media/hdphoto3.wdp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3.png"/><Relationship Id="rId5" Type="http://schemas.microsoft.com/office/2007/relationships/hdphoto" Target="../media/hdphoto4.wdp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microsoft.com/office/2007/relationships/hdphoto" Target="../media/hdphoto5.wdp"/><Relationship Id="rId5" Type="http://schemas.openxmlformats.org/officeDocument/2006/relationships/image" Target="../media/image12.jpeg"/><Relationship Id="rId4" Type="http://schemas.openxmlformats.org/officeDocument/2006/relationships/notesSlide" Target="../notesSlides/notesSlid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3.pn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14.jpe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3.png"/><Relationship Id="rId4" Type="http://schemas.openxmlformats.org/officeDocument/2006/relationships/image" Target="../media/image15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3.png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microsoft.com/office/2007/relationships/media" Target="../media/media15.m4a"/><Relationship Id="rId7" Type="http://schemas.microsoft.com/office/2007/relationships/hdphoto" Target="../media/hdphoto1.wdp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2.jpe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15.m4a"/><Relationship Id="rId9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14.mp3"/><Relationship Id="rId7" Type="http://schemas.microsoft.com/office/2007/relationships/hdphoto" Target="../media/hdphoto1.wdp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image" Target="../media/image2.jpe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14.mp3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3000">
              <a:srgbClr val="FFE083"/>
            </a:gs>
            <a:gs pos="78000">
              <a:schemeClr val="bg1"/>
            </a:gs>
            <a:gs pos="100000">
              <a:srgbClr val="C00000">
                <a:alpha val="16000"/>
              </a:srgbClr>
            </a:gs>
            <a:gs pos="50000">
              <a:srgbClr val="FFC000">
                <a:alpha val="49000"/>
              </a:srgb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"/>
            <a:ext cx="8305800" cy="1368234"/>
          </a:xfrm>
        </p:spPr>
        <p:txBody>
          <a:bodyPr>
            <a:normAutofit fontScale="90000"/>
          </a:bodyPr>
          <a:lstStyle/>
          <a:p>
            <a:r>
              <a:rPr lang="bg-BG" dirty="0" smtClean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Свети великомъченик </a:t>
            </a:r>
            <a:r>
              <a:rPr lang="bg-BG" dirty="0" smtClean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dirty="0" smtClean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bg-BG" dirty="0" smtClean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Теодор </a:t>
            </a:r>
            <a:r>
              <a:rPr lang="bg-BG" dirty="0" err="1" smtClean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Тирон</a:t>
            </a:r>
            <a:r>
              <a:rPr lang="bg-BG" dirty="0" smtClean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Тодоровден</a:t>
            </a:r>
            <a:endParaRPr lang="en-IE" dirty="0">
              <a:solidFill>
                <a:srgbClr val="EE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Documents and Settings\Ivo\Desktop\Smeneni ikoni\2 клас смяна на икони\svTeodor3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2648" y="1524000"/>
            <a:ext cx="3771212" cy="5108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15855" y="6327780"/>
            <a:ext cx="110489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2">
                    <a:lumMod val="25000"/>
                  </a:schemeClr>
                </a:solidFill>
              </a:rPr>
              <a:t>www.</a:t>
            </a:r>
            <a:r>
              <a:rPr lang="nl-NL" sz="800" dirty="0" smtClean="0">
                <a:solidFill>
                  <a:schemeClr val="bg2">
                    <a:lumMod val="25000"/>
                  </a:schemeClr>
                </a:solidFill>
              </a:rPr>
              <a:t>instazu.com</a:t>
            </a:r>
            <a:endParaRPr lang="bg-BG" sz="8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79643" y="632778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570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272">
        <p:fade/>
      </p:transition>
    </mc:Choice>
    <mc:Fallback xmlns="">
      <p:transition spd="slow" advTm="827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 mod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79000">
              <a:schemeClr val="bg1"/>
            </a:gs>
            <a:gs pos="100000">
              <a:schemeClr val="accent6">
                <a:lumMod val="75000"/>
                <a:alpha val="27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24400" y="2362200"/>
            <a:ext cx="3810000" cy="2590800"/>
          </a:xfrm>
        </p:spPr>
        <p:txBody>
          <a:bodyPr>
            <a:noAutofit/>
          </a:bodyPr>
          <a:lstStyle/>
          <a:p>
            <a:pPr algn="l"/>
            <a:r>
              <a:rPr lang="bg-BG" sz="22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Свети </a:t>
            </a:r>
            <a:r>
              <a:rPr lang="en-IE" sz="2200" b="1" dirty="0" err="1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Теодор</a:t>
            </a:r>
            <a:r>
              <a:rPr lang="en-IE" sz="22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2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Тирон</a:t>
            </a:r>
            <a:r>
              <a:rPr lang="en-IE" sz="22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2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бил</a:t>
            </a:r>
            <a:r>
              <a:rPr lang="en-IE" sz="22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200" b="1" dirty="0" err="1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християнин</a:t>
            </a:r>
            <a:r>
              <a:rPr lang="en-IE" sz="22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IE" sz="22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по</a:t>
            </a:r>
            <a:r>
              <a:rPr lang="en-IE" sz="22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200" b="1" dirty="0" err="1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професия</a:t>
            </a:r>
            <a:r>
              <a:rPr lang="en-IE" sz="22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2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воин</a:t>
            </a:r>
            <a:r>
              <a:rPr lang="en-IE" sz="22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IE" sz="22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Той</a:t>
            </a:r>
            <a:r>
              <a:rPr lang="en-IE" sz="22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200" b="1" dirty="0" err="1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живял</a:t>
            </a:r>
            <a:r>
              <a:rPr lang="bg-BG" sz="22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в края на </a:t>
            </a:r>
            <a:r>
              <a:rPr lang="en-IE" sz="22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III</a:t>
            </a:r>
            <a:r>
              <a:rPr lang="bg-BG" sz="22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-ти и началото на</a:t>
            </a:r>
            <a:r>
              <a:rPr lang="en-IE" sz="22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IV</a:t>
            </a:r>
            <a:r>
              <a:rPr lang="bg-BG" sz="22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-ти</a:t>
            </a:r>
            <a:r>
              <a:rPr lang="en-IE" sz="22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200" b="1" dirty="0" err="1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век</a:t>
            </a:r>
            <a:r>
              <a:rPr lang="en-IE" sz="22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2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en-IE" sz="22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град</a:t>
            </a:r>
            <a:r>
              <a:rPr lang="en-IE" sz="22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2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Амасия</a:t>
            </a:r>
            <a:r>
              <a:rPr lang="en-IE" sz="22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IE" sz="22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Мала</a:t>
            </a:r>
            <a:r>
              <a:rPr lang="en-IE" sz="22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2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Азия</a:t>
            </a:r>
            <a:r>
              <a:rPr lang="en-IE" sz="22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IE" sz="22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която</a:t>
            </a:r>
            <a:r>
              <a:rPr lang="en-IE" sz="22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2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по</a:t>
            </a:r>
            <a:r>
              <a:rPr lang="en-IE" sz="22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2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това</a:t>
            </a:r>
            <a:r>
              <a:rPr lang="en-IE" sz="22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2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време</a:t>
            </a:r>
            <a:r>
              <a:rPr lang="en-IE" sz="22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2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била</a:t>
            </a:r>
            <a:r>
              <a:rPr lang="en-IE" sz="22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2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част от </a:t>
            </a:r>
            <a:r>
              <a:rPr lang="en-IE" sz="2200" b="1" dirty="0" err="1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Римската</a:t>
            </a:r>
            <a:r>
              <a:rPr lang="en-IE" sz="22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2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империя</a:t>
            </a:r>
            <a:r>
              <a:rPr lang="en-IE" sz="22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pic>
        <p:nvPicPr>
          <p:cNvPr id="6146" name="Picture 2" descr="C:\Documents and Settings\Ivo\Desktop\ПРЕЗЕНТАЦИИ КЪМ УЧЕБНИЦИТЕ\2 клас Презентации към уроците\Презентация за свети Теодор Тирон и Тодоровден\свТеод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887504"/>
            <a:ext cx="3429000" cy="5092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803925" y="5793757"/>
            <a:ext cx="18023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700" dirty="0" smtClean="0">
                <a:solidFill>
                  <a:schemeClr val="bg2">
                    <a:lumMod val="50000"/>
                  </a:schemeClr>
                </a:solidFill>
              </a:rPr>
              <a:t>www.preobrazheniyabr.cerkov.ru</a:t>
            </a:r>
            <a:endParaRPr lang="bg-BG" sz="7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4" name="Аудио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66412" y="618564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542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563">
        <p:fade/>
      </p:transition>
    </mc:Choice>
    <mc:Fallback xmlns="">
      <p:transition spd="slow" advTm="1856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4087" y="5041476"/>
            <a:ext cx="6477000" cy="1393825"/>
          </a:xfrm>
        </p:spPr>
        <p:txBody>
          <a:bodyPr>
            <a:noAutofit/>
          </a:bodyPr>
          <a:lstStyle/>
          <a:p>
            <a:pPr algn="l"/>
            <a:r>
              <a:rPr lang="bg-BG" sz="3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IE" sz="2200" b="1" dirty="0" err="1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Римският</a:t>
            </a:r>
            <a:r>
              <a:rPr lang="en-IE" sz="22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2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император</a:t>
            </a:r>
            <a:r>
              <a:rPr lang="en-IE" sz="22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2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наредил</a:t>
            </a:r>
            <a:r>
              <a:rPr lang="en-IE" sz="22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200" b="1" dirty="0" err="1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да</a:t>
            </a:r>
            <a:r>
              <a:rPr lang="bg-BG" sz="22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се</a:t>
            </a:r>
            <a:r>
              <a:rPr lang="en-IE" sz="22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2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преследват</a:t>
            </a:r>
            <a:r>
              <a:rPr lang="en-IE" sz="22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2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християните</a:t>
            </a:r>
            <a:r>
              <a:rPr lang="en-IE" sz="22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IE" sz="22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ги</a:t>
            </a:r>
            <a:r>
              <a:rPr lang="en-IE" sz="22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2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принуждавал</a:t>
            </a:r>
            <a:r>
              <a:rPr lang="en-IE" sz="22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2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да</a:t>
            </a:r>
            <a:r>
              <a:rPr lang="en-IE" sz="22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2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се</a:t>
            </a:r>
            <a:r>
              <a:rPr lang="en-IE" sz="22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2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откажат</a:t>
            </a:r>
            <a:r>
              <a:rPr lang="en-IE" sz="22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2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от</a:t>
            </a:r>
            <a:r>
              <a:rPr lang="en-IE" sz="22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2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вярата</a:t>
            </a:r>
            <a:r>
              <a:rPr lang="en-IE" sz="22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2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си</a:t>
            </a:r>
            <a:r>
              <a:rPr lang="en-IE" sz="22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IE" sz="22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да</a:t>
            </a:r>
            <a:r>
              <a:rPr lang="en-IE" sz="22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2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се</a:t>
            </a:r>
            <a:r>
              <a:rPr lang="en-IE" sz="22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2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поклонят</a:t>
            </a:r>
            <a:r>
              <a:rPr lang="en-IE" sz="22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2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IE" sz="22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2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идолите</a:t>
            </a:r>
            <a:r>
              <a:rPr lang="en-IE" sz="22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5000"/>
                    </a14:imgEffect>
                    <a14:imgEffect>
                      <a14:brightnessContrast bright="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90" t="19888" r="38172" b="5788"/>
          <a:stretch/>
        </p:blipFill>
        <p:spPr>
          <a:xfrm>
            <a:off x="2430887" y="1143000"/>
            <a:ext cx="4343400" cy="38984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5334000" y="4724400"/>
            <a:ext cx="17526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smtClean="0">
                <a:solidFill>
                  <a:schemeClr val="bg2">
                    <a:lumMod val="25000"/>
                  </a:schemeClr>
                </a:solidFill>
              </a:rPr>
              <a:t>www.podtepeto.com</a:t>
            </a:r>
            <a:endParaRPr lang="bg-BG" sz="7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4" name="Аудио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70894" y="613050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156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192">
        <p:fade/>
      </p:transition>
    </mc:Choice>
    <mc:Fallback xmlns="">
      <p:transition spd="slow" advTm="1519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C000">
                <a:alpha val="36000"/>
              </a:srgbClr>
            </a:gs>
            <a:gs pos="98000">
              <a:schemeClr val="bg1"/>
            </a:gs>
            <a:gs pos="100000">
              <a:schemeClr val="accent6">
                <a:lumMod val="75000"/>
                <a:alpha val="27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38600" y="4495800"/>
            <a:ext cx="4953000" cy="1470025"/>
          </a:xfrm>
        </p:spPr>
        <p:txBody>
          <a:bodyPr>
            <a:noAutofit/>
          </a:bodyPr>
          <a:lstStyle/>
          <a:p>
            <a:pPr algn="l"/>
            <a:r>
              <a:rPr lang="bg-BG" sz="3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bg-BG" sz="24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en-IE" sz="2400" b="1" dirty="0" err="1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долите</a:t>
            </a:r>
            <a:r>
              <a:rPr lang="en-IE" sz="24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4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са</a:t>
            </a:r>
            <a:r>
              <a:rPr lang="en-IE" sz="24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4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статуи</a:t>
            </a:r>
            <a:r>
              <a:rPr lang="en-IE" sz="24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4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IE" sz="24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4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хора</a:t>
            </a:r>
            <a:r>
              <a:rPr lang="en-IE" sz="24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4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или</a:t>
            </a:r>
            <a:r>
              <a:rPr lang="en-IE" sz="24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4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животни</a:t>
            </a:r>
            <a:r>
              <a:rPr lang="en-IE" sz="24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IE" sz="24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IE" sz="24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4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които</a:t>
            </a:r>
            <a:r>
              <a:rPr lang="en-IE" sz="24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4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се</a:t>
            </a:r>
            <a:r>
              <a:rPr lang="en-IE" sz="24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4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кланят</a:t>
            </a:r>
            <a:r>
              <a:rPr lang="en-IE" sz="24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4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като</a:t>
            </a:r>
            <a:r>
              <a:rPr lang="en-IE" sz="24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4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IE" sz="24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4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божества</a:t>
            </a:r>
            <a:r>
              <a:rPr lang="en-IE" sz="24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bg-BG" sz="24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Тези хора, които ги почитат, се наричат </a:t>
            </a:r>
            <a:r>
              <a:rPr lang="en-IE" sz="2400" b="1" dirty="0" err="1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идолопокло</a:t>
            </a:r>
            <a:r>
              <a:rPr lang="bg-BG" sz="24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н-</a:t>
            </a:r>
            <a:r>
              <a:rPr lang="en-IE" sz="2400" b="1" dirty="0" err="1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ници</a:t>
            </a:r>
            <a:r>
              <a:rPr lang="en-IE" sz="24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IE" sz="24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езичници</a:t>
            </a:r>
            <a:r>
              <a:rPr lang="bg-BG" sz="24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bg-BG" sz="24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</a:br>
            <a:endParaRPr lang="en-IE" sz="2900" b="1" dirty="0">
              <a:solidFill>
                <a:srgbClr val="CC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288" y="3733800"/>
            <a:ext cx="3884122" cy="270033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634"/>
          <a:stretch/>
        </p:blipFill>
        <p:spPr>
          <a:xfrm>
            <a:off x="0" y="-7374"/>
            <a:ext cx="9144000" cy="320777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09801" y="6248400"/>
            <a:ext cx="165203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www.hinducosmos.tumblr.com</a:t>
            </a:r>
            <a:endParaRPr lang="bg-BG" sz="9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5" name="Аудио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44000" y="612933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014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007">
        <p:fade/>
      </p:transition>
    </mc:Choice>
    <mc:Fallback xmlns="">
      <p:transition spd="slow" advTm="1600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7000">
              <a:schemeClr val="bg1"/>
            </a:gs>
            <a:gs pos="100000">
              <a:srgbClr val="FFC000">
                <a:alpha val="47000"/>
              </a:srgbClr>
            </a:gs>
            <a:gs pos="84000">
              <a:schemeClr val="bg1"/>
            </a:gs>
            <a:gs pos="6000">
              <a:schemeClr val="bg1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0" y="2438400"/>
            <a:ext cx="4190999" cy="3280012"/>
          </a:xfrm>
        </p:spPr>
        <p:txBody>
          <a:bodyPr>
            <a:normAutofit fontScale="90000"/>
          </a:bodyPr>
          <a:lstStyle/>
          <a:p>
            <a:pPr algn="l"/>
            <a:r>
              <a:rPr lang="en-IE" dirty="0"/>
              <a:t> </a:t>
            </a:r>
            <a:r>
              <a:rPr lang="en-IE" dirty="0" smtClean="0"/>
              <a:t> </a:t>
            </a:r>
            <a:r>
              <a:rPr lang="en-IE" sz="27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Военачалниците</a:t>
            </a:r>
            <a:r>
              <a:rPr lang="en-IE" sz="27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700" b="1" dirty="0" err="1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карали</a:t>
            </a:r>
            <a:r>
              <a:rPr lang="bg-BG" sz="27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7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sz="27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IE" sz="2700" b="1" dirty="0" err="1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войниците</a:t>
            </a:r>
            <a:r>
              <a:rPr lang="en-IE" sz="27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7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да</a:t>
            </a:r>
            <a:r>
              <a:rPr lang="en-IE" sz="27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7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принесат</a:t>
            </a:r>
            <a:r>
              <a:rPr lang="en-IE" sz="27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7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жертва</a:t>
            </a:r>
            <a:r>
              <a:rPr lang="en-IE" sz="27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7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IE" sz="27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7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идолите</a:t>
            </a:r>
            <a:r>
              <a:rPr lang="en-IE" sz="27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IE" sz="27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Но</a:t>
            </a:r>
            <a:r>
              <a:rPr lang="en-IE" sz="27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7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свети</a:t>
            </a:r>
            <a:r>
              <a:rPr lang="en-IE" sz="27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7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Теодор</a:t>
            </a:r>
            <a:r>
              <a:rPr lang="en-IE" sz="27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7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твърдо</a:t>
            </a:r>
            <a:r>
              <a:rPr lang="en-IE" sz="27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7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отказал</a:t>
            </a:r>
            <a:r>
              <a:rPr lang="en-IE" sz="27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IE" sz="27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без</a:t>
            </a:r>
            <a:r>
              <a:rPr lang="en-IE" sz="27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7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да</a:t>
            </a:r>
            <a:r>
              <a:rPr lang="en-IE" sz="27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7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се</a:t>
            </a:r>
            <a:r>
              <a:rPr lang="en-IE" sz="27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7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бои</a:t>
            </a:r>
            <a:r>
              <a:rPr lang="en-IE" sz="27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7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от</a:t>
            </a:r>
            <a:r>
              <a:rPr lang="en-IE" sz="27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7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опасността</a:t>
            </a:r>
            <a:r>
              <a:rPr lang="en-IE" sz="27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IE" sz="27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гръмко</a:t>
            </a:r>
            <a:r>
              <a:rPr lang="en-IE" sz="27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7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славел</a:t>
            </a:r>
            <a:r>
              <a:rPr lang="en-IE" sz="27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7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Бога</a:t>
            </a:r>
            <a:r>
              <a:rPr lang="en-IE" sz="27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IE" sz="3300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IE" sz="3300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IE" sz="3300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         </a:t>
            </a:r>
          </a:p>
        </p:txBody>
      </p:sp>
      <p:pic>
        <p:nvPicPr>
          <p:cNvPr id="3074" name="Picture 2" descr="C:\Documents and Settings\Ivo\Desktop\My Pictures 09.01.2017\4 С В Е Т Ц И и апостоли\Свети Теодор Тирон и свети Теодор Стратилат\свТеодорТиронн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1" y="990600"/>
            <a:ext cx="3589130" cy="495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600201" y="5718412"/>
            <a:ext cx="119759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chemeClr val="bg1">
                    <a:lumMod val="50000"/>
                  </a:schemeClr>
                </a:solidFill>
              </a:rPr>
              <a:t>www.pinterest.com</a:t>
            </a:r>
            <a:endParaRPr lang="bg-BG" sz="9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Аудио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44000" y="618564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622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191">
        <p:fade/>
      </p:transition>
    </mc:Choice>
    <mc:Fallback xmlns="">
      <p:transition spd="slow" advTm="1419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79000">
              <a:schemeClr val="bg1"/>
            </a:gs>
            <a:gs pos="100000">
              <a:srgbClr val="FFC000">
                <a:alpha val="55000"/>
              </a:srgb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438400"/>
            <a:ext cx="80010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IE" dirty="0"/>
              <a:t>         </a:t>
            </a:r>
            <a:br>
              <a:rPr lang="en-IE" dirty="0"/>
            </a:br>
            <a:r>
              <a:rPr lang="en-IE" dirty="0"/>
              <a:t> </a:t>
            </a:r>
            <a:r>
              <a:rPr lang="bg-BG" dirty="0" smtClean="0"/>
              <a:t>  </a:t>
            </a:r>
            <a:r>
              <a:rPr lang="en-IE" sz="4000" b="1" dirty="0">
                <a:solidFill>
                  <a:srgbClr val="CC0000"/>
                </a:solidFill>
              </a:rPr>
              <a:t> </a:t>
            </a:r>
            <a:r>
              <a:rPr lang="en-IE" sz="2700" b="1" dirty="0" err="1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Една</a:t>
            </a:r>
            <a:r>
              <a:rPr lang="en-IE" sz="27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7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нощ</a:t>
            </a:r>
            <a:r>
              <a:rPr lang="en-IE" sz="27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7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свети</a:t>
            </a:r>
            <a:r>
              <a:rPr lang="en-IE" sz="27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7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Теодор</a:t>
            </a:r>
            <a:r>
              <a:rPr lang="en-IE" sz="27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7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отишъл</a:t>
            </a:r>
            <a:r>
              <a:rPr lang="en-IE" sz="27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en-IE" sz="27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главния</a:t>
            </a:r>
            <a:r>
              <a:rPr lang="en-IE" sz="27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7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идолски</a:t>
            </a:r>
            <a:r>
              <a:rPr lang="en-IE" sz="27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7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храм</a:t>
            </a:r>
            <a:r>
              <a:rPr lang="en-IE" sz="27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IE" sz="27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но</a:t>
            </a:r>
            <a:r>
              <a:rPr lang="en-IE" sz="27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7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вместо</a:t>
            </a:r>
            <a:r>
              <a:rPr lang="en-IE" sz="27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7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да</a:t>
            </a:r>
            <a:r>
              <a:rPr lang="en-IE" sz="27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7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се</a:t>
            </a:r>
            <a:r>
              <a:rPr lang="en-IE" sz="27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7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поклони</a:t>
            </a:r>
            <a:r>
              <a:rPr lang="en-IE" sz="27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7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IE" sz="27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7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идолите</a:t>
            </a:r>
            <a:r>
              <a:rPr lang="en-IE" sz="27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IE" sz="27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той</a:t>
            </a:r>
            <a:r>
              <a:rPr lang="en-IE" sz="27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7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запалил</a:t>
            </a:r>
            <a:r>
              <a:rPr lang="en-IE" sz="27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7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храма</a:t>
            </a:r>
            <a:r>
              <a:rPr lang="en-IE" sz="27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IE" sz="27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Щом</a:t>
            </a:r>
            <a:r>
              <a:rPr lang="en-IE" sz="27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700" b="1" dirty="0" err="1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научил</a:t>
            </a:r>
            <a:r>
              <a:rPr lang="en-IE" sz="27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7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това </a:t>
            </a:r>
            <a:r>
              <a:rPr lang="en-IE" sz="2700" b="1" dirty="0" err="1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управителят</a:t>
            </a:r>
            <a:r>
              <a:rPr lang="bg-BG" sz="27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, затворил</a:t>
            </a:r>
            <a:r>
              <a:rPr lang="en-IE" sz="27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7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свети Теодор </a:t>
            </a:r>
            <a:r>
              <a:rPr lang="en-IE" sz="27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en-IE" sz="2700" b="1" dirty="0" err="1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тъмница</a:t>
            </a:r>
            <a:r>
              <a:rPr lang="bg-BG" sz="27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7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en-IE" sz="27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7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запечата</a:t>
            </a:r>
            <a:r>
              <a:rPr lang="bg-BG" sz="27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л вратата</a:t>
            </a:r>
            <a:r>
              <a:rPr lang="en-IE" sz="27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IE" sz="27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защото</a:t>
            </a:r>
            <a:r>
              <a:rPr lang="en-IE" sz="27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7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искал</a:t>
            </a:r>
            <a:r>
              <a:rPr lang="en-IE" sz="27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7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да</a:t>
            </a:r>
            <a:r>
              <a:rPr lang="en-IE" sz="27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7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го</a:t>
            </a:r>
            <a:r>
              <a:rPr lang="en-IE" sz="27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7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умори</a:t>
            </a:r>
            <a:r>
              <a:rPr lang="en-IE" sz="27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7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чрез</a:t>
            </a:r>
            <a:r>
              <a:rPr lang="en-IE" sz="27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700" b="1" dirty="0" err="1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глад</a:t>
            </a:r>
            <a:r>
              <a:rPr lang="en-IE" sz="27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bg-BG" sz="27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7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Сам Господ укрепил светеца в мъченическия подвиг.</a:t>
            </a:r>
            <a:endParaRPr lang="en-IE" sz="2700" b="1" dirty="0">
              <a:solidFill>
                <a:srgbClr val="CC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Аудио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296400" y="6172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479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636">
        <p:fade/>
      </p:transition>
    </mc:Choice>
    <mc:Fallback xmlns="">
      <p:transition spd="slow" advTm="2663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C000">
                <a:alpha val="50000"/>
              </a:srgbClr>
            </a:gs>
            <a:gs pos="85000">
              <a:schemeClr val="bg1"/>
            </a:gs>
            <a:gs pos="100000">
              <a:schemeClr val="accent6">
                <a:lumMod val="75000"/>
                <a:alpha val="27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70623" y="3733800"/>
            <a:ext cx="4327153" cy="2819400"/>
          </a:xfrm>
        </p:spPr>
        <p:txBody>
          <a:bodyPr>
            <a:normAutofit fontScale="90000"/>
          </a:bodyPr>
          <a:lstStyle/>
          <a:p>
            <a:pPr algn="l"/>
            <a:r>
              <a:rPr lang="bg-BG" sz="31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bg-BG" sz="24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Посреднощ стражите чули ангелско пеене от килията на светеца. Помислили, че са дошли християни на </a:t>
            </a:r>
            <a:r>
              <a:rPr lang="bg-BG" sz="2400" b="1" dirty="0" err="1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посеще</a:t>
            </a:r>
            <a:r>
              <a:rPr lang="bg-BG" sz="24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-ние</a:t>
            </a:r>
            <a:r>
              <a:rPr lang="bg-BG" sz="24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, но печатът на вратата бил непокътнат. Светецът заедно с ангелите възпявал Бога. </a:t>
            </a:r>
            <a:r>
              <a:rPr lang="en-IE" sz="24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IE" sz="2400" b="1" dirty="0">
                <a:latin typeface="Times New Roman" pitchFamily="18" charset="0"/>
                <a:cs typeface="Times New Roman" pitchFamily="18" charset="0"/>
              </a:rPr>
            </a:br>
            <a:endParaRPr lang="en-IE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7500"/>
                    </a14:imgEffect>
                    <a14:imgEffect>
                      <a14:saturation sat="80000"/>
                    </a14:imgEffect>
                    <a14:imgEffect>
                      <a14:brightnessContrast bright="1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32" t="3774" r="7802" b="16675"/>
          <a:stretch/>
        </p:blipFill>
        <p:spPr>
          <a:xfrm>
            <a:off x="4872576" y="809899"/>
            <a:ext cx="3581400" cy="2765289"/>
          </a:xfrm>
          <a:prstGeom prst="rect">
            <a:avLst/>
          </a:prstGeom>
        </p:spPr>
      </p:pic>
      <p:pic>
        <p:nvPicPr>
          <p:cNvPr id="2050" name="Picture 2" descr="C:\Documents and Settings\Ivo\Desktop\свТеодорТ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470" y="949473"/>
            <a:ext cx="3879729" cy="5040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46503" y="5790127"/>
            <a:ext cx="184772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smtClean="0">
                <a:solidFill>
                  <a:schemeClr val="bg1">
                    <a:lumMod val="65000"/>
                  </a:schemeClr>
                </a:solidFill>
              </a:rPr>
              <a:t>www.orthognosia.blogstop.com</a:t>
            </a:r>
            <a:endParaRPr lang="bg-BG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934200" y="3469828"/>
            <a:ext cx="151977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 smtClean="0">
                <a:solidFill>
                  <a:schemeClr val="bg1">
                    <a:lumMod val="75000"/>
                  </a:schemeClr>
                </a:solidFill>
              </a:rPr>
              <a:t>www.eikonografos.com</a:t>
            </a:r>
            <a:endParaRPr lang="bg-BG" sz="600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7" name="Аудио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220200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847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226">
        <p:fade/>
      </p:transition>
    </mc:Choice>
    <mc:Fallback xmlns="">
      <p:transition spd="slow" advTm="2122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000">
              <a:srgbClr val="FFC000">
                <a:alpha val="58000"/>
              </a:srgbClr>
            </a:gs>
            <a:gs pos="79000">
              <a:schemeClr val="bg1"/>
            </a:gs>
            <a:gs pos="100000">
              <a:srgbClr val="FFC000">
                <a:alpha val="74000"/>
              </a:srgb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1628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IE" dirty="0"/>
              <a:t>  </a:t>
            </a:r>
            <a:r>
              <a:rPr lang="en-IE" sz="2400" b="1" dirty="0" err="1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Свети</a:t>
            </a:r>
            <a:r>
              <a:rPr lang="en-IE" sz="24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4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Теодор</a:t>
            </a:r>
            <a:r>
              <a:rPr lang="en-IE" sz="24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400" b="1" dirty="0" err="1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дълго</a:t>
            </a:r>
            <a:r>
              <a:rPr lang="en-IE" sz="24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400" b="1" dirty="0" err="1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бил</a:t>
            </a:r>
            <a:r>
              <a:rPr lang="bg-BG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400" b="1" dirty="0" err="1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мъчен</a:t>
            </a:r>
            <a:r>
              <a:rPr lang="en-IE" sz="24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4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en-IE" sz="24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накрая</a:t>
            </a:r>
            <a:r>
              <a:rPr lang="en-IE" sz="24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400" b="1" dirty="0" err="1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изгорен</a:t>
            </a:r>
            <a:r>
              <a:rPr lang="en-IE" sz="24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4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IE" sz="24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4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клада</a:t>
            </a:r>
            <a:r>
              <a:rPr lang="en-IE" sz="24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IE" sz="2400" b="1" dirty="0" err="1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Една</a:t>
            </a:r>
            <a:r>
              <a:rPr lang="en-IE" sz="24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4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благочестива</a:t>
            </a:r>
            <a:r>
              <a:rPr lang="en-IE" sz="24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4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християнка</a:t>
            </a:r>
            <a:r>
              <a:rPr lang="en-IE" sz="24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4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взела</a:t>
            </a:r>
            <a:r>
              <a:rPr lang="en-IE" sz="24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4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останките</a:t>
            </a:r>
            <a:r>
              <a:rPr lang="en-IE" sz="24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4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IE" sz="24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4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светия</a:t>
            </a:r>
            <a:r>
              <a:rPr lang="en-IE" sz="24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400" b="1" dirty="0" err="1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мъченик</a:t>
            </a:r>
            <a:r>
              <a:rPr lang="bg-BG" sz="24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4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и ги</a:t>
            </a:r>
            <a:r>
              <a:rPr lang="en-IE" sz="24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400" b="1" dirty="0" err="1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погребала</a:t>
            </a:r>
            <a:r>
              <a:rPr lang="en-IE" sz="24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IE" sz="24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IE" sz="2400" b="1" dirty="0">
                <a:latin typeface="Times New Roman" pitchFamily="18" charset="0"/>
                <a:cs typeface="Times New Roman" pitchFamily="18" charset="0"/>
              </a:rPr>
            </a:br>
            <a:endParaRPr lang="en-IE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4000"/>
                    </a14:imgEffect>
                    <a14:imgEffect>
                      <a14:brightnessContrast bright="1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1219200"/>
            <a:ext cx="5334000" cy="35350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4648200" y="4554197"/>
            <a:ext cx="28194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700" dirty="0" smtClean="0">
                <a:solidFill>
                  <a:schemeClr val="bg1">
                    <a:lumMod val="65000"/>
                  </a:schemeClr>
                </a:solidFill>
              </a:rPr>
              <a:t>www.izograf-pokrov.ru</a:t>
            </a:r>
            <a:endParaRPr lang="bg-BG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4" name="Аудио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44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41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897">
        <p:fade/>
      </p:transition>
    </mc:Choice>
    <mc:Fallback xmlns="">
      <p:transition spd="slow" advTm="1689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5000">
              <a:srgbClr val="FFC000">
                <a:alpha val="46000"/>
              </a:srgbClr>
            </a:gs>
            <a:gs pos="58000">
              <a:schemeClr val="bg1"/>
            </a:gs>
            <a:gs pos="3000">
              <a:schemeClr val="accent6">
                <a:lumMod val="75000"/>
                <a:alpha val="3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294" y="4935071"/>
            <a:ext cx="8597537" cy="1524000"/>
          </a:xfrm>
        </p:spPr>
        <p:txBody>
          <a:bodyPr>
            <a:noAutofit/>
          </a:bodyPr>
          <a:lstStyle/>
          <a:p>
            <a:pPr algn="l"/>
            <a:r>
              <a:rPr lang="en-IE" sz="2200" b="1" dirty="0" err="1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Около</a:t>
            </a:r>
            <a:r>
              <a:rPr lang="en-IE" sz="22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2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50</a:t>
            </a:r>
            <a:r>
              <a:rPr lang="en-IE" sz="22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2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години</a:t>
            </a:r>
            <a:r>
              <a:rPr lang="en-IE" sz="22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2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след</a:t>
            </a:r>
            <a:r>
              <a:rPr lang="en-IE" sz="22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2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смъртта</a:t>
            </a:r>
            <a:r>
              <a:rPr lang="en-IE" sz="22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2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IE" sz="22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2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свети</a:t>
            </a:r>
            <a:r>
              <a:rPr lang="en-IE" sz="22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2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Теодор</a:t>
            </a:r>
            <a:r>
              <a:rPr lang="en-IE" sz="22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IE" sz="2200" b="1" dirty="0" err="1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гоненията</a:t>
            </a:r>
            <a:r>
              <a:rPr lang="en-IE" sz="22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2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срещу</a:t>
            </a:r>
            <a:r>
              <a:rPr lang="en-IE" sz="22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2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християните</a:t>
            </a:r>
            <a:r>
              <a:rPr lang="en-IE" sz="22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2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продължавали</a:t>
            </a:r>
            <a:r>
              <a:rPr lang="en-IE" sz="22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IE" sz="2200" b="1" dirty="0" err="1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Знаейки</a:t>
            </a:r>
            <a:r>
              <a:rPr lang="en-IE" sz="22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IE" sz="22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че</a:t>
            </a:r>
            <a:r>
              <a:rPr lang="en-IE" sz="22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2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започва Великият пост</a:t>
            </a:r>
            <a:r>
              <a:rPr lang="en-IE" sz="22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bg-BG" sz="22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тогавашния</a:t>
            </a:r>
            <a:r>
              <a:rPr lang="bg-BG" sz="22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bg-BG" sz="22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император – езичник решил да се подиграе с тях и </a:t>
            </a:r>
            <a:r>
              <a:rPr lang="en-IE" sz="2200" b="1" dirty="0" err="1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заповядал</a:t>
            </a:r>
            <a:r>
              <a:rPr lang="en-IE" sz="22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2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да</a:t>
            </a:r>
            <a:r>
              <a:rPr lang="en-IE" sz="22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2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се</a:t>
            </a:r>
            <a:r>
              <a:rPr lang="en-IE" sz="22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2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поръсят</a:t>
            </a:r>
            <a:r>
              <a:rPr lang="en-IE" sz="22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с </a:t>
            </a:r>
            <a:r>
              <a:rPr lang="en-IE" sz="22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кръв</a:t>
            </a:r>
            <a:r>
              <a:rPr lang="en-IE" sz="22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2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от</a:t>
            </a:r>
            <a:r>
              <a:rPr lang="en-IE" sz="22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2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идолски</a:t>
            </a:r>
            <a:r>
              <a:rPr lang="en-IE" sz="22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2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жертви</a:t>
            </a:r>
            <a:r>
              <a:rPr lang="en-IE" sz="22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2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храните</a:t>
            </a:r>
            <a:r>
              <a:rPr lang="en-IE" sz="22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IE" sz="22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продавани</a:t>
            </a:r>
            <a:r>
              <a:rPr lang="en-IE" sz="22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2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IE" sz="22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200" b="1" dirty="0" err="1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пазара</a:t>
            </a:r>
            <a:r>
              <a:rPr lang="bg-BG" sz="22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2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в Константинопол.</a:t>
            </a:r>
            <a:r>
              <a:rPr lang="en-IE" sz="22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IE" sz="22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</a:br>
            <a:endParaRPr lang="en-IE" sz="2200" b="1" dirty="0">
              <a:solidFill>
                <a:srgbClr val="CC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6000"/>
                    </a14:imgEffect>
                    <a14:imgEffect>
                      <a14:saturation sat="55000"/>
                    </a14:imgEffect>
                    <a14:imgEffect>
                      <a14:brightnessContrast bright="2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72" t="8028" r="2927" b="5500"/>
          <a:stretch/>
        </p:blipFill>
        <p:spPr>
          <a:xfrm>
            <a:off x="26126" y="152400"/>
            <a:ext cx="9117874" cy="4267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5715000" y="4188768"/>
            <a:ext cx="226666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chemeClr val="bg1">
                    <a:lumMod val="50000"/>
                  </a:schemeClr>
                </a:solidFill>
              </a:rPr>
              <a:t>www.ic.pics.livejournal.com</a:t>
            </a:r>
            <a:endParaRPr lang="bg-BG" sz="9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Аудио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144000" y="6172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802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865">
        <p:fade/>
      </p:transition>
    </mc:Choice>
    <mc:Fallback xmlns="">
      <p:transition spd="slow" advTm="2586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1000">
              <a:srgbClr val="FFC000">
                <a:alpha val="62000"/>
              </a:srgbClr>
            </a:gs>
            <a:gs pos="58000">
              <a:srgbClr val="FFF9E9">
                <a:alpha val="50000"/>
              </a:srgbClr>
            </a:gs>
            <a:gs pos="69000">
              <a:schemeClr val="bg1"/>
            </a:gs>
            <a:gs pos="100000">
              <a:schemeClr val="accent6">
                <a:lumMod val="75000"/>
                <a:alpha val="27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729498"/>
            <a:ext cx="3947701" cy="5183321"/>
          </a:xfrm>
        </p:spPr>
        <p:txBody>
          <a:bodyPr>
            <a:normAutofit fontScale="90000"/>
          </a:bodyPr>
          <a:lstStyle/>
          <a:p>
            <a:pPr algn="l"/>
            <a:r>
              <a:rPr lang="en-IE" dirty="0"/>
              <a:t> </a:t>
            </a:r>
            <a:r>
              <a:rPr lang="bg-BG" dirty="0" smtClean="0"/>
              <a:t>  </a:t>
            </a:r>
            <a:r>
              <a:rPr lang="en-IE" sz="2400" b="1" dirty="0" err="1" smtClean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Но</a:t>
            </a:r>
            <a:r>
              <a:rPr lang="en-IE" sz="2400" b="1" dirty="0" smtClean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400" b="1" dirty="0" err="1" smtClean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свети</a:t>
            </a:r>
            <a:r>
              <a:rPr lang="bg-BG" sz="2400" b="1" dirty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400" b="1" dirty="0" err="1" smtClean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Теодор</a:t>
            </a:r>
            <a:r>
              <a:rPr lang="en-IE" sz="2400" b="1" dirty="0" smtClean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400" b="1" dirty="0" err="1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се</a:t>
            </a:r>
            <a:r>
              <a:rPr lang="en-IE" sz="2400" b="1" dirty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400" b="1" dirty="0" err="1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явил</a:t>
            </a:r>
            <a:r>
              <a:rPr lang="en-IE" sz="2400" b="1" dirty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400" b="1" dirty="0" err="1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IE" sz="2400" b="1" dirty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400" b="1" dirty="0" smtClean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архиепископа и го </a:t>
            </a:r>
            <a:r>
              <a:rPr lang="bg-BG" sz="2400" b="1" dirty="0" err="1" smtClean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преду-предил</a:t>
            </a:r>
            <a:r>
              <a:rPr lang="en-IE" sz="2400" b="1" dirty="0" smtClean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IE" sz="2400" b="1" i="1" dirty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"</a:t>
            </a:r>
            <a:r>
              <a:rPr lang="en-IE" sz="2400" b="1" i="1" dirty="0" err="1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Забрани</a:t>
            </a:r>
            <a:r>
              <a:rPr lang="en-IE" sz="2400" b="1" i="1" dirty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400" b="1" i="1" dirty="0" err="1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IE" sz="2400" b="1" i="1" dirty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400" b="1" i="1" dirty="0" err="1" smtClean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христи</a:t>
            </a:r>
            <a:r>
              <a:rPr lang="bg-BG" sz="2400" b="1" i="1" dirty="0" smtClean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IE" sz="2400" b="1" i="1" dirty="0" err="1" smtClean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яните</a:t>
            </a:r>
            <a:r>
              <a:rPr lang="en-IE" sz="2400" b="1" i="1" dirty="0" smtClean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400" b="1" i="1" dirty="0" err="1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да</a:t>
            </a:r>
            <a:r>
              <a:rPr lang="en-IE" sz="2400" b="1" i="1" dirty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400" b="1" i="1" dirty="0" err="1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купуват</a:t>
            </a:r>
            <a:r>
              <a:rPr lang="en-IE" sz="2400" b="1" i="1" dirty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400" b="1" i="1" dirty="0" err="1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каквото</a:t>
            </a:r>
            <a:r>
              <a:rPr lang="en-IE" sz="2400" b="1" i="1" dirty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IE" sz="2400" b="1" i="1" dirty="0" err="1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да</a:t>
            </a:r>
            <a:r>
              <a:rPr lang="en-IE" sz="2400" b="1" i="1" dirty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е </a:t>
            </a:r>
            <a:r>
              <a:rPr lang="en-IE" sz="2400" b="1" i="1" dirty="0" err="1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</a:t>
            </a:r>
            <a:r>
              <a:rPr lang="en-IE" sz="2400" b="1" i="1" dirty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400" b="1" i="1" dirty="0" err="1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пазара</a:t>
            </a:r>
            <a:r>
              <a:rPr lang="en-IE" sz="2400" b="1" i="1" dirty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IE" sz="2400" b="1" i="1" dirty="0" err="1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понеже</a:t>
            </a:r>
            <a:r>
              <a:rPr lang="en-IE" sz="2400" b="1" i="1" dirty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400" b="1" i="1" dirty="0" err="1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нещата</a:t>
            </a:r>
            <a:r>
              <a:rPr lang="en-IE" sz="2400" b="1" i="1" dirty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400" b="1" i="1" dirty="0" err="1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</a:t>
            </a:r>
            <a:r>
              <a:rPr lang="en-IE" sz="2400" b="1" i="1" dirty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400" b="1" i="1" dirty="0" err="1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ядене</a:t>
            </a:r>
            <a:r>
              <a:rPr lang="en-IE" sz="2400" b="1" i="1" dirty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400" b="1" i="1" dirty="0" err="1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са</a:t>
            </a:r>
            <a:r>
              <a:rPr lang="en-IE" sz="2400" b="1" i="1" dirty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400" b="1" i="1" dirty="0" err="1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поръсени</a:t>
            </a:r>
            <a:r>
              <a:rPr lang="en-IE" sz="2400" b="1" i="1" dirty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 </a:t>
            </a:r>
            <a:r>
              <a:rPr lang="en-IE" sz="2400" b="1" i="1" dirty="0" err="1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кръв</a:t>
            </a:r>
            <a:r>
              <a:rPr lang="en-IE" sz="2400" b="1" i="1" dirty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400" b="1" i="1" dirty="0" err="1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</a:t>
            </a:r>
            <a:r>
              <a:rPr lang="en-IE" sz="2400" b="1" i="1" dirty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400" b="1" i="1" dirty="0" err="1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идолски</a:t>
            </a:r>
            <a:r>
              <a:rPr lang="en-IE" sz="2400" b="1" i="1" dirty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400" b="1" i="1" dirty="0" err="1" smtClean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жертви</a:t>
            </a:r>
            <a:r>
              <a:rPr lang="en-IE" sz="2400" b="1" i="1" dirty="0" smtClean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!</a:t>
            </a:r>
            <a:r>
              <a:rPr lang="bg-BG" sz="2400" b="1" i="1" dirty="0" smtClean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IE" sz="2400" b="1" i="1" dirty="0" smtClean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400" b="1" i="1" dirty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sz="2400" b="1" i="1" dirty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bg-BG" sz="2400" b="1" i="1" dirty="0" smtClean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bg-BG" sz="2400" b="1" dirty="0" smtClean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Идолопоклонниците </a:t>
            </a:r>
            <a:r>
              <a:rPr lang="bg-BG" sz="2400" b="1" dirty="0" err="1" smtClean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прина-сяли</a:t>
            </a:r>
            <a:r>
              <a:rPr lang="bg-BG" sz="2400" b="1" dirty="0" smtClean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животни в жертва  на своите божества – идолите. С кръв от такива </a:t>
            </a:r>
            <a:r>
              <a:rPr lang="bg-BG" sz="2400" b="1" dirty="0" err="1" smtClean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идолски</a:t>
            </a:r>
            <a:r>
              <a:rPr lang="bg-BG" sz="2400" b="1" dirty="0" smtClean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400" b="1" dirty="0" err="1" smtClean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жер-тви</a:t>
            </a:r>
            <a:r>
              <a:rPr lang="bg-BG" sz="2400" b="1" dirty="0" smtClean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били поръсени храните на пазара в Константинопол.</a:t>
            </a:r>
            <a:endParaRPr lang="en-IE" sz="2400" b="1" dirty="0">
              <a:solidFill>
                <a:srgbClr val="EE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C:\Documents and Settings\Ivo\Desktop\My Pictures 09.01.2017\4 С В Е Т Ц И и апостоли\Свети Теодор Тирон и свети Теодор Стратилат\свТЕО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609600"/>
            <a:ext cx="3732834" cy="5414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124217" y="5792921"/>
            <a:ext cx="26431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chemeClr val="bg2">
                    <a:lumMod val="50000"/>
                  </a:schemeClr>
                </a:solidFill>
              </a:rPr>
              <a:t>www.i.pinimg.com</a:t>
            </a:r>
            <a:endParaRPr lang="bg-BG" sz="9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4" name="Аудио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57733" y="618564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58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141">
        <p:fade/>
      </p:transition>
    </mc:Choice>
    <mc:Fallback xmlns="">
      <p:transition spd="slow" advTm="2914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257800"/>
            <a:ext cx="8382000" cy="1143000"/>
          </a:xfrm>
        </p:spPr>
        <p:txBody>
          <a:bodyPr>
            <a:noAutofit/>
          </a:bodyPr>
          <a:lstStyle/>
          <a:p>
            <a:pPr algn="l"/>
            <a:r>
              <a:rPr lang="bg-BG" sz="2300" b="1" dirty="0" smtClean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Светецът му казал още: “</a:t>
            </a:r>
            <a:r>
              <a:rPr lang="en-IE" sz="2300" b="1" i="1" dirty="0" err="1" smtClean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Поръчай</a:t>
            </a:r>
            <a:r>
              <a:rPr lang="en-IE" sz="2300" b="1" i="1" dirty="0" smtClean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300" b="1" i="1" dirty="0" err="1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IE" sz="2300" b="1" i="1" dirty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300" b="1" i="1" dirty="0" err="1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тия</a:t>
            </a:r>
            <a:r>
              <a:rPr lang="en-IE" sz="2300" b="1" i="1" dirty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IE" sz="2300" b="1" i="1" dirty="0" err="1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които</a:t>
            </a:r>
            <a:r>
              <a:rPr lang="en-IE" sz="2300" b="1" i="1" dirty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300" b="1" i="1" dirty="0" err="1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нямат</a:t>
            </a:r>
            <a:r>
              <a:rPr lang="en-IE" sz="2300" b="1" i="1" dirty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300" b="1" i="1" dirty="0" err="1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храна</a:t>
            </a:r>
            <a:r>
              <a:rPr lang="en-IE" sz="2300" b="1" i="1" dirty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en-IE" sz="2300" b="1" i="1" dirty="0" err="1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дома</a:t>
            </a:r>
            <a:r>
              <a:rPr lang="en-IE" sz="2300" b="1" i="1" dirty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300" b="1" i="1" dirty="0" err="1" smtClean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си</a:t>
            </a:r>
            <a:r>
              <a:rPr lang="bg-BG" sz="2300" b="1" i="1" dirty="0" smtClean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IE" sz="2300" b="1" i="1" dirty="0" smtClean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300" b="1" i="1" dirty="0" err="1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да</a:t>
            </a:r>
            <a:r>
              <a:rPr lang="en-IE" sz="2300" b="1" i="1" dirty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300" b="1" i="1" dirty="0" err="1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си</a:t>
            </a:r>
            <a:r>
              <a:rPr lang="en-IE" sz="2300" b="1" i="1" dirty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300" b="1" i="1" dirty="0" err="1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правят</a:t>
            </a:r>
            <a:r>
              <a:rPr lang="en-IE" sz="2300" b="1" i="1" dirty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300" b="1" i="1" dirty="0" err="1" smtClean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коливо</a:t>
            </a:r>
            <a:r>
              <a:rPr lang="bg-BG" sz="2300" b="1" i="1" dirty="0" smtClean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“. </a:t>
            </a:r>
            <a:r>
              <a:rPr lang="bg-BG" sz="2300" b="1" dirty="0" smtClean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Коливото е</a:t>
            </a:r>
            <a:r>
              <a:rPr lang="en-IE" sz="2300" b="1" dirty="0" smtClean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300" b="1" dirty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варена </a:t>
            </a:r>
            <a:r>
              <a:rPr lang="bg-BG" sz="2300" b="1" dirty="0" smtClean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пшеница, подсладена с мед.</a:t>
            </a:r>
            <a:r>
              <a:rPr lang="en-IE" sz="2300" b="1" dirty="0" smtClean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3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en-IE" sz="23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en-IE" sz="2300" b="1" dirty="0">
              <a:solidFill>
                <a:srgbClr val="C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Аудио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144000" y="6096000"/>
            <a:ext cx="609600" cy="609600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1447800"/>
            <a:ext cx="3886200" cy="3231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854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318">
        <p:fade/>
      </p:transition>
    </mc:Choice>
    <mc:Fallback xmlns="">
      <p:transition spd="slow" advTm="1431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77000">
              <a:schemeClr val="bg1"/>
            </a:gs>
            <a:gs pos="100000">
              <a:srgbClr val="FFC000">
                <a:alpha val="59000"/>
              </a:srgb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962400"/>
            <a:ext cx="6934200" cy="2133600"/>
          </a:xfrm>
        </p:spPr>
        <p:txBody>
          <a:bodyPr>
            <a:noAutofit/>
          </a:bodyPr>
          <a:lstStyle/>
          <a:p>
            <a:r>
              <a:rPr lang="bg-BG" sz="26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bg-BG" sz="2300" b="1" dirty="0" smtClean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Църквата</a:t>
            </a:r>
            <a:r>
              <a:rPr lang="bg-BG" sz="2300" b="1" dirty="0" smtClean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от благодарност към свети Теодор, е постановила в съботата на първата </a:t>
            </a:r>
            <a:r>
              <a:rPr lang="en-IE" sz="2300" b="1" dirty="0" err="1" smtClean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седмица</a:t>
            </a:r>
            <a:r>
              <a:rPr lang="en-IE" sz="2300" b="1" dirty="0" smtClean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300" b="1" dirty="0" err="1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</a:t>
            </a:r>
            <a:r>
              <a:rPr lang="en-IE" sz="2300" b="1" dirty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300" b="1" dirty="0" err="1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Великия</a:t>
            </a:r>
            <a:r>
              <a:rPr lang="en-IE" sz="2300" b="1" dirty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300" b="1" dirty="0" err="1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пост</a:t>
            </a:r>
            <a:r>
              <a:rPr lang="en-IE" sz="2300" b="1" dirty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300" b="1" dirty="0" err="1" smtClean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да</a:t>
            </a:r>
            <a:r>
              <a:rPr lang="en-IE" sz="2300" b="1" dirty="0" smtClean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300" b="1" dirty="0" smtClean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се </a:t>
            </a:r>
            <a:r>
              <a:rPr lang="en-IE" sz="2300" b="1" dirty="0" err="1" smtClean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почита</a:t>
            </a:r>
            <a:r>
              <a:rPr lang="en-IE" sz="2300" b="1" dirty="0" smtClean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300" b="1" dirty="0" err="1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паметта</a:t>
            </a:r>
            <a:r>
              <a:rPr lang="en-IE" sz="2300" b="1" dirty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300" b="1" dirty="0" err="1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IE" sz="2300" b="1" dirty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300" b="1" dirty="0" err="1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светия</a:t>
            </a:r>
            <a:r>
              <a:rPr lang="en-IE" sz="2300" b="1" dirty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300" b="1" dirty="0" err="1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великомъченик</a:t>
            </a:r>
            <a:r>
              <a:rPr lang="en-IE" sz="2300" b="1" dirty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IE" sz="2300" b="1" dirty="0" err="1" smtClean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IE" sz="2300" b="1" dirty="0" smtClean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300" b="1" dirty="0" smtClean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тази Тодорова събота се отслужва и света Литургия</a:t>
            </a:r>
            <a:r>
              <a:rPr lang="en-IE" sz="2300" b="1" dirty="0" smtClean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bg-BG" sz="28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sz="28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bg-BG" sz="2800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endParaRPr lang="en-IE" sz="2800" dirty="0">
              <a:solidFill>
                <a:srgbClr val="CC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1447800"/>
            <a:ext cx="3705225" cy="2086327"/>
          </a:xfrm>
          <a:prstGeom prst="rect">
            <a:avLst/>
          </a:prstGeom>
        </p:spPr>
      </p:pic>
      <p:pic>
        <p:nvPicPr>
          <p:cNvPr id="4" name="Аудио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72600" y="607358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263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893">
        <p:fade/>
      </p:transition>
    </mc:Choice>
    <mc:Fallback xmlns="">
      <p:transition spd="slow" advTm="1889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77000">
              <a:schemeClr val="bg1"/>
            </a:gs>
            <a:gs pos="100000">
              <a:srgbClr val="FFC000">
                <a:alpha val="59000"/>
              </a:srgb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6520" y="4304710"/>
            <a:ext cx="7757319" cy="2895600"/>
          </a:xfrm>
        </p:spPr>
        <p:txBody>
          <a:bodyPr>
            <a:noAutofit/>
          </a:bodyPr>
          <a:lstStyle/>
          <a:p>
            <a:pPr algn="l"/>
            <a:r>
              <a:rPr lang="bg-BG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bg-BG" sz="22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Името Теодор значи Божи дар. </a:t>
            </a:r>
            <a:r>
              <a:rPr lang="en-IE" sz="2200" b="1" dirty="0" err="1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Имен</a:t>
            </a:r>
            <a:r>
              <a:rPr lang="en-IE" sz="22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2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ден</a:t>
            </a:r>
            <a:r>
              <a:rPr lang="en-IE" sz="22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2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имат</a:t>
            </a:r>
            <a:r>
              <a:rPr lang="en-IE" sz="22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2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Теодор</a:t>
            </a:r>
            <a:r>
              <a:rPr lang="en-IE" sz="22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IE" sz="22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Теодора</a:t>
            </a:r>
            <a:r>
              <a:rPr lang="en-IE" sz="22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IE" sz="2200" b="1" dirty="0" err="1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Тодор</a:t>
            </a:r>
            <a:r>
              <a:rPr lang="bg-BG" sz="22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, Тодора, Теодорин, </a:t>
            </a:r>
            <a:r>
              <a:rPr lang="bg-BG" sz="2200" b="1" dirty="0" err="1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Теодорина</a:t>
            </a:r>
            <a:r>
              <a:rPr lang="bg-BG" sz="22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IE" sz="2200" b="1" dirty="0" err="1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Божидар</a:t>
            </a:r>
            <a:r>
              <a:rPr lang="en-IE" sz="22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bg-BG" sz="22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Божидара, </a:t>
            </a:r>
            <a:r>
              <a:rPr lang="en-IE" sz="2200" b="1" dirty="0" err="1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Дора</a:t>
            </a:r>
            <a:r>
              <a:rPr lang="bg-BG" sz="22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, Доротея, Дарина</a:t>
            </a:r>
            <a:r>
              <a:rPr lang="en-IE" sz="22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2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и носещите сродни на тези имена.</a:t>
            </a:r>
            <a:br>
              <a:rPr lang="bg-BG" sz="22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bg-BG" sz="22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   Паметта на светеца почитаме и на 17 февруари.</a:t>
            </a:r>
            <a:r>
              <a:rPr lang="en-IE" sz="22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IE" sz="22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</a:br>
            <a:endParaRPr lang="en-IE" sz="2200" b="1" dirty="0">
              <a:solidFill>
                <a:srgbClr val="CC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Documents and Settings\Ivo\Desktop\ПРЕЗЕНТАЦИИ КЪМ УЧЕБНИЦИТЕ\2 клас Презентации към уроците\Презентация за свети Теодор Тирон и Тодоровден\свТЕодорр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4573" y="914400"/>
            <a:ext cx="3281215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419600" y="4295745"/>
            <a:ext cx="252824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smtClean="0">
                <a:solidFill>
                  <a:schemeClr val="bg2">
                    <a:lumMod val="25000"/>
                  </a:schemeClr>
                </a:solidFill>
              </a:rPr>
              <a:t>www.izograf-porov.ru</a:t>
            </a:r>
            <a:endParaRPr lang="bg-BG" sz="9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5" name="Аудио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72600" y="6172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387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590">
        <p:fade/>
      </p:transition>
    </mc:Choice>
    <mc:Fallback xmlns="">
      <p:transition spd="slow" advTm="2459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67000">
              <a:schemeClr val="accent6">
                <a:lumMod val="0"/>
                <a:lumOff val="100000"/>
              </a:schemeClr>
            </a:gs>
            <a:gs pos="3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Ivo\Desktop\Smeneni ikoni\2 клас смяна на икони\svTeodor3.jp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152400"/>
            <a:ext cx="2667000" cy="3612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57200" y="6558589"/>
            <a:ext cx="6858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200" dirty="0" smtClean="0">
                <a:solidFill>
                  <a:schemeClr val="bg1">
                    <a:lumMod val="65000"/>
                  </a:schemeClr>
                </a:solidFill>
              </a:rPr>
              <a:t>Музикално изпълнение: Никола Антонов, тропар на свети Теодор </a:t>
            </a:r>
            <a:r>
              <a:rPr lang="bg-BG" sz="1200" dirty="0" err="1" smtClean="0">
                <a:solidFill>
                  <a:schemeClr val="bg1">
                    <a:lumMod val="65000"/>
                  </a:schemeClr>
                </a:solidFill>
              </a:rPr>
              <a:t>Тирон</a:t>
            </a:r>
            <a:r>
              <a:rPr lang="bg-BG" sz="1200" dirty="0" smtClean="0">
                <a:solidFill>
                  <a:schemeClr val="bg1">
                    <a:lumMod val="65000"/>
                  </a:schemeClr>
                </a:solidFill>
              </a:rPr>
              <a:t>, източник: </a:t>
            </a:r>
            <a:r>
              <a:rPr lang="en-US" sz="1200" dirty="0" err="1" smtClean="0">
                <a:solidFill>
                  <a:schemeClr val="bg1">
                    <a:lumMod val="65000"/>
                  </a:schemeClr>
                </a:solidFill>
              </a:rPr>
              <a:t>youtube</a:t>
            </a:r>
            <a:endParaRPr lang="bg-BG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3787598"/>
            <a:ext cx="6682750" cy="2820026"/>
          </a:xfrm>
          <a:prstGeom prst="rect">
            <a:avLst/>
          </a:prstGeom>
        </p:spPr>
      </p:pic>
      <p:pic>
        <p:nvPicPr>
          <p:cNvPr id="7" name="Св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6299" y="6400800"/>
            <a:ext cx="430306" cy="430306"/>
          </a:xfrm>
          <a:prstGeom prst="rect">
            <a:avLst/>
          </a:prstGeom>
        </p:spPr>
      </p:pic>
      <p:pic>
        <p:nvPicPr>
          <p:cNvPr id="12" name="Аудио 11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296400" y="621254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166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341">
        <p:fade/>
      </p:transition>
    </mc:Choice>
    <mc:Fallback xmlns="">
      <p:transition spd="slow" advTm="5134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5187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37879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144" objId="7"/>
      </p14:showEvtLst>
    </p:ext>
  </p:extLs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67000">
              <a:schemeClr val="accent6">
                <a:lumMod val="0"/>
                <a:lumOff val="100000"/>
              </a:schemeClr>
            </a:gs>
            <a:gs pos="3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Ivo\Desktop\Smeneni ikoni\2 клас смяна на икони\svTeodor3.jp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152400"/>
            <a:ext cx="2667000" cy="3612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Текстово поле 6"/>
          <p:cNvSpPr txBox="1"/>
          <p:nvPr/>
        </p:nvSpPr>
        <p:spPr>
          <a:xfrm>
            <a:off x="1219200" y="4341797"/>
            <a:ext cx="67056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200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За велико </a:t>
            </a:r>
            <a:r>
              <a:rPr lang="ru-RU" sz="2200" dirty="0" err="1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изповядване</a:t>
            </a:r>
            <a:r>
              <a:rPr lang="ru-RU" sz="2200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на </a:t>
            </a:r>
            <a:r>
              <a:rPr lang="ru-RU" sz="2200" dirty="0" err="1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вярата</a:t>
            </a:r>
            <a:r>
              <a:rPr lang="ru-RU" sz="2200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, сред </a:t>
            </a:r>
            <a:r>
              <a:rPr lang="ru-RU" sz="2200" dirty="0" err="1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пламъците</a:t>
            </a:r>
            <a:r>
              <a:rPr lang="ru-RU" sz="2200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като</a:t>
            </a:r>
            <a:r>
              <a:rPr lang="ru-RU" sz="2200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в тихи води се </a:t>
            </a:r>
            <a:r>
              <a:rPr lang="ru-RU" sz="2200" dirty="0" err="1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радваше</a:t>
            </a:r>
            <a:r>
              <a:rPr lang="ru-RU" sz="2200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светият</a:t>
            </a:r>
            <a:r>
              <a:rPr lang="ru-RU" sz="2200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мъченик</a:t>
            </a:r>
            <a:r>
              <a:rPr lang="ru-RU" sz="2200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Теодор; </a:t>
            </a:r>
            <a:r>
              <a:rPr lang="ru-RU" sz="2200" dirty="0" err="1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изгорен</a:t>
            </a:r>
            <a:r>
              <a:rPr lang="ru-RU" sz="2200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в </a:t>
            </a:r>
            <a:r>
              <a:rPr lang="ru-RU" sz="2200" dirty="0" err="1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огъня</a:t>
            </a:r>
            <a:r>
              <a:rPr lang="ru-RU" sz="2200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се </a:t>
            </a:r>
            <a:r>
              <a:rPr lang="ru-RU" sz="2200" dirty="0" err="1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принесе</a:t>
            </a:r>
            <a:r>
              <a:rPr lang="ru-RU" sz="2200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като</a:t>
            </a:r>
            <a:r>
              <a:rPr lang="ru-RU" sz="2200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сладък</a:t>
            </a:r>
            <a:r>
              <a:rPr lang="ru-RU" sz="2200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хляб</a:t>
            </a:r>
            <a:r>
              <a:rPr lang="ru-RU" sz="2200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на </a:t>
            </a:r>
            <a:r>
              <a:rPr lang="ru-RU" sz="2200" dirty="0" err="1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Пресвета</a:t>
            </a:r>
            <a:r>
              <a:rPr lang="ru-RU" sz="2200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Троица. По </a:t>
            </a:r>
            <a:r>
              <a:rPr lang="ru-RU" sz="2200" dirty="0" err="1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неговите</a:t>
            </a:r>
            <a:r>
              <a:rPr lang="ru-RU" sz="2200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молитви</a:t>
            </a:r>
            <a:r>
              <a:rPr lang="ru-RU" sz="2200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, Христе, Боже наш, спаси </a:t>
            </a:r>
            <a:r>
              <a:rPr lang="ru-RU" sz="2200" dirty="0" err="1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нашите</a:t>
            </a:r>
            <a:r>
              <a:rPr lang="ru-RU" sz="2200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души.</a:t>
            </a:r>
          </a:p>
        </p:txBody>
      </p:sp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144000" y="6131383"/>
            <a:ext cx="609600" cy="609600"/>
          </a:xfrm>
          <a:prstGeom prst="rect">
            <a:avLst/>
          </a:prstGeom>
        </p:spPr>
      </p:pic>
      <p:pic>
        <p:nvPicPr>
          <p:cNvPr id="5" name="Св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6299" y="6400800"/>
            <a:ext cx="430306" cy="430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025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998">
        <p:fade/>
      </p:transition>
    </mc:Choice>
    <mc:Fallback xmlns="">
      <p:transition spd="slow" advTm="4899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5187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6061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 mod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C000"/>
            </a:gs>
            <a:gs pos="55000">
              <a:schemeClr val="bg1"/>
            </a:gs>
            <a:gs pos="100000">
              <a:schemeClr val="accent5">
                <a:lumMod val="20000"/>
                <a:lumOff val="8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96530" y="304800"/>
            <a:ext cx="65509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54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Въпроси към урока:</a:t>
            </a:r>
            <a:endParaRPr lang="en-US" sz="54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6200" y="1447800"/>
            <a:ext cx="8915400" cy="729430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742950" indent="-742950">
              <a:buAutoNum type="arabicPeriod"/>
            </a:pPr>
            <a:r>
              <a:rPr lang="bg-BG" sz="3600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Къде и кога живял свети Теодор </a:t>
            </a:r>
            <a:r>
              <a:rPr lang="bg-BG" sz="3600" b="1" dirty="0" err="1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Тирон</a:t>
            </a:r>
            <a:r>
              <a:rPr lang="bg-BG" sz="3600" b="1" cap="none" spc="0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742950" indent="-742950">
              <a:buAutoNum type="arabicPeriod"/>
            </a:pPr>
            <a:r>
              <a:rPr lang="bg-BG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Защо той не се подчинил на заповедта        да се поклони на идолите?</a:t>
            </a:r>
          </a:p>
          <a:p>
            <a:pPr marL="742950" indent="-742950">
              <a:buAutoNum type="arabicPeriod"/>
            </a:pPr>
            <a:r>
              <a:rPr lang="bg-BG" sz="3600" b="1" cap="none" spc="0" dirty="0" smtClean="0">
                <a:ln w="1905"/>
                <a:solidFill>
                  <a:schemeClr val="tx2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Как бил наказан той заради неподчинението си?</a:t>
            </a:r>
          </a:p>
          <a:p>
            <a:pPr marL="742950" indent="-742950">
              <a:buAutoNum type="arabicPeriod"/>
            </a:pPr>
            <a:r>
              <a:rPr lang="bg-BG" sz="3600" b="1" cap="none" spc="0" dirty="0" smtClean="0">
                <a:ln w="1905"/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Как свети Теодор помогнал на християните в Константинопол?</a:t>
            </a:r>
          </a:p>
          <a:p>
            <a:pPr marL="742950" indent="-742950">
              <a:buAutoNum type="arabicPeriod"/>
            </a:pPr>
            <a:r>
              <a:rPr lang="bg-BG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Кога е Тодоровден?</a:t>
            </a:r>
            <a:endParaRPr lang="bg-BG" sz="3600" b="1" cap="none" spc="0" dirty="0" smtClean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742950" indent="-742950">
              <a:buAutoNum type="arabicPeriod"/>
            </a:pPr>
            <a:endParaRPr lang="bg-BG" sz="3600" b="1" cap="none" spc="0" dirty="0" smtClean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742950" indent="-742950">
              <a:buAutoNum type="arabicPeriod"/>
            </a:pPr>
            <a:endParaRPr lang="bg-BG" sz="3600" b="1" cap="none" spc="0" dirty="0" smtClean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742950" indent="-742950">
              <a:buAutoNum type="arabicPeriod"/>
            </a:pPr>
            <a:endParaRPr lang="bg-BG" sz="3600" b="1" cap="none" spc="0" dirty="0" smtClean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742950" indent="-742950">
              <a:buAutoNum type="arabicPeriod"/>
            </a:pPr>
            <a:endParaRPr lang="en-US" sz="36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144000" y="622598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007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7442">
        <p:split orient="vert"/>
      </p:transition>
    </mc:Choice>
    <mc:Fallback xmlns="">
      <p:transition spd="slow" advTm="37442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1000">
              <a:srgbClr val="FFFFB9"/>
            </a:gs>
            <a:gs pos="0">
              <a:schemeClr val="bg1"/>
            </a:gs>
            <a:gs pos="85000">
              <a:srgbClr val="C4D6EB"/>
            </a:gs>
            <a:gs pos="100000">
              <a:schemeClr val="accent4">
                <a:lumMod val="60000"/>
                <a:lumOff val="4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2778032" y="107577"/>
            <a:ext cx="3578971" cy="2507225"/>
          </a:xfrm>
        </p:spPr>
        <p:txBody>
          <a:bodyPr>
            <a:normAutofit/>
          </a:bodyPr>
          <a:lstStyle/>
          <a:p>
            <a:pPr marL="102870"/>
            <a:r>
              <a:rPr lang="bg-BG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ГЛЕДАХТЕ ПРЕЗЕНТАЦИЯ </a:t>
            </a:r>
            <a:br>
              <a:rPr lang="bg-BG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1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ПО</a:t>
            </a:r>
            <a: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Религия</a:t>
            </a:r>
            <a:r>
              <a:rPr lang="bg-BG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1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християнство </a:t>
            </a:r>
            <a: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– </a:t>
            </a:r>
            <a:r>
              <a:rPr lang="bg-BG" sz="1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православие</a:t>
            </a:r>
            <a: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endParaRPr lang="en-IE" sz="1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latin typeface="Book Antiqua" pitchFamily="18" charset="0"/>
            </a:endParaRPr>
          </a:p>
        </p:txBody>
      </p:sp>
      <p:pic>
        <p:nvPicPr>
          <p:cNvPr id="12" name="Картина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9441" y="4620854"/>
            <a:ext cx="4209918" cy="1414267"/>
          </a:xfrm>
          <a:prstGeom prst="rect">
            <a:avLst/>
          </a:prstGeom>
          <a:ln>
            <a:noFill/>
          </a:ln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2619441" y="5921995"/>
            <a:ext cx="4209918" cy="1221303"/>
          </a:xfrm>
          <a:prstGeom prst="rect">
            <a:avLst/>
          </a:prstGeom>
        </p:spPr>
        <p:txBody>
          <a:bodyPr vert="horz" lIns="45720" tIns="0" rIns="45720" bIns="0" anchor="b">
            <a:normAutofit fontScale="90000" lnSpcReduction="10000"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9pPr>
          </a:lstStyle>
          <a:p>
            <a:pPr marL="102870" marR="0" lvl="0" indent="0" algn="ctr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24724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24724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bg-BG" sz="18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съставена </a:t>
            </a:r>
            <a:r>
              <a:rPr kumimoji="0" lang="bg-BG" sz="1800" b="1" i="0" u="none" strike="noStrike" kern="1200" cap="all" spc="0" normalizeH="0" baseline="0" noProof="0" dirty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от екипа на сайта</a:t>
            </a:r>
            <a:br>
              <a:rPr kumimoji="0" lang="bg-BG" sz="1800" b="1" i="0" u="none" strike="noStrike" kern="1200" cap="all" spc="0" normalizeH="0" baseline="0" noProof="0" dirty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bg-BG" sz="1800" b="1" i="0" u="none" strike="noStrike" kern="1200" cap="all" spc="0" normalizeH="0" baseline="0" noProof="0" dirty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„Светлината на храма“ </a:t>
            </a: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0086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0086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endParaRPr kumimoji="0" lang="en-IE" sz="1100" b="1" i="0" u="none" strike="noStrike" kern="1200" cap="all" spc="0" normalizeH="0" baseline="0" noProof="0" dirty="0">
              <a:ln w="6350">
                <a:noFill/>
              </a:ln>
              <a:solidFill>
                <a:srgbClr val="00863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338417" y="3662860"/>
            <a:ext cx="8458200" cy="1211077"/>
          </a:xfrm>
          <a:prstGeom prst="rect">
            <a:avLst/>
          </a:prstGeom>
        </p:spPr>
        <p:txBody>
          <a:bodyPr vert="horz" lIns="45720" tIns="0" rIns="45720" bIns="0" anchor="b">
            <a:normAutofit fontScale="97500"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9pPr>
          </a:lstStyle>
          <a:p>
            <a:pPr marL="10287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Към УРОК 5.3 ОТ ЕЛЕКТРОННИЯ УЧЕБНИК ЗА 2. КЛАС </a:t>
            </a:r>
          </a:p>
          <a:p>
            <a:pPr marL="10287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НА ИЗДАТЕЛСТВО ВИТЕЗДА</a:t>
            </a:r>
            <a: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endParaRPr kumimoji="0" lang="en-IE" sz="1400" b="1" i="0" u="none" strike="noStrike" kern="1200" cap="all" spc="0" normalizeH="0" baseline="0" noProof="0" dirty="0">
              <a:ln w="6350">
                <a:noFill/>
              </a:ln>
              <a:solidFill>
                <a:srgbClr val="DEF5FA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1143000" y="2653056"/>
            <a:ext cx="6934200" cy="971550"/>
          </a:xfrm>
          <a:prstGeom prst="rect">
            <a:avLst/>
          </a:prstGeom>
          <a:solidFill>
            <a:srgbClr val="22587C"/>
          </a:solidFill>
          <a:effectLst/>
        </p:spPr>
        <p:txBody>
          <a:bodyPr vert="horz" lIns="68580" tIns="34290" rIns="68580" bIns="3429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3716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  <a:p>
            <a:pPr marL="137160" lvl="0" indent="0" algn="ctr" defTabSz="685800" fontAlgn="base">
              <a:spcAft>
                <a:spcPct val="0"/>
              </a:spcAft>
              <a:buClr>
                <a:srgbClr val="F14124">
                  <a:lumMod val="75000"/>
                </a:srgbClr>
              </a:buClr>
              <a:buNone/>
              <a:defRPr/>
            </a:pPr>
            <a:r>
              <a:rPr kumimoji="0" lang="bg-BG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B25"/>
                </a:solidFill>
                <a:effectLst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 </a:t>
            </a:r>
            <a:r>
              <a:rPr lang="bg-BG" sz="3600" dirty="0">
                <a:solidFill>
                  <a:srgbClr val="FFCB25"/>
                </a:solidFill>
                <a:effectLst>
                  <a:reflection blurRad="6350" stA="0" endPos="45500" dir="5400000" sy="-100000" algn="bl" rotWithShape="0"/>
                </a:effectLst>
                <a:latin typeface="Book Antiqua" pitchFamily="18" charset="0"/>
                <a:ea typeface="+mn-ea"/>
                <a:cs typeface="+mn-cs"/>
              </a:rPr>
              <a:t>Свети Теодор </a:t>
            </a:r>
            <a:r>
              <a:rPr lang="bg-BG" sz="3600" dirty="0" err="1">
                <a:solidFill>
                  <a:srgbClr val="FFCB25"/>
                </a:solidFill>
                <a:effectLst>
                  <a:reflection blurRad="6350" stA="0" endPos="45500" dir="5400000" sy="-100000" algn="bl" rotWithShape="0"/>
                </a:effectLst>
                <a:latin typeface="Book Antiqua" pitchFamily="18" charset="0"/>
                <a:ea typeface="+mn-ea"/>
                <a:cs typeface="+mn-cs"/>
              </a:rPr>
              <a:t>Тирон</a:t>
            </a:r>
            <a:endParaRPr kumimoji="0" lang="en-IE" sz="4000" b="1" i="0" u="none" strike="noStrike" kern="1200" cap="none" spc="0" normalizeH="0" baseline="0" noProof="0" dirty="0">
              <a:ln>
                <a:noFill/>
              </a:ln>
              <a:solidFill>
                <a:srgbClr val="FFCB2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1137634" y="2805456"/>
            <a:ext cx="6934200" cy="57150"/>
          </a:xfrm>
          <a:prstGeom prst="rect">
            <a:avLst/>
          </a:prstGeom>
          <a:solidFill>
            <a:srgbClr val="FFCB25"/>
          </a:solidFill>
          <a:effectLst/>
        </p:spPr>
        <p:txBody>
          <a:bodyPr vert="horz" lIns="68580" tIns="34290" rIns="68580" bIns="3429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3716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endParaRPr kumimoji="0" lang="en-IE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1148366" y="3414623"/>
            <a:ext cx="6934200" cy="57150"/>
          </a:xfrm>
          <a:prstGeom prst="rect">
            <a:avLst/>
          </a:prstGeom>
          <a:solidFill>
            <a:srgbClr val="FFCB25"/>
          </a:solidFill>
          <a:effectLst/>
        </p:spPr>
        <p:txBody>
          <a:bodyPr vert="horz" lIns="68580" tIns="34290" rIns="68580" bIns="3429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3716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endParaRPr kumimoji="0" lang="en-IE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643413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0607">
        <p:fade/>
      </p:transition>
    </mc:Choice>
    <mc:Fallback xmlns="">
      <p:transition spd="med" advTm="2060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pex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717</TotalTime>
  <Words>425</Words>
  <Application>Microsoft Office PowerPoint</Application>
  <PresentationFormat>Презентация на цял екран (4:3)</PresentationFormat>
  <Paragraphs>41</Paragraphs>
  <Slides>17</Slides>
  <Notes>1</Notes>
  <HiddenSlides>0</HiddenSlides>
  <MMClips>18</MMClips>
  <ScaleCrop>false</ScaleCrop>
  <HeadingPairs>
    <vt:vector size="6" baseType="variant">
      <vt:variant>
        <vt:lpstr>Използвани шрифтове</vt:lpstr>
      </vt:variant>
      <vt:variant>
        <vt:i4>9</vt:i4>
      </vt:variant>
      <vt:variant>
        <vt:lpstr>Тема</vt:lpstr>
      </vt:variant>
      <vt:variant>
        <vt:i4>2</vt:i4>
      </vt:variant>
      <vt:variant>
        <vt:lpstr>Заглавия на слайдовете</vt:lpstr>
      </vt:variant>
      <vt:variant>
        <vt:i4>17</vt:i4>
      </vt:variant>
    </vt:vector>
  </HeadingPairs>
  <TitlesOfParts>
    <vt:vector size="28" baseType="lpstr">
      <vt:lpstr>Arial</vt:lpstr>
      <vt:lpstr>Book Antiqua</vt:lpstr>
      <vt:lpstr>Calibri</vt:lpstr>
      <vt:lpstr>Georgia</vt:lpstr>
      <vt:lpstr>Lucida Sans</vt:lpstr>
      <vt:lpstr>Times New Roman</vt:lpstr>
      <vt:lpstr>Wingdings</vt:lpstr>
      <vt:lpstr>Wingdings 2</vt:lpstr>
      <vt:lpstr>Wingdings 3</vt:lpstr>
      <vt:lpstr>Office Theme</vt:lpstr>
      <vt:lpstr>Apex</vt:lpstr>
      <vt:lpstr>Свети великомъченик  Теодор Тирон. Тодоровден</vt:lpstr>
      <vt:lpstr> Свети Теодор Тирон бил християнин, по професия воин. Той живял в края на  III-ти и началото на IV-ти век в град Амасия - Мала Азия, която по това време била част от Римската империя. </vt:lpstr>
      <vt:lpstr>  Римският император наредил да се преследват християните и ги принуждавал да се откажат от вярата си и да се поклонят на идолите. </vt:lpstr>
      <vt:lpstr>    Идолите са статуи на хора или животни, на които се кланят като на божества. Тези хора, които ги почитат, се наричат идолопоклон-ници, езичници. </vt:lpstr>
      <vt:lpstr>  Военачалниците карали  войниците да принесат жертва на идолите. Но свети Теодор твърдо отказал и без да се бои от опасността, гръмко славел Бога.           </vt:lpstr>
      <vt:lpstr>              Една нощ свети Теодор отишъл в главния идолски храм, но вместо да се поклони на идолите, той запалил храма. Щом научил това управителят, затворил свети Теодор в тъмница и запечатал вратата, защото искал да го умори чрез глад. Сам Господ укрепил светеца в мъченическия подвиг.</vt:lpstr>
      <vt:lpstr>   Посреднощ стражите чули ангелско пеене от килията на светеца. Помислили, че са дошли християни на посеще-ние, но печатът на вратата бил непокътнат. Светецът заедно с ангелите възпявал Бога.  </vt:lpstr>
      <vt:lpstr>  Свети Теодор дълго бил мъчен и накрая изгорен на клада. Една благочестива християнка взела останките на светия мъченик и ги погребала.  </vt:lpstr>
      <vt:lpstr>Около 50 години след смъртта на свети Теодор, гоненията срещу християните продължавали. Знаейки, че започва Великият пост, тогавашният император – езичник решил да се подиграе с тях и заповядал да се поръсят с кръв от идолски жертви храните, продавани на пазара в Константинопол. </vt:lpstr>
      <vt:lpstr>   Но свети Теодор се явил на архиепископа и го преду-предил: "Забрани на христи-яните да купуват каквото и да е от пазара, понеже нещата за ядене са поръсени с кръв от идолски жертви!“    Идолопоклонниците прина-сяли животни в жертва  на своите божества – идолите. С кръв от такива идолски жер-тви били поръсени храните на пазара в Константинопол.</vt:lpstr>
      <vt:lpstr>Светецът му казал още: “Поръчай на тия, които нямат храна у дома си, да си правят коливо“. Коливото е варена пшеница, подсладена с мед.  </vt:lpstr>
      <vt:lpstr>  Църквата, от благодарност към свети Теодор, е постановила в съботата на първата седмица от Великия пост да се почита паметта на светия великомъченик. На тази Тодорова събота се отслужва и света Литургия.      </vt:lpstr>
      <vt:lpstr>    Името Теодор значи Божи дар. Имен ден имат Теодор, Теодора, Тодор, Тодора, Теодорин, Теодорина,  Божидар, Божидара, Дора, Доротея, Дарина и носещите сродни на тези имена.     Паметта на светеца почитаме и на 17 февруари. </vt:lpstr>
      <vt:lpstr>Презентация на PowerPoint</vt:lpstr>
      <vt:lpstr>Презентация на PowerPoint</vt:lpstr>
      <vt:lpstr>Презентация на PowerPoint</vt:lpstr>
      <vt:lpstr>ГЛЕДАХТЕ ПРЕЗЕНТАЦИЯ  ПО Религия християнство – православие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Свети Теодор Тирон Тодоровден</dc:title>
  <dc:creator>LB</dc:creator>
  <cp:lastModifiedBy>LB</cp:lastModifiedBy>
  <cp:revision>68</cp:revision>
  <dcterms:created xsi:type="dcterms:W3CDTF">2006-08-16T00:00:00Z</dcterms:created>
  <dcterms:modified xsi:type="dcterms:W3CDTF">2025-02-01T11:50:22Z</dcterms:modified>
  <cp:contentStatus>Последен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