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02" r:id="rId2"/>
    <p:sldMasterId id="2147483726" r:id="rId3"/>
  </p:sldMasterIdLst>
  <p:notesMasterIdLst>
    <p:notesMasterId r:id="rId17"/>
  </p:notesMasterIdLst>
  <p:sldIdLst>
    <p:sldId id="280" r:id="rId4"/>
    <p:sldId id="337" r:id="rId5"/>
    <p:sldId id="331" r:id="rId6"/>
    <p:sldId id="301" r:id="rId7"/>
    <p:sldId id="302" r:id="rId8"/>
    <p:sldId id="332" r:id="rId9"/>
    <p:sldId id="306" r:id="rId10"/>
    <p:sldId id="305" r:id="rId11"/>
    <p:sldId id="335" r:id="rId12"/>
    <p:sldId id="276" r:id="rId13"/>
    <p:sldId id="339" r:id="rId14"/>
    <p:sldId id="299" r:id="rId15"/>
    <p:sldId id="34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4A13"/>
    <a:srgbClr val="D2A000"/>
    <a:srgbClr val="E87230"/>
    <a:srgbClr val="B67D0A"/>
    <a:srgbClr val="926F00"/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35" autoAdjust="0"/>
    <p:restoredTop sz="94660"/>
  </p:normalViewPr>
  <p:slideViewPr>
    <p:cSldViewPr snapToGrid="0">
      <p:cViewPr varScale="1">
        <p:scale>
          <a:sx n="72" d="100"/>
          <a:sy n="72" d="100"/>
        </p:scale>
        <p:origin x="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89BE6-476D-4F00-8FE4-E5ECB1C75E27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4BB28-7955-45F2-BEF8-1D1CD2D08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339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09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1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1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9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3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3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8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8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8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1327"/>
      </p:ext>
    </p:extLst>
  </p:cSld>
  <p:clrMapOvr>
    <a:masterClrMapping/>
  </p:clrMapOvr>
  <p:transition spd="slow">
    <p:plu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150221"/>
      </p:ext>
    </p:extLst>
  </p:cSld>
  <p:clrMapOvr>
    <a:masterClrMapping/>
  </p:clrMapOvr>
  <p:transition spd="slow">
    <p:plu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12454"/>
      </p:ext>
    </p:extLst>
  </p:cSld>
  <p:clrMapOvr>
    <a:masterClrMapping/>
  </p:clrMapOvr>
  <p:transition spd="slow">
    <p:plus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878348"/>
      </p:ext>
    </p:extLst>
  </p:cSld>
  <p:clrMapOvr>
    <a:masterClrMapping/>
  </p:clrMapOvr>
  <p:transition spd="slow">
    <p:plus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673702"/>
      </p:ext>
    </p:extLst>
  </p:cSld>
  <p:clrMapOvr>
    <a:masterClrMapping/>
  </p:clrMapOvr>
  <p:transition spd="slow">
    <p:plus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867337"/>
      </p:ext>
    </p:extLst>
  </p:cSld>
  <p:clrMapOvr>
    <a:masterClrMapping/>
  </p:clrMapOvr>
  <p:transition spd="slow">
    <p:plus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380306"/>
      </p:ext>
    </p:extLst>
  </p:cSld>
  <p:clrMapOvr>
    <a:masterClrMapping/>
  </p:clrMapOvr>
  <p:transition spd="slow">
    <p:plus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39302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39302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39302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265033"/>
      </p:ext>
    </p:extLst>
  </p:cSld>
  <p:clrMapOvr>
    <a:masterClrMapping/>
  </p:clrMapOvr>
  <p:transition spd="slow">
    <p:plus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746897"/>
      </p:ext>
    </p:extLst>
  </p:cSld>
  <p:clrMapOvr>
    <a:masterClrMapping/>
  </p:clrMapOvr>
  <p:transition spd="slow">
    <p:plus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360538"/>
      </p:ext>
    </p:extLst>
  </p:cSld>
  <p:clrMapOvr>
    <a:masterClrMapping/>
  </p:clrMapOvr>
  <p:transition spd="slow">
    <p:plus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202599"/>
      </p:ext>
    </p:extLst>
  </p:cSld>
  <p:clrMapOvr>
    <a:masterClrMapping/>
  </p:clrMapOvr>
  <p:transition spd="slow">
    <p:plus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32E87-54D9-4F12-BFFE-17242745F2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13DEB-8C7A-49E8-9450-47B252721D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29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BD8D30-FEFD-4772-A49B-C8B7EDE943F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D2F10-7B84-4A26-9E60-BDA0BD0FC9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72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F4C56-653D-4332-A3F7-D38530ADA1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496EE3-CA96-48DF-9DE2-396C6A2622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611DC4-A98C-435D-9B43-719600044D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30B4FD-2DEA-4E30-BAC8-6876B7A104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9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8A08-165C-4922-9405-F34E9244C2C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6B0B-746A-40A4-A3B5-1FC0AC4B87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27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6DF8F0-94F0-4CCE-8559-EB6B562407E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F9949D-A90F-4210-97EE-FA23B87D6B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08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9D1AB-D27D-480D-867A-C9E9C349EE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079FF8-939C-40B3-B582-E4CC23C2DA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76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6DA9D2-A7C4-4362-8A12-FF44BE4AEC6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E9854A-85AE-4CEC-AA71-EB35BD5793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07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5CBA7-8953-494C-95B2-1CD831A4F68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D43E58-95F1-4212-A4C9-CD85F77919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051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348007-1199-48F2-82A9-FCFB688D23B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C4F1DC-907D-465F-BB91-815726E259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70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7F963-F92D-4CE0-B19D-44BEBB1A943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187B0F-00DC-4905-9B0A-AE5B105A8F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86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82000">
              <a:schemeClr val="bg1"/>
            </a:gs>
            <a:gs pos="98000">
              <a:schemeClr val="accent4">
                <a:lumMod val="60000"/>
                <a:lumOff val="40000"/>
              </a:schemeClr>
            </a:gs>
            <a:gs pos="22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EA801-51B8-46E8-AD79-DC11F4389263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75333-4DC5-41B7-BD04-B1D99C425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3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9000">
              <a:schemeClr val="bg1"/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58537D-418F-439A-A40A-C8D601EDAAC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6187D-B618-483C-B111-26A9F84DE63E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043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ransition spd="slow">
    <p:plus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8BAE5E-C4EA-4DD4-8038-0E92F12B83D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A6D73D-6AD9-41BA-8FFD-31799A02EB6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shade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shade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89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4.m4a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jp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0" Type="http://schemas.microsoft.com/office/2007/relationships/hdphoto" Target="../media/hdphoto2.wdp"/><Relationship Id="rId4" Type="http://schemas.openxmlformats.org/officeDocument/2006/relationships/audio" Target="../media/media4.m4a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8.m4a"/><Relationship Id="rId7" Type="http://schemas.microsoft.com/office/2007/relationships/hdphoto" Target="../media/hdphoto1.wdp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4a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2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12.m4a"/><Relationship Id="rId7" Type="http://schemas.microsoft.com/office/2007/relationships/hdphoto" Target="../media/hdphoto1.wdp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.jpeg"/><Relationship Id="rId4" Type="http://schemas.openxmlformats.org/officeDocument/2006/relationships/audio" Target="../media/media12.m4a"/><Relationship Id="rId9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5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63000">
              <a:schemeClr val="bg1"/>
            </a:gs>
            <a:gs pos="98000">
              <a:schemeClr val="accent4">
                <a:lumMod val="60000"/>
                <a:lumOff val="40000"/>
              </a:schemeClr>
            </a:gs>
            <a:gs pos="3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50106" y="5081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bg-BG" sz="6000" b="1" dirty="0" smtClean="0">
                <a:solidFill>
                  <a:srgbClr val="D2A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Молитви</a:t>
            </a:r>
            <a:br>
              <a:rPr lang="bg-BG" sz="6000" b="1" dirty="0" smtClean="0">
                <a:solidFill>
                  <a:srgbClr val="D2A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6000" b="1" dirty="0" smtClean="0">
                <a:solidFill>
                  <a:srgbClr val="D2A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 Пресвета Богородица</a:t>
            </a:r>
            <a:endParaRPr lang="en-US" sz="6000" b="1" dirty="0">
              <a:solidFill>
                <a:srgbClr val="D2A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90" b="22323"/>
          <a:stretch/>
        </p:blipFill>
        <p:spPr>
          <a:xfrm>
            <a:off x="3860800" y="2262788"/>
            <a:ext cx="4470400" cy="4450311"/>
          </a:xfrm>
          <a:prstGeom prst="ellipse">
            <a:avLst/>
          </a:prstGeom>
          <a:ln w="38100" cap="rnd">
            <a:solidFill>
              <a:schemeClr val="accent4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61821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0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5527">
        <p:split orient="vert"/>
      </p:transition>
    </mc:Choice>
    <mc:Fallback xmlns="">
      <p:transition spd="slow" advTm="552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12" y="289437"/>
            <a:ext cx="5918387" cy="5066011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лавие 1"/>
          <p:cNvSpPr txBox="1">
            <a:spLocks/>
          </p:cNvSpPr>
          <p:nvPr/>
        </p:nvSpPr>
        <p:spPr>
          <a:xfrm>
            <a:off x="1580356" y="4903764"/>
            <a:ext cx="9392444" cy="2384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Пресвета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Богородица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стои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небесен</a:t>
            </a:r>
            <a:r>
              <a:rPr lang="ru-RU" sz="2800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престол </a:t>
            </a:r>
            <a:r>
              <a:rPr lang="ru-RU" sz="2800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най-близо</a:t>
            </a:r>
            <a:r>
              <a:rPr lang="ru-RU" sz="2800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 Бога в </a:t>
            </a:r>
            <a:r>
              <a:rPr lang="ru-RU" sz="2800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Небесното</a:t>
            </a:r>
            <a:r>
              <a:rPr lang="ru-RU" sz="2800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Царство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отправяме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молитви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Небесната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Царица да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наша </a:t>
            </a:r>
            <a:r>
              <a:rPr lang="ru-RU" sz="2800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застъпница</a:t>
            </a:r>
            <a:r>
              <a:rPr lang="ru-RU" sz="2800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пред Господа.</a:t>
            </a:r>
            <a:endParaRPr lang="en-US" sz="2800" dirty="0">
              <a:solidFill>
                <a:srgbClr val="926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8259439" y="5247726"/>
            <a:ext cx="7633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romeguides.it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451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2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18031">
        <p:split orient="vert"/>
      </p:transition>
    </mc:Choice>
    <mc:Fallback xmlns="">
      <p:transition spd="slow" advTm="1803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447" y="434790"/>
            <a:ext cx="7618987" cy="5876082"/>
          </a:xfrm>
          <a:prstGeom prst="rect">
            <a:avLst/>
          </a:prstGeo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90" b="22323"/>
          <a:stretch/>
        </p:blipFill>
        <p:spPr>
          <a:xfrm>
            <a:off x="4636436" y="893350"/>
            <a:ext cx="2942939" cy="2929714"/>
          </a:xfrm>
          <a:prstGeom prst="ellipse">
            <a:avLst/>
          </a:prstGeom>
          <a:ln w="38100" cap="rnd">
            <a:solidFill>
              <a:schemeClr val="accent4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Заглавие 1"/>
          <p:cNvSpPr txBox="1">
            <a:spLocks/>
          </p:cNvSpPr>
          <p:nvPr/>
        </p:nvSpPr>
        <p:spPr>
          <a:xfrm>
            <a:off x="1073943" y="4216068"/>
            <a:ext cx="10067925" cy="1701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Пресвета Богородице, </a:t>
            </a:r>
            <a:br>
              <a:rPr lang="bg-BG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 нас!</a:t>
            </a:r>
            <a:endParaRPr lang="en-US" b="1" i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5807182" y="3623009"/>
            <a:ext cx="54213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ikonopis.bg</a:t>
            </a:r>
          </a:p>
        </p:txBody>
      </p:sp>
      <p:pic>
        <p:nvPicPr>
          <p:cNvPr id="4" name="самоПресветая Богородице, спаси нас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19828" y="4878676"/>
            <a:ext cx="609600" cy="609600"/>
          </a:xfrm>
          <a:prstGeom prst="rect">
            <a:avLst/>
          </a:prstGeom>
        </p:spPr>
      </p:pic>
      <p:pic>
        <p:nvPicPr>
          <p:cNvPr id="20" name="Аудио 1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336526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86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22235">
        <p:split orient="vert"/>
      </p:transition>
    </mc:Choice>
    <mc:Fallback xmlns="">
      <p:transition spd="slow" advTm="2223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9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0653" objId="4"/>
        <p14:pauseEvt time="18612" objId="4"/>
        <p14:stopEvt time="22235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49000">
              <a:schemeClr val="bg1"/>
            </a:gs>
            <a:gs pos="98000">
              <a:schemeClr val="accent4">
                <a:lumMod val="75000"/>
                <a:alpha val="71000"/>
              </a:schemeClr>
            </a:gs>
            <a:gs pos="3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sp>
        <p:nvSpPr>
          <p:cNvPr id="8" name="Заглавие 1"/>
          <p:cNvSpPr txBox="1">
            <a:spLocks/>
          </p:cNvSpPr>
          <p:nvPr/>
        </p:nvSpPr>
        <p:spPr>
          <a:xfrm>
            <a:off x="1141086" y="4903764"/>
            <a:ext cx="9933640" cy="2384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32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Благовещение свети архангел </a:t>
            </a:r>
            <a:r>
              <a:rPr lang="bg-BG" sz="2800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Гавриил</a:t>
            </a:r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поздравил светата Дева с думите: „Радвай се благодатна! Господ е с Тебе!“ С тези думи и ние отправяме молитва към Пресвета Богородица.</a:t>
            </a:r>
            <a:endParaRPr lang="en-US" sz="28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72" y="633691"/>
            <a:ext cx="7604268" cy="469134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авоъгълник 2"/>
          <p:cNvSpPr/>
          <p:nvPr/>
        </p:nvSpPr>
        <p:spPr>
          <a:xfrm>
            <a:off x="9045336" y="5217312"/>
            <a:ext cx="92073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ateliedobreicons</a:t>
            </a:r>
            <a:r>
              <a:rPr lang="en-US" sz="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 </a:t>
            </a: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213686" y="62086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3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19319">
        <p:split orient="vert"/>
      </p:transition>
    </mc:Choice>
    <mc:Fallback xmlns="">
      <p:transition spd="slow" advTm="1931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81000">
              <a:schemeClr val="bg1"/>
            </a:gs>
            <a:gs pos="98000">
              <a:schemeClr val="accent4">
                <a:lumMod val="60000"/>
                <a:lumOff val="40000"/>
              </a:schemeClr>
            </a:gs>
            <a:gs pos="20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39" y="428624"/>
            <a:ext cx="8243886" cy="6043613"/>
          </a:xfrm>
          <a:prstGeom prst="rect">
            <a:avLst/>
          </a:prstGeom>
        </p:spPr>
      </p:pic>
      <p:sp>
        <p:nvSpPr>
          <p:cNvPr id="12" name="Заглавие 1"/>
          <p:cNvSpPr>
            <a:spLocks noGrp="1"/>
          </p:cNvSpPr>
          <p:nvPr>
            <p:ph type="title"/>
          </p:nvPr>
        </p:nvSpPr>
        <p:spPr>
          <a:xfrm>
            <a:off x="2364582" y="4284875"/>
            <a:ext cx="7543800" cy="1325563"/>
          </a:xfrm>
        </p:spPr>
        <p:txBody>
          <a:bodyPr>
            <a:noAutofit/>
          </a:bodyPr>
          <a:lstStyle/>
          <a:p>
            <a:pPr algn="ctr"/>
            <a:r>
              <a:rPr lang="bg-BG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Богородице Дево, радвай се! </a:t>
            </a:r>
            <a:r>
              <a:rPr lang="bg-BG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лагодатна Мария, Господ е с Тебе! Благословена си </a:t>
            </a:r>
            <a:r>
              <a:rPr lang="bg-BG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bg-BG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между жените и благословен е плодът на Твоята утроба, защото си родила Спасителя на</a:t>
            </a:r>
            <a:r>
              <a:rPr lang="en-US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нашите души</a:t>
            </a:r>
            <a:r>
              <a:rPr lang="en-US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b="1" i="1" dirty="0">
              <a:solidFill>
                <a:srgbClr val="926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794160"/>
            <a:ext cx="2870176" cy="2852876"/>
          </a:xfrm>
          <a:prstGeom prst="ellipse">
            <a:avLst/>
          </a:prstGeom>
          <a:ln w="38100" cap="rnd">
            <a:solidFill>
              <a:schemeClr val="accent4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Правоъгълник 1"/>
          <p:cNvSpPr/>
          <p:nvPr/>
        </p:nvSpPr>
        <p:spPr>
          <a:xfrm>
            <a:off x="5685354" y="3446981"/>
            <a:ext cx="84510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bijeljinapress.com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3927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20262">
        <p:split orient="vert"/>
      </p:transition>
    </mc:Choice>
    <mc:Fallback xmlns="">
      <p:transition spd="slow" advTm="2026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81000">
              <a:schemeClr val="bg1"/>
            </a:gs>
            <a:gs pos="98000">
              <a:schemeClr val="accent4">
                <a:lumMod val="60000"/>
                <a:lumOff val="40000"/>
              </a:schemeClr>
            </a:gs>
            <a:gs pos="20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pic>
        <p:nvPicPr>
          <p:cNvPr id="3" name="Богородице Дево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>
            <a:lum bright="20000" contrast="12000"/>
          </a:blip>
          <a:srcRect l="27593" r="2088"/>
          <a:stretch/>
        </p:blipFill>
        <p:spPr>
          <a:xfrm>
            <a:off x="0" y="-359383"/>
            <a:ext cx="12192000" cy="7260246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9210552" y="5322988"/>
            <a:ext cx="2981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В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изпълнение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на: AVIGEYA VOICES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Сибина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dirty="0" err="1" smtClean="0">
                <a:solidFill>
                  <a:schemeClr val="bg1">
                    <a:lumMod val="50000"/>
                  </a:schemeClr>
                </a:solidFill>
              </a:rPr>
              <a:t>Раденкова</a:t>
            </a: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Александра </a:t>
            </a: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Василева,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Пламен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Мирянов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Пламен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dirty="0" err="1" smtClean="0">
                <a:solidFill>
                  <a:schemeClr val="bg1">
                    <a:lumMod val="50000"/>
                  </a:schemeClr>
                </a:solidFill>
              </a:rPr>
              <a:t>Бейков</a:t>
            </a:r>
            <a:endParaRPr lang="ru-RU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Видео: Монтаж и идея: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Пламен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Мирянов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Кадри: Марин Маринов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Йоан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Славов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Пламен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</a:rPr>
              <a:t>Мирянов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Аудио 1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2000" y="6195391"/>
            <a:ext cx="609600" cy="609600"/>
          </a:xfrm>
          <a:prstGeom prst="rect">
            <a:avLst/>
          </a:prstGeom>
        </p:spPr>
      </p:pic>
      <p:sp>
        <p:nvSpPr>
          <p:cNvPr id="12" name="Заглавие 1"/>
          <p:cNvSpPr>
            <a:spLocks noGrp="1"/>
          </p:cNvSpPr>
          <p:nvPr>
            <p:ph type="title"/>
          </p:nvPr>
        </p:nvSpPr>
        <p:spPr>
          <a:xfrm>
            <a:off x="2324100" y="4925786"/>
            <a:ext cx="7440386" cy="1932214"/>
          </a:xfrm>
          <a:gradFill flip="none" rotWithShape="1">
            <a:gsLst>
              <a:gs pos="0">
                <a:schemeClr val="accent1">
                  <a:lumMod val="5000"/>
                  <a:lumOff val="95000"/>
                  <a:alpha val="54000"/>
                </a:schemeClr>
              </a:gs>
              <a:gs pos="5000">
                <a:schemeClr val="accent5">
                  <a:lumMod val="20000"/>
                  <a:lumOff val="80000"/>
                  <a:alpha val="20000"/>
                </a:schemeClr>
              </a:gs>
            </a:gsLst>
            <a:lin ang="16200000" scaled="0"/>
            <a:tileRect/>
          </a:gradFill>
          <a:effectLst>
            <a:softEdge rad="127000"/>
          </a:effectLst>
        </p:spPr>
        <p:txBody>
          <a:bodyPr>
            <a:noAutofit/>
          </a:bodyPr>
          <a:lstStyle/>
          <a:p>
            <a:pPr algn="ctr"/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Богородице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Дево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радуйся, Благодатная </a:t>
            </a:r>
            <a:b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Марие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Господь с 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Тобою, благословенна 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 в 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женах и 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благословен плод чрева Твоего,</a:t>
            </a:r>
            <a:b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яко Спаса родила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еси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душ наших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000" b="1" i="1" dirty="0">
              <a:solidFill>
                <a:srgbClr val="926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31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136825">
        <p:split orient="vert"/>
      </p:transition>
    </mc:Choice>
    <mc:Fallback xmlns="">
      <p:transition spd="slow" advTm="13682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5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32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/>
      <p:bldP spid="12" grpId="0" animBg="1"/>
      <p:bldP spid="12" grpId="1" animBg="1"/>
    </p:bldLst>
  </p:timing>
  <p:extLst mod="1">
    <p:ext uri="{E180D4A7-C9FB-4DFB-919C-405C955672EB}">
      <p14:showEvtLst xmlns:p14="http://schemas.microsoft.com/office/powerpoint/2010/main">
        <p14:playEvt time="3443" objId="3"/>
        <p14:pauseEvt time="134089" objId="3"/>
        <p14:stopEvt time="136825" objId="3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accent4">
                <a:lumMod val="60000"/>
                <a:lumOff val="40000"/>
                <a:alpha val="36000"/>
              </a:schemeClr>
            </a:gs>
            <a:gs pos="100000">
              <a:schemeClr val="bg1"/>
            </a:gs>
            <a:gs pos="0">
              <a:schemeClr val="accent4">
                <a:lumMod val="60000"/>
                <a:lumOff val="40000"/>
              </a:schemeClr>
            </a:gs>
            <a:gs pos="69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sp>
        <p:nvSpPr>
          <p:cNvPr id="8" name="Заглавие 1"/>
          <p:cNvSpPr txBox="1">
            <a:spLocks/>
          </p:cNvSpPr>
          <p:nvPr/>
        </p:nvSpPr>
        <p:spPr>
          <a:xfrm>
            <a:off x="5651500" y="2178378"/>
            <a:ext cx="5930900" cy="35191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Един монах на Света Гора Атонска бил научен от архангел </a:t>
            </a:r>
            <a:r>
              <a:rPr lang="bg-BG" sz="2800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Гавриил</a:t>
            </a:r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пее на Пресвета Богородица хвалебна песен:      </a:t>
            </a:r>
          </a:p>
          <a:p>
            <a:r>
              <a:rPr lang="bg-BG" sz="2800" i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„Достойно е, наистина, да те облажаваме Богородице, винаги блажена и </a:t>
            </a:r>
            <a:r>
              <a:rPr lang="bg-BG" sz="2800" i="1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пренепорочна</a:t>
            </a:r>
            <a:r>
              <a:rPr lang="bg-BG" sz="2800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Майка на нашия Бог“. </a:t>
            </a:r>
          </a:p>
          <a:p>
            <a:r>
              <a:rPr lang="bg-BG" sz="2800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тази песен, наречена „Достойно </a:t>
            </a:r>
            <a:r>
              <a:rPr lang="bg-BG" sz="2800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ест</a:t>
            </a:r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 и ние отправяме молитва към Пресвета Богородица.</a:t>
            </a:r>
            <a:endParaRPr lang="en-US" sz="28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12" y="876299"/>
            <a:ext cx="4676171" cy="5476315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3635030" y="6216134"/>
            <a:ext cx="81945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chemeClr val="accent3"/>
                </a:solidFill>
              </a:rPr>
              <a:t>www.pravoslavie.bg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78472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0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1657">
        <p:split orient="vert"/>
      </p:transition>
    </mc:Choice>
    <mc:Fallback xmlns="">
      <p:transition spd="slow" advTm="31657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90000">
              <a:schemeClr val="bg1"/>
            </a:gs>
            <a:gs pos="98000">
              <a:schemeClr val="accent4">
                <a:lumMod val="60000"/>
                <a:lumOff val="40000"/>
              </a:schemeClr>
            </a:gs>
            <a:gs pos="11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736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17" y="114301"/>
            <a:ext cx="9937376" cy="6591300"/>
          </a:xfrm>
          <a:prstGeom prst="rect">
            <a:avLst/>
          </a:prstGeom>
        </p:spPr>
      </p:pic>
      <p:sp>
        <p:nvSpPr>
          <p:cNvPr id="12" name="Заглавие 1"/>
          <p:cNvSpPr>
            <a:spLocks noGrp="1"/>
          </p:cNvSpPr>
          <p:nvPr>
            <p:ph type="title"/>
          </p:nvPr>
        </p:nvSpPr>
        <p:spPr>
          <a:xfrm>
            <a:off x="1341678" y="3559283"/>
            <a:ext cx="9541428" cy="266012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Достойно е</a:t>
            </a:r>
            <a:r>
              <a:rPr lang="ru-RU" sz="32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Достойно е,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наистина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облажаваме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Бого-родице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винаги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блажена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пренепорочна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Майка 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нашия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Бог.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По-почитана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херувимите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несравнено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по-славна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серафимите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нетленно родила Бог Слово,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истинска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Богородица, Те величаем.</a:t>
            </a:r>
            <a:endParaRPr lang="en-US" sz="3000" b="1" i="1" dirty="0">
              <a:solidFill>
                <a:srgbClr val="926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238" y="530159"/>
            <a:ext cx="2859329" cy="2820244"/>
          </a:xfrm>
          <a:prstGeom prst="ellipse">
            <a:avLst/>
          </a:prstGeom>
          <a:ln w="38100" cap="rnd">
            <a:solidFill>
              <a:schemeClr val="accent4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авоъгълник 2"/>
          <p:cNvSpPr/>
          <p:nvPr/>
        </p:nvSpPr>
        <p:spPr>
          <a:xfrm>
            <a:off x="5763100" y="3225285"/>
            <a:ext cx="68961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chemeClr val="accent4">
                    <a:lumMod val="50000"/>
                  </a:schemeClr>
                </a:solidFill>
              </a:rPr>
              <a:t>vyazmaeparh.ru</a:t>
            </a:r>
            <a:endParaRPr lang="en-US" sz="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3" name="Аудио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64407" y="61246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9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28482">
        <p:split orient="vert"/>
      </p:transition>
    </mc:Choice>
    <mc:Fallback xmlns="">
      <p:transition spd="slow" advTm="2848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90000">
              <a:schemeClr val="bg1"/>
            </a:gs>
            <a:gs pos="98000">
              <a:schemeClr val="accent4">
                <a:lumMod val="60000"/>
                <a:lumOff val="40000"/>
              </a:schemeClr>
            </a:gs>
            <a:gs pos="11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8736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17" y="114301"/>
            <a:ext cx="9937376" cy="6591300"/>
          </a:xfrm>
          <a:prstGeom prst="rect">
            <a:avLst/>
          </a:prstGeom>
        </p:spPr>
      </p:pic>
      <p:sp>
        <p:nvSpPr>
          <p:cNvPr id="12" name="Заглавие 1"/>
          <p:cNvSpPr>
            <a:spLocks noGrp="1"/>
          </p:cNvSpPr>
          <p:nvPr>
            <p:ph type="title"/>
          </p:nvPr>
        </p:nvSpPr>
        <p:spPr>
          <a:xfrm>
            <a:off x="1341678" y="3559283"/>
            <a:ext cx="9541428" cy="266012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Достойно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ru-RU" sz="32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Достойно есть яко воистину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блажити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Богородицу,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присноблаженную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пренепорочную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Матерь Бога 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нашего. Честнейшую херувим и 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славнейшую 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 сравнения серафим, без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истления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Бога Слова </a:t>
            </a:r>
            <a:r>
              <a:rPr lang="ru-RU" sz="30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рождшую</a:t>
            </a:r>
            <a:r>
              <a:rPr lang="ru-RU" sz="30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сущую 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Богородицу </a:t>
            </a:r>
            <a:r>
              <a:rPr lang="ru-RU" sz="30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30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величаем.</a:t>
            </a:r>
            <a:endParaRPr lang="en-US" sz="3000" b="1" i="1" dirty="0">
              <a:solidFill>
                <a:srgbClr val="926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238" y="530159"/>
            <a:ext cx="2859329" cy="2820244"/>
          </a:xfrm>
          <a:prstGeom prst="ellipse">
            <a:avLst/>
          </a:prstGeom>
          <a:ln w="38100" cap="rnd">
            <a:solidFill>
              <a:schemeClr val="accent4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авоъгълник 2"/>
          <p:cNvSpPr/>
          <p:nvPr/>
        </p:nvSpPr>
        <p:spPr>
          <a:xfrm>
            <a:off x="5763100" y="3225285"/>
            <a:ext cx="68961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chemeClr val="accent4">
                    <a:lumMod val="50000"/>
                  </a:schemeClr>
                </a:solidFill>
              </a:rPr>
              <a:t>vyazmaeparh.ru</a:t>
            </a:r>
            <a:endParaRPr lang="en-US" sz="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Достойно-ест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59552" y="3083393"/>
            <a:ext cx="609600" cy="609600"/>
          </a:xfrm>
          <a:prstGeom prst="rect">
            <a:avLst/>
          </a:prstGeom>
        </p:spPr>
      </p:pic>
      <p:pic>
        <p:nvPicPr>
          <p:cNvPr id="18" name="Аудио 1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134739">
        <p:split orient="vert"/>
      </p:transition>
    </mc:Choice>
    <mc:Fallback xmlns="">
      <p:transition spd="slow" advTm="13473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39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436" objId="4"/>
        <p14:stopEvt time="134739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sp>
        <p:nvSpPr>
          <p:cNvPr id="12" name="Заглавие 1"/>
          <p:cNvSpPr txBox="1">
            <a:spLocks/>
          </p:cNvSpPr>
          <p:nvPr/>
        </p:nvSpPr>
        <p:spPr>
          <a:xfrm>
            <a:off x="1485900" y="4706891"/>
            <a:ext cx="9715500" cy="2384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32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Пресвета Богородица е изпълнена с любов към хората.</a:t>
            </a:r>
          </a:p>
          <a:p>
            <a:pPr algn="ctr"/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Нейното милостиво сърце винаги откликва на нашите молитви</a:t>
            </a:r>
            <a:r>
              <a:rPr lang="bg-BG" sz="28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ни избавя от болести, скърби и беди. Затова отправяме към Нея хвалебни и благодарствени молитви.</a:t>
            </a:r>
            <a:endParaRPr lang="en-US" sz="2800" i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781" y="581025"/>
            <a:ext cx="6572250" cy="4381500"/>
          </a:xfrm>
          <a:prstGeom prst="rect">
            <a:avLst/>
          </a:prstGeom>
          <a:ln w="38100" cap="sq">
            <a:solidFill>
              <a:srgbClr val="D2A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авоъгълник 3"/>
          <p:cNvSpPr/>
          <p:nvPr/>
        </p:nvSpPr>
        <p:spPr>
          <a:xfrm>
            <a:off x="8617112" y="4802143"/>
            <a:ext cx="85311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tatmitropolia.ru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62382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0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20431">
        <p:split orient="vert"/>
      </p:transition>
    </mc:Choice>
    <mc:Fallback xmlns="">
      <p:transition spd="slow" advTm="2043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90000">
              <a:schemeClr val="bg1"/>
            </a:gs>
            <a:gs pos="98000">
              <a:schemeClr val="accent4">
                <a:lumMod val="60000"/>
                <a:lumOff val="40000"/>
              </a:schemeClr>
            </a:gs>
            <a:gs pos="11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>
            <a:off x="11353800" y="0"/>
            <a:ext cx="838200" cy="6900863"/>
          </a:xfrm>
        </p:spPr>
      </p:pic>
      <p:pic>
        <p:nvPicPr>
          <p:cNvPr id="5" name="Контейнер за съдържание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807" t="28298" b="881"/>
          <a:stretch/>
        </p:blipFill>
        <p:spPr>
          <a:xfrm flipH="1">
            <a:off x="0" y="0"/>
            <a:ext cx="862012" cy="690086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736"/>
                    </a14:imgEffect>
                    <a14:imgEffect>
                      <a14:saturation sat="200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24" y="89754"/>
            <a:ext cx="9937376" cy="6591300"/>
          </a:xfrm>
          <a:prstGeom prst="rect">
            <a:avLst/>
          </a:prstGeom>
        </p:spPr>
      </p:pic>
      <p:sp>
        <p:nvSpPr>
          <p:cNvPr id="12" name="Заглавие 1"/>
          <p:cNvSpPr>
            <a:spLocks noGrp="1"/>
          </p:cNvSpPr>
          <p:nvPr>
            <p:ph type="title"/>
          </p:nvPr>
        </p:nvSpPr>
        <p:spPr>
          <a:xfrm>
            <a:off x="1461998" y="3406000"/>
            <a:ext cx="9541428" cy="266012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О, Царице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Всевъзпявана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 Простри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Господа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Твоите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богоносни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ръце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носила </a:t>
            </a:r>
            <a:r>
              <a:rPr lang="ru-RU" sz="2800" b="1" i="1" dirty="0" err="1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Богомладенеца</a:t>
            </a:r>
            <a:r>
              <a:rPr lang="ru-RU" sz="2800" b="1" i="1" dirty="0" smtClean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Иисуса Христа и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умоли да ни избави от всяко зло. Покажи,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Владичице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милостта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нас: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болните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изцели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скърбящите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утеши, на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ония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беда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помогни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ни удостой да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завършим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благочестиво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земен</a:t>
            </a:r>
            <a:r>
              <a:rPr lang="ru-RU" sz="2800" b="1" i="1" dirty="0">
                <a:solidFill>
                  <a:srgbClr val="926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живот...</a:t>
            </a:r>
            <a:endParaRPr lang="en-US" sz="2800" b="1" i="1" dirty="0">
              <a:solidFill>
                <a:srgbClr val="926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Картина 1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529935"/>
            <a:ext cx="3089800" cy="2920496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4627008" y="2540666"/>
            <a:ext cx="57419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rgbClr val="AD4A13"/>
                </a:solidFill>
              </a:rPr>
              <a:t>bgicons.com</a:t>
            </a:r>
            <a:endParaRPr lang="en-US" sz="600" dirty="0">
              <a:solidFill>
                <a:srgbClr val="AD4A13"/>
              </a:solidFill>
            </a:endParaRPr>
          </a:p>
        </p:txBody>
      </p:sp>
      <p:pic>
        <p:nvPicPr>
          <p:cNvPr id="2" name="Ауди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192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6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5094">
        <p:split orient="vert"/>
      </p:transition>
    </mc:Choice>
    <mc:Fallback xmlns="">
      <p:transition spd="slow" advTm="3509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68982" y="1146610"/>
            <a:ext cx="10465818" cy="50763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1. </a:t>
            </a:r>
            <a:r>
              <a:rPr lang="ru-RU" sz="3200" b="1" dirty="0" err="1" smtClean="0">
                <a:solidFill>
                  <a:srgbClr val="C00000"/>
                </a:solidFill>
                <a:latin typeface="+mj-lt"/>
              </a:rPr>
              <a:t>Защо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+mj-lt"/>
              </a:rPr>
              <a:t>Пресвета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 Богородица е </a:t>
            </a:r>
            <a:r>
              <a:rPr lang="ru-RU" sz="3200" b="1" dirty="0" err="1" smtClean="0">
                <a:solidFill>
                  <a:srgbClr val="C00000"/>
                </a:solidFill>
                <a:latin typeface="+mj-lt"/>
              </a:rPr>
              <a:t>първа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 наша </a:t>
            </a:r>
            <a:r>
              <a:rPr lang="ru-RU" sz="3200" b="1" dirty="0" err="1" smtClean="0">
                <a:solidFill>
                  <a:srgbClr val="C00000"/>
                </a:solidFill>
                <a:latin typeface="+mj-lt"/>
              </a:rPr>
              <a:t>застъпница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 пред Бога?</a:t>
            </a:r>
          </a:p>
          <a:p>
            <a:pPr>
              <a:lnSpc>
                <a:spcPct val="100000"/>
              </a:lnSpc>
            </a:pPr>
            <a:r>
              <a:rPr lang="ru-RU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Коя молитва е написана подобно на </a:t>
            </a:r>
            <a:r>
              <a:rPr lang="ru-RU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ангелския</a:t>
            </a:r>
            <a:r>
              <a:rPr lang="ru-RU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поздрав</a:t>
            </a:r>
            <a:r>
              <a:rPr lang="ru-RU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към</a:t>
            </a:r>
            <a:r>
              <a:rPr lang="ru-RU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света Дева Мария на Благовещение?</a:t>
            </a:r>
          </a:p>
          <a:p>
            <a:pPr>
              <a:lnSpc>
                <a:spcPct val="100000"/>
              </a:lnSpc>
            </a:pPr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Как се </a:t>
            </a:r>
            <a:r>
              <a:rPr lang="ru-RU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нарича</a:t>
            </a:r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bg-BG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похвалната песен към света Богородица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ru-RU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която</a:t>
            </a:r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ангел </a:t>
            </a:r>
            <a:r>
              <a:rPr lang="ru-RU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изпял</a:t>
            </a:r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пред един </a:t>
            </a:r>
            <a:r>
              <a:rPr lang="ru-RU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светогорски</a:t>
            </a:r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монах?</a:t>
            </a:r>
          </a:p>
          <a:p>
            <a:pPr>
              <a:lnSpc>
                <a:spcPct val="100000"/>
              </a:lnSpc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Защо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отправяме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към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Пресвета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Богородица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хвалебни и благодарствени молитви?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Заглавие 1"/>
          <p:cNvSpPr>
            <a:spLocks noGrp="1"/>
          </p:cNvSpPr>
          <p:nvPr>
            <p:ph type="title"/>
          </p:nvPr>
        </p:nvSpPr>
        <p:spPr>
          <a:xfrm>
            <a:off x="229888" y="219990"/>
            <a:ext cx="11962112" cy="798032"/>
          </a:xfrm>
        </p:spPr>
        <p:txBody>
          <a:bodyPr>
            <a:normAutofit/>
          </a:bodyPr>
          <a:lstStyle/>
          <a:p>
            <a:pPr algn="ctr"/>
            <a:r>
              <a:rPr lang="bg-BG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Въпроси към урока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8626" y="6223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85950"/>
      </p:ext>
    </p:extLst>
  </p:cSld>
  <p:clrMapOvr>
    <a:masterClrMapping/>
  </p:clrMapOvr>
  <p:transition spd="slow" advTm="49162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bg1"/>
            </a:gs>
            <a:gs pos="100000">
              <a:srgbClr val="FFC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849217" y="-20327"/>
            <a:ext cx="6294783" cy="2507225"/>
          </a:xfrm>
        </p:spPr>
        <p:txBody>
          <a:bodyPr>
            <a:normAutofit/>
          </a:bodyPr>
          <a:lstStyle/>
          <a:p>
            <a:pPr marL="102870"/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ГЛЕДАХТЕ ПРЕЗЕНТАЦИЯ </a:t>
            </a:r>
            <a:b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ПО</a:t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– православие</a:t>
            </a:r>
            <a:b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43" y="4315222"/>
            <a:ext cx="4984745" cy="1674560"/>
          </a:xfrm>
          <a:prstGeom prst="rect">
            <a:avLst/>
          </a:prstGeom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986557" y="5989782"/>
            <a:ext cx="4209918" cy="1098922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2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2472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съставена от екипа на сайта</a:t>
            </a:r>
            <a:b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8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„Светлината на храма“ 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1DAF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100" b="1" i="0" u="none" strike="noStrike" kern="1200" cap="all" spc="0" normalizeH="0" baseline="0" noProof="0" dirty="0">
              <a:ln w="6350">
                <a:noFill/>
              </a:ln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977789" y="3452164"/>
            <a:ext cx="8458200" cy="1150958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Към УРОК </a:t>
            </a:r>
            <a:r>
              <a:rPr kumimoji="0" lang="bg-BG" sz="16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4.2 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ОТ ЕЛЕКТРОННИЯ УЧЕБНИК ЗА </a:t>
            </a:r>
            <a:r>
              <a:rPr kumimoji="0" lang="en-US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4</a:t>
            </a: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КЛАС </a:t>
            </a:r>
          </a:p>
          <a:p>
            <a:pPr marL="10287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НА ИЗДАТЕЛСТВО ВИТЕЗДА</a:t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/>
            </a:r>
            <a:br>
              <a:rPr kumimoji="0" lang="bg-BG" sz="1600" b="1" i="0" u="none" strike="noStrike" kern="1200" cap="all" spc="0" normalizeH="0" baseline="0" noProof="0" dirty="0">
                <a:ln w="6350"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endParaRPr kumimoji="0" lang="en-IE" sz="1400" b="1" i="0" u="none" strike="noStrike" kern="1200" cap="all" spc="0" normalizeH="0" baseline="0" noProof="0" dirty="0">
              <a:ln w="6350">
                <a:noFill/>
              </a:ln>
              <a:solidFill>
                <a:srgbClr val="DEF5F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634889" y="2519215"/>
            <a:ext cx="9144000" cy="971550"/>
          </a:xfrm>
          <a:prstGeom prst="rect">
            <a:avLst/>
          </a:prstGeom>
          <a:solidFill>
            <a:srgbClr val="247244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A3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Молитви към Пресвета Богородица</a:t>
            </a:r>
            <a:endParaRPr kumimoji="0" lang="en-IE" sz="3600" b="0" i="0" u="none" strike="noStrike" kern="1200" cap="none" spc="0" normalizeH="0" baseline="0" noProof="0" dirty="0">
              <a:ln>
                <a:noFill/>
              </a:ln>
              <a:solidFill>
                <a:srgbClr val="FFFFA3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650600" y="2643600"/>
            <a:ext cx="9126106" cy="114300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650600" y="3259920"/>
            <a:ext cx="9126106" cy="114300"/>
          </a:xfrm>
          <a:prstGeom prst="rect">
            <a:avLst/>
          </a:prstGeom>
          <a:solidFill>
            <a:srgbClr val="FF7E1D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881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607">
        <p:fade/>
      </p:transition>
    </mc:Choice>
    <mc:Fallback xmlns="">
      <p:transition spd="med" advTm="206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Ретроспекция">
  <a:themeElements>
    <a:clrScheme name="Жълто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Крайна сянка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Apex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1684</TotalTime>
  <Words>323</Words>
  <Application>Microsoft Office PowerPoint</Application>
  <PresentationFormat>Широк екран</PresentationFormat>
  <Paragraphs>36</Paragraphs>
  <Slides>13</Slides>
  <Notes>0</Notes>
  <HiddenSlides>0</HiddenSlides>
  <MMClips>15</MMClips>
  <ScaleCrop>false</ScaleCrop>
  <HeadingPairs>
    <vt:vector size="6" baseType="variant">
      <vt:variant>
        <vt:lpstr>Използвани шрифтове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13</vt:i4>
      </vt:variant>
    </vt:vector>
  </HeadingPairs>
  <TitlesOfParts>
    <vt:vector size="27" baseType="lpstr">
      <vt:lpstr>Arial</vt:lpstr>
      <vt:lpstr>Book Antiqua</vt:lpstr>
      <vt:lpstr>Calibri</vt:lpstr>
      <vt:lpstr>Calibri Light</vt:lpstr>
      <vt:lpstr>Cambria</vt:lpstr>
      <vt:lpstr>Georgia</vt:lpstr>
      <vt:lpstr>Lucida Sans</vt:lpstr>
      <vt:lpstr>Times New Roman</vt:lpstr>
      <vt:lpstr>Wingdings</vt:lpstr>
      <vt:lpstr>Wingdings 2</vt:lpstr>
      <vt:lpstr>Wingdings 3</vt:lpstr>
      <vt:lpstr>Тема на Office</vt:lpstr>
      <vt:lpstr>1_Ретроспекция</vt:lpstr>
      <vt:lpstr>Apex</vt:lpstr>
      <vt:lpstr>Молитви към Пресвета Богородица</vt:lpstr>
      <vt:lpstr>Презентация на PowerPoint</vt:lpstr>
      <vt:lpstr>Презентация на PowerPoint</vt:lpstr>
      <vt:lpstr>Презентация на PowerPoint</vt:lpstr>
      <vt:lpstr>Богородице Дево, радвай се! Благодатна Мария, Господ е с Тебе! Благословена си Ти между жените и благословен е плодът на Твоята утроба, защото си родила Спасителя на нашите души.</vt:lpstr>
      <vt:lpstr> Богородице Дево, радуйся, Благодатная  Марие, Господь с Тобою, благословенна Ты в женах и благословен плод чрева Твоего, яко Спаса родила еси душ наших. </vt:lpstr>
      <vt:lpstr>Презентация на PowerPoint</vt:lpstr>
      <vt:lpstr>Достойно е Достойно е, наистина, да те облажаваме Бого-родице, винаги блажена и пренепорочна и Майка на нашия Бог. По-почитана от херувимите и несравнено по-славна от серафимите, нетленно родила Бог Слово, истинска Богородица, Те величаем.</vt:lpstr>
      <vt:lpstr>Достойно есть Достойно есть яко воистину блажити Тя, Богородицу, присноблаженную и пренепорочную и Матерь Бога нашего. Честнейшую херувим и славнейшую без сравнения серафим, без истления Бога Слова рождшую, сущую Богородицу Тя величаем.</vt:lpstr>
      <vt:lpstr>Презентация на PowerPoint</vt:lpstr>
      <vt:lpstr> О, Царице Всевъзпявана! Простри към Господа Твоите богоносни ръце, с които си носила Богомладенеца Иисуса Христа и Го умоли да ни избави от всяко зло. Покажи, Владичице, милостта Си към нас: болните изцели, скърбящите утеши, на ония, които са в беда помогни и ни удостой да завършим благочестиво този земен живот...</vt:lpstr>
      <vt:lpstr>Въпроси към урока</vt:lpstr>
      <vt:lpstr>ГЛЕДАХТЕ ПРЕЗЕНТАЦИЯ  ПО Религия християнство – православие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LB</dc:creator>
  <cp:lastModifiedBy>LB</cp:lastModifiedBy>
  <cp:revision>139</cp:revision>
  <dcterms:created xsi:type="dcterms:W3CDTF">2022-07-14T07:03:51Z</dcterms:created>
  <dcterms:modified xsi:type="dcterms:W3CDTF">2025-02-14T09:27:58Z</dcterms:modified>
  <cp:contentStatus>Последен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