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035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022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308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897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212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364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514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95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796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455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286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55000">
              <a:srgbClr val="D6E0DC"/>
            </a:gs>
            <a:gs pos="0">
              <a:schemeClr val="accent1">
                <a:lumMod val="5000"/>
                <a:lumOff val="95000"/>
              </a:schemeClr>
            </a:gs>
            <a:gs pos="99000">
              <a:schemeClr val="accent4">
                <a:alpha val="73000"/>
              </a:schemeClr>
            </a:gs>
            <a:gs pos="31000">
              <a:srgbClr val="C9DEF1"/>
            </a:gs>
            <a:gs pos="80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6FE26-E460-4AF4-B82F-CEF9F8C43C7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2/19/2025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719C5-66EF-44BD-9957-1ABCBCD6B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83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502">
        <p15:prstTrans prst="peelOff"/>
      </p:transition>
    </mc:Choice>
    <mc:Fallback xmlns="">
      <p:transition spd="slow" advTm="17502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4000">
              <a:srgbClr val="D6E0DC"/>
            </a:gs>
            <a:gs pos="0">
              <a:schemeClr val="accent1">
                <a:lumMod val="5000"/>
                <a:lumOff val="95000"/>
              </a:schemeClr>
            </a:gs>
            <a:gs pos="99000">
              <a:schemeClr val="accent4">
                <a:alpha val="73000"/>
              </a:schemeClr>
            </a:gs>
            <a:gs pos="69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542925" y="6434316"/>
            <a:ext cx="1119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Разказ към урок 4.1 Свети Архангел Михаил. Архангеловден, учебник по Религия, християнство – православие, 1 клас, издателство </a:t>
            </a:r>
            <a:r>
              <a:rPr kumimoji="0" lang="bg-BG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Витезда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Картина 8" descr="C:\Users\Mimi_Ivo\Desktop\Разкази\Заглавки\Заглавки готови\заглавка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" b="9667"/>
          <a:stretch/>
        </p:blipFill>
        <p:spPr bwMode="auto">
          <a:xfrm>
            <a:off x="2431282" y="1542262"/>
            <a:ext cx="7698658" cy="28021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Текстово поле 3"/>
          <p:cNvSpPr txBox="1"/>
          <p:nvPr/>
        </p:nvSpPr>
        <p:spPr>
          <a:xfrm>
            <a:off x="4542502" y="2745311"/>
            <a:ext cx="3476217" cy="6320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Ангел Пазител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52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579">
        <p15:prstTrans prst="peelOff"/>
      </p:transition>
    </mc:Choice>
    <mc:Fallback xmlns="">
      <p:transition spd="slow" advTm="8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9000">
              <a:schemeClr val="accent4">
                <a:lumMod val="5000"/>
                <a:lumOff val="95000"/>
              </a:schemeClr>
            </a:gs>
            <a:gs pos="87000">
              <a:schemeClr val="accent4">
                <a:lumMod val="45000"/>
                <a:lumOff val="55000"/>
              </a:schemeClr>
            </a:gs>
            <a:gs pos="89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1091379" y="5012373"/>
            <a:ext cx="10427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Михаил 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израснал в семейство на вярващи християни. Майка му го учела как да се моли и да не забравя за своя Ангел Пазител, когото е получил при кръщение. Когато пораснал, Михаил получил добро образование, но за молитва не се сещал, а храма посещавал рядко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110" y="612266"/>
            <a:ext cx="5581650" cy="3857625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66022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592565" y="4269836"/>
            <a:ext cx="7873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4">
                    <a:lumMod val="50000"/>
                  </a:schemeClr>
                </a:solidFill>
              </a:rPr>
              <a:t>www.pravmir.ru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5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080">
        <p15:prstTrans prst="peelOff"/>
      </p:transition>
    </mc:Choice>
    <mc:Fallback xmlns="">
      <p:transition spd="slow" advTm="260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9000">
              <a:schemeClr val="accent4">
                <a:lumMod val="5000"/>
                <a:lumOff val="95000"/>
              </a:schemeClr>
            </a:gs>
            <a:gs pos="87000">
              <a:schemeClr val="accent4">
                <a:lumMod val="45000"/>
                <a:lumOff val="55000"/>
              </a:schemeClr>
            </a:gs>
            <a:gs pos="89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663678" y="4983540"/>
            <a:ext cx="10928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Настъпили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тежки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времена.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Отишъл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война.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Служел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разузнаването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Изпратили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един офицер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разузнаване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голяма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предпазливост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събирали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сведения,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обикновено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нощно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време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Но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веднъж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вражеските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войници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открили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стреляли. Ранили Михаил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краката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Той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паднал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неподвижен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чакал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смъртта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83" y="249382"/>
            <a:ext cx="6389945" cy="4427319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78378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760452" y="4476646"/>
            <a:ext cx="5624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accent4">
                    <a:lumMod val="50000"/>
                  </a:schemeClr>
                </a:solidFill>
              </a:rPr>
              <a:t>pixers.hk</a:t>
            </a:r>
          </a:p>
        </p:txBody>
      </p:sp>
    </p:spTree>
    <p:extLst>
      <p:ext uri="{BB962C8B-B14F-4D97-AF65-F5344CB8AC3E}">
        <p14:creationId xmlns:p14="http://schemas.microsoft.com/office/powerpoint/2010/main" val="1632109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317">
        <p15:prstTrans prst="peelOff"/>
      </p:transition>
    </mc:Choice>
    <mc:Fallback xmlns="">
      <p:transition spd="slow" advTm="313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9000">
              <a:schemeClr val="accent4">
                <a:lumMod val="5000"/>
                <a:lumOff val="95000"/>
              </a:schemeClr>
            </a:gs>
            <a:gs pos="87000">
              <a:schemeClr val="accent4">
                <a:lumMod val="45000"/>
                <a:lumOff val="55000"/>
              </a:schemeClr>
            </a:gs>
            <a:gs pos="89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213324" y="4675685"/>
            <a:ext cx="116796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трудния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момент си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спомнил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думите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майка си за Ангела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Пазител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Започнал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моли той по чудо да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спаси.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офицерът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който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стоял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разтревожен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край него,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изведнъж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досетил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Прекръстил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се, свалил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шинела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си, постлал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издърпал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Михаил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върху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него.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Започнал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тътри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усилия и при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голяма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опасност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С Божия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помощ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под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закрилата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Ангела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Пазител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успял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изтегли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безопасност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87" y="373495"/>
            <a:ext cx="5650345" cy="4204325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94973" y="6116287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361844" y="3627393"/>
            <a:ext cx="51648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4">
                    <a:lumMod val="50000"/>
                  </a:schemeClr>
                </a:solidFill>
              </a:rPr>
              <a:t>yablor.ru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061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9025">
        <p15:prstTrans prst="peelOff"/>
      </p:transition>
    </mc:Choice>
    <mc:Fallback xmlns="">
      <p:transition spd="slow" advTm="390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9000">
              <a:schemeClr val="accent4">
                <a:lumMod val="5000"/>
                <a:lumOff val="95000"/>
              </a:schemeClr>
            </a:gs>
            <a:gs pos="87000">
              <a:schemeClr val="accent4">
                <a:lumMod val="45000"/>
                <a:lumOff val="55000"/>
              </a:schemeClr>
            </a:gs>
            <a:gs pos="89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556055" y="5177641"/>
            <a:ext cx="11246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месеца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Михаил лежал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във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военната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болница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През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това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време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премислил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много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неща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от своя живот.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Разбрал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че 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останал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жив по чудо и само 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небесната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закрила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Ангела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Пазител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когото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трудния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момент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призовал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дълбока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вяра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185" y="484414"/>
            <a:ext cx="7429500" cy="4191000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73170"/>
            <a:ext cx="609600" cy="6096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9170354" y="4475359"/>
            <a:ext cx="6078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4">
                    <a:lumMod val="50000"/>
                  </a:schemeClr>
                </a:solidFill>
              </a:rPr>
              <a:t>homsk.com</a:t>
            </a:r>
          </a:p>
        </p:txBody>
      </p:sp>
    </p:spTree>
    <p:extLst>
      <p:ext uri="{BB962C8B-B14F-4D97-AF65-F5344CB8AC3E}">
        <p14:creationId xmlns:p14="http://schemas.microsoft.com/office/powerpoint/2010/main" val="146914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2805">
        <p15:prstTrans prst="peelOff"/>
      </p:transition>
    </mc:Choice>
    <mc:Fallback xmlns="">
      <p:transition spd="slow" advTm="228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9000">
              <a:schemeClr val="accent4">
                <a:lumMod val="5000"/>
                <a:lumOff val="95000"/>
              </a:schemeClr>
            </a:gs>
            <a:gs pos="87000">
              <a:schemeClr val="accent4">
                <a:lumMod val="45000"/>
                <a:lumOff val="55000"/>
              </a:schemeClr>
            </a:gs>
            <a:gs pos="89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5881816" y="2359788"/>
            <a:ext cx="53648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Завърнал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 от фронта жив и здрав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животът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потекъл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пак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постарому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но той вече бил друг. Като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разбрал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силата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молитвата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сутрин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вечер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към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другите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молитви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пропускал да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прибави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топли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просителни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към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Ангела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Пазител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8571" cy="6858000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960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279491" y="6605572"/>
            <a:ext cx="61908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twitter.com</a:t>
            </a:r>
          </a:p>
        </p:txBody>
      </p:sp>
    </p:spTree>
    <p:extLst>
      <p:ext uri="{BB962C8B-B14F-4D97-AF65-F5344CB8AC3E}">
        <p14:creationId xmlns:p14="http://schemas.microsoft.com/office/powerpoint/2010/main" val="942148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349">
        <p15:prstTrans prst="peelOff"/>
      </p:transition>
    </mc:Choice>
    <mc:Fallback xmlns="">
      <p:transition spd="slow" advTm="23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4000">
              <a:srgbClr val="D6E0DC"/>
            </a:gs>
            <a:gs pos="0">
              <a:schemeClr val="accent1">
                <a:lumMod val="5000"/>
                <a:lumOff val="95000"/>
              </a:schemeClr>
            </a:gs>
            <a:gs pos="99000">
              <a:schemeClr val="accent4">
                <a:alpha val="73000"/>
              </a:schemeClr>
            </a:gs>
            <a:gs pos="69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964372" y="1630680"/>
            <a:ext cx="486801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Молитва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към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Ангела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Пазител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roslav" panose="02000500060000020004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roslav" panose="02000500060000020004" pitchFamily="2" charset="0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Ангеле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Божий, 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пазителю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мой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свети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Бога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мене даден,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днес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просветли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от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всяко зло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запази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към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добри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дела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настави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lang="ru-RU" sz="2000" b="1" noProof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пътя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спасението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води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5288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Aмин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09503"/>
            <a:ext cx="609600" cy="6096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8" y="12356"/>
            <a:ext cx="5303654" cy="6845643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660616" y="6666183"/>
            <a:ext cx="9476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monasteryicons.com</a:t>
            </a:r>
          </a:p>
        </p:txBody>
      </p:sp>
    </p:spTree>
    <p:extLst>
      <p:ext uri="{BB962C8B-B14F-4D97-AF65-F5344CB8AC3E}">
        <p14:creationId xmlns:p14="http://schemas.microsoft.com/office/powerpoint/2010/main" val="705105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280">
        <p15:prstTrans prst="peelOff"/>
      </p:transition>
    </mc:Choice>
    <mc:Fallback xmlns="">
      <p:transition spd="slow" advTm="262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4000">
              <a:srgbClr val="D6E0DC"/>
            </a:gs>
            <a:gs pos="0">
              <a:schemeClr val="accent1">
                <a:lumMod val="5000"/>
                <a:lumOff val="95000"/>
              </a:schemeClr>
            </a:gs>
            <a:gs pos="99000">
              <a:schemeClr val="accent4">
                <a:alpha val="73000"/>
              </a:schemeClr>
            </a:gs>
            <a:gs pos="69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115541" y="5915348"/>
            <a:ext cx="10042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на разказа: монахиня </a:t>
            </a:r>
            <a:r>
              <a:rPr kumimoji="0" lang="bg-BG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Валентина Друмева, Православно вероучение за деца</a:t>
            </a: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www.sveta-gora-zograf.com</a:t>
            </a: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(със съкращения)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Картина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1" b="10446"/>
          <a:stretch/>
        </p:blipFill>
        <p:spPr bwMode="auto">
          <a:xfrm rot="10800000">
            <a:off x="2298698" y="2057400"/>
            <a:ext cx="7340601" cy="2070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692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84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388">
        <p15:prstTrans prst="peelOff"/>
      </p:transition>
    </mc:Choice>
    <mc:Fallback xmlns="">
      <p:transition spd="slow" advTm="103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366</Words>
  <Application>Microsoft Office PowerPoint</Application>
  <PresentationFormat>Широк екран</PresentationFormat>
  <Paragraphs>27</Paragraphs>
  <Slides>8</Slides>
  <Notes>0</Notes>
  <HiddenSlides>0</HiddenSlides>
  <MMClips>8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Miroslav</vt:lpstr>
      <vt:lpstr>Times New Roman</vt:lpstr>
      <vt:lpstr>1_Тема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LB</dc:creator>
  <cp:lastModifiedBy>LB</cp:lastModifiedBy>
  <cp:revision>8</cp:revision>
  <dcterms:created xsi:type="dcterms:W3CDTF">2021-12-17T12:51:02Z</dcterms:created>
  <dcterms:modified xsi:type="dcterms:W3CDTF">2025-02-19T08:43:52Z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