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61" r:id="rId1"/>
    <p:sldMasterId id="2147484757" r:id="rId2"/>
  </p:sldMasterIdLst>
  <p:notesMasterIdLst>
    <p:notesMasterId r:id="rId15"/>
  </p:notesMasterIdLst>
  <p:sldIdLst>
    <p:sldId id="327" r:id="rId3"/>
    <p:sldId id="317" r:id="rId4"/>
    <p:sldId id="323" r:id="rId5"/>
    <p:sldId id="303" r:id="rId6"/>
    <p:sldId id="330" r:id="rId7"/>
    <p:sldId id="324" r:id="rId8"/>
    <p:sldId id="305" r:id="rId9"/>
    <p:sldId id="329" r:id="rId10"/>
    <p:sldId id="285" r:id="rId11"/>
    <p:sldId id="331" r:id="rId12"/>
    <p:sldId id="319" r:id="rId13"/>
    <p:sldId id="333" r:id="rId14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D7D"/>
    <a:srgbClr val="FFFF99"/>
    <a:srgbClr val="E6D04E"/>
    <a:srgbClr val="CC0000"/>
    <a:srgbClr val="DFE7F7"/>
    <a:srgbClr val="FFCC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 varScale="1">
        <p:scale>
          <a:sx n="71" d="100"/>
          <a:sy n="71" d="100"/>
        </p:scale>
        <p:origin x="136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FC02A95-4C03-41A3-9836-F5DC2E8B2B81}" type="datetimeFigureOut">
              <a:rPr lang="bg-BG"/>
              <a:pPr>
                <a:defRPr/>
              </a:pPr>
              <a:t>8.2.2025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bg-BG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43D0151-FCFB-403E-A774-B577A89A1B6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4659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D7E52-A36F-40BB-AD81-57773E556F42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5A390-802C-4A23-809E-6FB925981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73520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F3FD2-071A-48EE-B7A8-1EEB4F1D3556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4D8EE-24D0-410F-ABDA-18E84E666B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852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777B2-B66C-4EBD-BE03-9113377CE7F2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F025B-D488-479B-8363-1E86C32F1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81438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96490-A855-4BEC-9654-DC9F4C5ED5E5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36DC9-27F6-44AE-B3FB-F0E4AEA9A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377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3E52A-13F0-4BFA-8EB3-722CFC01D130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44157-7E36-474F-B0FB-E44512842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02103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7BF50-AC4D-4BCD-80E6-02FBB424FFD4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27584-CB0F-4B99-9ABA-544A5CB6CA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28646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5C2AE-6A36-45DB-BA56-95EEEDA980A2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832A9-F736-45FD-BFE3-E444AF3A36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51623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CE9E8-E0F2-4167-9D68-BE7FDF4BA0AF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6701-4A94-4B88-81BF-219ABDB4C8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35859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94EBA-3488-49AB-9887-94B1787A71BE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D5E25-529D-439E-BF03-58610DE807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75240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2367E-7AD4-4807-A44F-BB3DE0A17D92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E286A-A37F-4124-B03C-665B4ADA25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82500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F8826-0F9E-44A6-91DD-0CBE68612109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C3549-757A-4D9F-AA0C-8ADBB95C25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64779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85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82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70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27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389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37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39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36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24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F57BD7B-C2BE-4FC0-AA4E-F3F3E3D05F72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DAB297CF-F1B4-412F-AEBD-9D3D6E8BF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54" r:id="rId1"/>
    <p:sldLayoutId id="2147484746" r:id="rId2"/>
    <p:sldLayoutId id="2147484755" r:id="rId3"/>
    <p:sldLayoutId id="2147484747" r:id="rId4"/>
    <p:sldLayoutId id="2147484748" r:id="rId5"/>
    <p:sldLayoutId id="2147484749" r:id="rId6"/>
    <p:sldLayoutId id="2147484750" r:id="rId7"/>
    <p:sldLayoutId id="2147484751" r:id="rId8"/>
    <p:sldLayoutId id="2147484756" r:id="rId9"/>
    <p:sldLayoutId id="2147484752" r:id="rId10"/>
    <p:sldLayoutId id="2147484753" r:id="rId11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31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8" r:id="rId1"/>
    <p:sldLayoutId id="2147484759" r:id="rId2"/>
    <p:sldLayoutId id="2147484760" r:id="rId3"/>
    <p:sldLayoutId id="2147484761" r:id="rId4"/>
    <p:sldLayoutId id="2147484762" r:id="rId5"/>
    <p:sldLayoutId id="2147484763" r:id="rId6"/>
    <p:sldLayoutId id="2147484764" r:id="rId7"/>
    <p:sldLayoutId id="2147484765" r:id="rId8"/>
    <p:sldLayoutId id="2147484766" r:id="rId9"/>
    <p:sldLayoutId id="2147484767" r:id="rId10"/>
    <p:sldLayoutId id="2147484768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DFE7F7"/>
            </a:gs>
            <a:gs pos="44000">
              <a:schemeClr val="bg2">
                <a:alpha val="0"/>
              </a:schemeClr>
            </a:gs>
            <a:gs pos="40000">
              <a:schemeClr val="bg2">
                <a:lumMod val="75000"/>
              </a:schemeClr>
            </a:gs>
            <a:gs pos="30000">
              <a:srgbClr val="FFFF00"/>
            </a:gs>
            <a:gs pos="27000">
              <a:srgbClr val="FFC000"/>
            </a:gs>
            <a:gs pos="23000">
              <a:srgbClr val="FF0000"/>
            </a:gs>
            <a:gs pos="34000">
              <a:schemeClr val="accent4">
                <a:lumMod val="75000"/>
              </a:schemeClr>
            </a:gs>
            <a:gs pos="37000">
              <a:schemeClr val="bg2">
                <a:lumMod val="50000"/>
              </a:schemeClr>
            </a:gs>
            <a:gs pos="41000">
              <a:schemeClr val="tx2">
                <a:lumMod val="40000"/>
                <a:lumOff val="60000"/>
              </a:schemeClr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itle 2"/>
          <p:cNvSpPr>
            <a:spLocks noGrp="1"/>
          </p:cNvSpPr>
          <p:nvPr>
            <p:ph type="subTitle" idx="4294967295"/>
          </p:nvPr>
        </p:nvSpPr>
        <p:spPr>
          <a:xfrm>
            <a:off x="533400" y="76200"/>
            <a:ext cx="7924800" cy="1692275"/>
          </a:xfrm>
        </p:spPr>
        <p:txBody>
          <a:bodyPr rtlCol="0">
            <a:noAutofit/>
          </a:bodyPr>
          <a:lstStyle/>
          <a:p>
            <a:pPr indent="0" algn="ctr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 2" pitchFamily="18" charset="2"/>
              <a:buNone/>
              <a:defRPr/>
            </a:pPr>
            <a:r>
              <a:rPr lang="bg-BG" sz="96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Ноевият ковчег</a:t>
            </a:r>
          </a:p>
        </p:txBody>
      </p:sp>
      <p:pic>
        <p:nvPicPr>
          <p:cNvPr id="1026" name="Picture 2" descr="C:\Documents and Settings\Ivo\Desktop\My Pictures 09.01.2017\СТАР ЗАВЕТ\Ной и Вавилонската кула\Обещанието на Господ с дъгата\kowchegy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424" y="2615238"/>
            <a:ext cx="5339913" cy="37686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7337" y="6196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65853"/>
      </p:ext>
    </p:extLst>
  </p:cSld>
  <p:clrMapOvr>
    <a:masterClrMapping/>
  </p:clrMapOvr>
  <p:transition spd="slow" advTm="5345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5602" grpId="0" build="p"/>
    </p:bldLst>
  </p:timing>
  <p:extLst mod="1">
    <p:ext uri="{E180D4A7-C9FB-4DFB-919C-405C955672EB}">
      <p14:showEvtLst xmlns:p14="http://schemas.microsoft.com/office/powerpoint/2010/main">
        <p14:playEvt time="2063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72000">
              <a:srgbClr val="FFC000"/>
            </a:gs>
            <a:gs pos="53000">
              <a:srgbClr val="FFC00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itle 2"/>
          <p:cNvSpPr>
            <a:spLocks noGrp="1"/>
          </p:cNvSpPr>
          <p:nvPr>
            <p:ph type="subTitle" idx="4294967295"/>
          </p:nvPr>
        </p:nvSpPr>
        <p:spPr>
          <a:xfrm>
            <a:off x="-152400" y="4984750"/>
            <a:ext cx="9296400" cy="1873250"/>
          </a:xfrm>
          <a:solidFill>
            <a:srgbClr val="FFFF99">
              <a:alpha val="0"/>
            </a:srgbClr>
          </a:solidFill>
        </p:spPr>
        <p:txBody>
          <a:bodyPr/>
          <a:lstStyle/>
          <a:p>
            <a:pPr indent="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bg-BG" sz="27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     </a:t>
            </a:r>
            <a:r>
              <a:rPr lang="bg-BG" sz="2700" b="1" i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След грехопадението на първите хора злото в света много се увеличило. Хората станали лоши и вършели злини. Бог решил да ги накаже с голямо наводнение, наречено потоп. От всички хора само Ной останал добър и бил верен на Бога. </a:t>
            </a:r>
          </a:p>
        </p:txBody>
      </p:sp>
      <p:pic>
        <p:nvPicPr>
          <p:cNvPr id="1026" name="Picture 2" descr="C:\Documents and Settings\Ivo\Desktop\Smeneni ikoni\3 клас смяна на икони\Ной\noj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69457"/>
            <a:ext cx="3386228" cy="470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895600" y="4679305"/>
            <a:ext cx="143020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pravoslavljepzv.wordpress.com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5875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0321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3"/>
            <a:ext cx="9174051" cy="685907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208352" y="4419600"/>
            <a:ext cx="5638800" cy="2686050"/>
          </a:xfrm>
          <a:prstGeom prst="ellipse">
            <a:avLst/>
          </a:prstGeom>
          <a:solidFill>
            <a:srgbClr val="FFFF99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20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  </a:t>
            </a:r>
            <a:r>
              <a:rPr lang="bg-BG" sz="2800" b="1" i="1" dirty="0">
                <a:solidFill>
                  <a:srgbClr val="CC0000"/>
                </a:solidFill>
                <a:latin typeface="Monotype Corsiva" pitchFamily="66" charset="0"/>
                <a:cs typeface="Times New Roman" pitchFamily="18" charset="0"/>
              </a:rPr>
              <a:t>Бог пожелал да спаси </a:t>
            </a:r>
            <a:r>
              <a:rPr lang="bg-BG" sz="2800" b="1" i="1" dirty="0" smtClean="0">
                <a:solidFill>
                  <a:srgbClr val="CC0000"/>
                </a:solidFill>
                <a:latin typeface="Monotype Corsiva" pitchFamily="66" charset="0"/>
                <a:cs typeface="Times New Roman" pitchFamily="18" charset="0"/>
              </a:rPr>
              <a:t>Ной </a:t>
            </a:r>
            <a:r>
              <a:rPr lang="bg-BG" sz="2800" b="1" i="1" dirty="0">
                <a:solidFill>
                  <a:srgbClr val="CC0000"/>
                </a:solidFill>
                <a:latin typeface="Monotype Corsiva" pitchFamily="66" charset="0"/>
                <a:cs typeface="Times New Roman" pitchFamily="18" charset="0"/>
              </a:rPr>
              <a:t>и </a:t>
            </a:r>
            <a:r>
              <a:rPr lang="bg-BG" sz="2800" b="1" i="1" dirty="0" smtClean="0">
                <a:solidFill>
                  <a:srgbClr val="CC0000"/>
                </a:solidFill>
                <a:latin typeface="Monotype Corsiva" pitchFamily="66" charset="0"/>
                <a:cs typeface="Times New Roman" pitchFamily="18" charset="0"/>
              </a:rPr>
              <a:t>тримата </a:t>
            </a:r>
            <a:r>
              <a:rPr lang="bg-BG" sz="2800" b="1" i="1" dirty="0">
                <a:solidFill>
                  <a:srgbClr val="CC0000"/>
                </a:solidFill>
                <a:latin typeface="Monotype Corsiva" pitchFamily="66" charset="0"/>
                <a:cs typeface="Times New Roman" pitchFamily="18" charset="0"/>
              </a:rPr>
              <a:t>му сина, </a:t>
            </a:r>
            <a:r>
              <a:rPr lang="bg-BG" sz="2800" b="1" i="1" dirty="0" smtClean="0">
                <a:solidFill>
                  <a:srgbClr val="CC0000"/>
                </a:solidFill>
                <a:latin typeface="Monotype Corsiva" pitchFamily="66" charset="0"/>
                <a:cs typeface="Times New Roman" pitchFamily="18" charset="0"/>
              </a:rPr>
              <a:t>заедно с техните семейства, като </a:t>
            </a:r>
            <a:r>
              <a:rPr lang="bg-BG" sz="2800" b="1" i="1" dirty="0">
                <a:solidFill>
                  <a:srgbClr val="CC0000"/>
                </a:solidFill>
                <a:latin typeface="Monotype Corsiva" pitchFamily="66" charset="0"/>
                <a:cs typeface="Times New Roman" pitchFamily="18" charset="0"/>
              </a:rPr>
              <a:t>им </a:t>
            </a:r>
            <a:r>
              <a:rPr lang="bg-BG" sz="2800" b="1" i="1" dirty="0" smtClean="0">
                <a:solidFill>
                  <a:srgbClr val="CC0000"/>
                </a:solidFill>
                <a:latin typeface="Monotype Corsiva" pitchFamily="66" charset="0"/>
                <a:cs typeface="Times New Roman" pitchFamily="18" charset="0"/>
              </a:rPr>
              <a:t>казал </a:t>
            </a:r>
            <a:r>
              <a:rPr lang="bg-BG" sz="2800" b="1" i="1" dirty="0">
                <a:solidFill>
                  <a:srgbClr val="CC0000"/>
                </a:solidFill>
                <a:latin typeface="Monotype Corsiva" pitchFamily="66" charset="0"/>
                <a:cs typeface="Times New Roman" pitchFamily="18" charset="0"/>
              </a:rPr>
              <a:t>да построят голям кораб – ковчег.</a:t>
            </a:r>
            <a:endParaRPr lang="en-IE" sz="2800" dirty="0">
              <a:solidFill>
                <a:srgbClr val="CC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1981200" y="6545089"/>
            <a:ext cx="11063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en.wikipedia.org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0658" y="61727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11434"/>
      </p:ext>
    </p:extLst>
  </p:cSld>
  <p:clrMapOvr>
    <a:masterClrMapping/>
  </p:clrMapOvr>
  <p:transition spd="slow" advTm="15175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3" b="15755"/>
          <a:stretch/>
        </p:blipFill>
        <p:spPr bwMode="auto">
          <a:xfrm>
            <a:off x="-22225" y="0"/>
            <a:ext cx="9178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2590800" y="4800600"/>
            <a:ext cx="4765675" cy="2057400"/>
          </a:xfrm>
          <a:prstGeom prst="ellipse">
            <a:avLst/>
          </a:prstGeom>
          <a:solidFill>
            <a:srgbClr val="FFFF99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0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Бог поръчал на Ной да </a:t>
            </a:r>
            <a:r>
              <a:rPr lang="bg-BG" sz="30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вземе </a:t>
            </a:r>
            <a:r>
              <a:rPr lang="bg-BG" sz="30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на кораба и двойки </a:t>
            </a:r>
            <a:r>
              <a:rPr lang="bg-BG" sz="30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от всички животни.</a:t>
            </a:r>
            <a:endParaRPr lang="en-IE" sz="3000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590800" y="6611779"/>
            <a:ext cx="11063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en.wikipedia.org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25289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9962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itle 2"/>
          <p:cNvSpPr>
            <a:spLocks noGrp="1"/>
          </p:cNvSpPr>
          <p:nvPr>
            <p:ph type="subTitle" idx="4294967295"/>
          </p:nvPr>
        </p:nvSpPr>
        <p:spPr>
          <a:xfrm>
            <a:off x="5638800" y="1447800"/>
            <a:ext cx="3505200" cy="4724400"/>
          </a:xfrm>
        </p:spPr>
        <p:txBody>
          <a:bodyPr/>
          <a:lstStyle/>
          <a:p>
            <a:pPr indent="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bg-BG" sz="2400" i="1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	</a:t>
            </a:r>
          </a:p>
          <a:p>
            <a:pPr indent="0" eaLnBrk="1" hangingPunct="1">
              <a:spcBef>
                <a:spcPct val="0"/>
              </a:spcBef>
              <a:buFont typeface="Wingdings 2" pitchFamily="18" charset="2"/>
              <a:buNone/>
            </a:pPr>
            <a:endParaRPr lang="bg-BG" sz="2400" i="1" smtClean="0">
              <a:solidFill>
                <a:srgbClr val="C00000"/>
              </a:solidFill>
              <a:latin typeface="Monotype Corsiva" pitchFamily="66" charset="0"/>
              <a:cs typeface="Arial" charset="0"/>
            </a:endParaRPr>
          </a:p>
          <a:p>
            <a:pPr indent="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bg-BG" sz="2400" i="1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	</a:t>
            </a:r>
            <a:r>
              <a:rPr lang="bg-BG" sz="2400" b="1" i="1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Заваляли проливни дъждове и  настанал потоп, който унищожил всички хора. 	Само Ной и семейството му оцеляли, заедно с животните, които качили на кораба.</a:t>
            </a:r>
          </a:p>
        </p:txBody>
      </p:sp>
      <p:pic>
        <p:nvPicPr>
          <p:cNvPr id="9219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" r="-9142" b="-223"/>
          <a:stretch>
            <a:fillRect/>
          </a:stretch>
        </p:blipFill>
        <p:spPr bwMode="auto">
          <a:xfrm>
            <a:off x="0" y="15875"/>
            <a:ext cx="9980613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219200" y="4932363"/>
            <a:ext cx="6572250" cy="1981200"/>
          </a:xfrm>
          <a:prstGeom prst="ellipse">
            <a:avLst/>
          </a:prstGeom>
          <a:solidFill>
            <a:schemeClr val="bg2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26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</a:t>
            </a:r>
            <a:r>
              <a:rPr lang="ru-RU" sz="26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Ето че завалял  проливен дъжд, </a:t>
            </a:r>
            <a:r>
              <a:rPr lang="ru-RU" sz="2600" b="1" i="1" dirty="0" err="1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който</a:t>
            </a:r>
            <a:r>
              <a:rPr lang="ru-RU" sz="26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валял </a:t>
            </a:r>
            <a:r>
              <a:rPr lang="ru-RU" sz="26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цели 40 дни и 40 нощи. Цялата земя била потопена и само  Ноевият ковчег се носел над водите. </a:t>
            </a:r>
            <a:endParaRPr lang="en-IE" sz="2600" dirty="0"/>
          </a:p>
        </p:txBody>
      </p:sp>
      <p:sp>
        <p:nvSpPr>
          <p:cNvPr id="2" name="Правоъгълник 1"/>
          <p:cNvSpPr/>
          <p:nvPr/>
        </p:nvSpPr>
        <p:spPr>
          <a:xfrm>
            <a:off x="1066800" y="6627168"/>
            <a:ext cx="124906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www.6v4z.edu-sci.ru</a:t>
            </a:r>
            <a:endParaRPr lang="en-US" sz="9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35035" y="61329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03558"/>
      </p:ext>
    </p:extLst>
  </p:cSld>
  <p:clrMapOvr>
    <a:masterClrMapping/>
  </p:clrMapOvr>
  <p:transition spd="slow" advTm="19933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560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Ivo\Desktop\Smeneni ikoni\3 клас смяна на икони\Ной\нойгълъб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5952"/>
          <a:stretch/>
        </p:blipFill>
        <p:spPr bwMode="auto">
          <a:xfrm>
            <a:off x="1" y="25758"/>
            <a:ext cx="9296400" cy="683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76200" y="4876800"/>
            <a:ext cx="7345363" cy="1981200"/>
          </a:xfrm>
          <a:prstGeom prst="ellipse">
            <a:avLst/>
          </a:prstGeom>
          <a:solidFill>
            <a:srgbClr val="FFFF99">
              <a:alpha val="6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28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  Потопът унищожил всичко живо по </a:t>
            </a:r>
            <a:r>
              <a:rPr lang="bg-BG" sz="28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земята. </a:t>
            </a:r>
            <a:r>
              <a:rPr lang="bg-BG" sz="28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Само Ной и </a:t>
            </a:r>
            <a:r>
              <a:rPr lang="bg-BG" sz="28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близките </a:t>
            </a:r>
            <a:r>
              <a:rPr lang="bg-BG" sz="28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му </a:t>
            </a:r>
            <a:r>
              <a:rPr lang="bg-BG" sz="28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оцелели</a:t>
            </a:r>
            <a:r>
              <a:rPr lang="bg-BG" sz="28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, заедно с животните, </a:t>
            </a:r>
            <a:r>
              <a:rPr lang="bg-BG" sz="28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</a:t>
            </a:r>
          </a:p>
          <a:p>
            <a:pPr algn="ctr">
              <a:defRPr/>
            </a:pPr>
            <a:r>
              <a:rPr lang="bg-BG" sz="28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</a:t>
            </a:r>
            <a:r>
              <a:rPr lang="bg-BG" sz="28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 които качили </a:t>
            </a:r>
            <a:r>
              <a:rPr lang="bg-BG" sz="28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на кораба.</a:t>
            </a:r>
          </a:p>
        </p:txBody>
      </p:sp>
      <p:sp>
        <p:nvSpPr>
          <p:cNvPr id="4" name="Правоъгълник 3"/>
          <p:cNvSpPr/>
          <p:nvPr/>
        </p:nvSpPr>
        <p:spPr>
          <a:xfrm>
            <a:off x="8190008" y="6573679"/>
            <a:ext cx="11063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en.wikipedia.org</a:t>
            </a:r>
            <a:endParaRPr lang="en-US" sz="2400" dirty="0"/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78472" y="60871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5554"/>
      </p:ext>
    </p:extLst>
  </p:cSld>
  <p:clrMapOvr>
    <a:masterClrMapping/>
  </p:clrMapOvr>
  <p:transition spd="slow" advTm="14713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Ivo\Desktop\Smeneni ikoni\3 клас смяна на икони\Ной\нойгълъб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859" r="48308" b="27841"/>
          <a:stretch/>
        </p:blipFill>
        <p:spPr bwMode="auto">
          <a:xfrm>
            <a:off x="0" y="0"/>
            <a:ext cx="92160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0" y="5095741"/>
            <a:ext cx="6477000" cy="1752600"/>
          </a:xfrm>
          <a:prstGeom prst="ellipse">
            <a:avLst/>
          </a:prstGeom>
          <a:solidFill>
            <a:srgbClr val="FFFF99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24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  Когато дъждът спрял, Ной пуснал гълъб, който се върнал с маслинено клонче в човката - знак , че водата се отдръпва и се е появила суша.</a:t>
            </a:r>
          </a:p>
        </p:txBody>
      </p:sp>
      <p:sp>
        <p:nvSpPr>
          <p:cNvPr id="4" name="Правоъгълник 3"/>
          <p:cNvSpPr/>
          <p:nvPr/>
        </p:nvSpPr>
        <p:spPr>
          <a:xfrm>
            <a:off x="8085828" y="6592729"/>
            <a:ext cx="11063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en.wikipedia.org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71151" y="612416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5215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Ivo\Desktop\Dag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"/>
          <a:stretch/>
        </p:blipFill>
        <p:spPr bwMode="auto">
          <a:xfrm>
            <a:off x="15875" y="25400"/>
            <a:ext cx="9113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3962400" y="4876798"/>
            <a:ext cx="6096000" cy="2171149"/>
          </a:xfrm>
          <a:prstGeom prst="ellipse">
            <a:avLst/>
          </a:prstGeom>
          <a:solidFill>
            <a:srgbClr val="FFFF99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bg-BG" sz="24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 </a:t>
            </a:r>
            <a:r>
              <a:rPr lang="bg-BG" sz="28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Хората и животните слезли на сушата. Те благодарили на Бога за чудесното избавление </a:t>
            </a:r>
            <a:r>
              <a:rPr lang="bg-BG" sz="28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 </a:t>
            </a:r>
          </a:p>
          <a:p>
            <a:pPr>
              <a:defRPr/>
            </a:pPr>
            <a:r>
              <a:rPr lang="bg-BG" sz="28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</a:t>
            </a:r>
            <a:r>
              <a:rPr lang="bg-BG" sz="28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от </a:t>
            </a:r>
            <a:r>
              <a:rPr lang="bg-BG" sz="28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потопа</a:t>
            </a:r>
            <a:r>
              <a:rPr lang="bg-BG" sz="24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. </a:t>
            </a:r>
            <a:endParaRPr lang="bg-BG" sz="2800" b="1" i="1" dirty="0">
              <a:solidFill>
                <a:srgbClr val="C00000"/>
              </a:solidFill>
              <a:latin typeface="Monotype Corsiva" pitchFamily="66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3239" y="6667956"/>
            <a:ext cx="16602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3">
                    <a:lumMod val="50000"/>
                  </a:schemeClr>
                </a:solidFill>
              </a:rPr>
              <a:t>www.workingpreacher.org</a:t>
            </a:r>
            <a:endParaRPr lang="en-IE" sz="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02584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16943"/>
      </p:ext>
    </p:extLst>
  </p:cSld>
  <p:clrMapOvr>
    <a:masterClrMapping/>
  </p:clrMapOvr>
  <p:transition spd="slow" advTm="12286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01675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724400" y="4715588"/>
            <a:ext cx="5257800" cy="2239963"/>
          </a:xfrm>
          <a:prstGeom prst="ellipse">
            <a:avLst/>
          </a:prstGeom>
          <a:solidFill>
            <a:srgbClr val="FFFF99">
              <a:alpha val="7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 2" pitchFamily="18" charset="2"/>
              <a:buNone/>
              <a:defRPr/>
            </a:pPr>
            <a:r>
              <a:rPr lang="bg-BG" sz="24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  Появила се многоцветна дъга и </a:t>
            </a:r>
            <a:r>
              <a:rPr lang="bg-BG" sz="24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тя била знак на завета  (обещанието)  между  Бога и хората, </a:t>
            </a:r>
            <a:r>
              <a:rPr lang="bg-BG" sz="24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че няма  </a:t>
            </a:r>
            <a:r>
              <a:rPr lang="bg-BG" sz="24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да има на </a:t>
            </a:r>
            <a:r>
              <a:rPr lang="en-US" sz="24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</a:t>
            </a:r>
          </a:p>
          <a:p>
            <a:pPr fontAlgn="auto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 2" pitchFamily="18" charset="2"/>
              <a:buNone/>
              <a:defRPr/>
            </a:pPr>
            <a:r>
              <a:rPr lang="en-US" sz="24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</a:t>
            </a:r>
            <a:r>
              <a:rPr lang="en-US" sz="24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   </a:t>
            </a:r>
            <a:r>
              <a:rPr lang="bg-BG" sz="2400" b="1" i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земята </a:t>
            </a:r>
            <a:r>
              <a:rPr lang="bg-BG" sz="2400" b="1" i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отново потоп.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724400" y="6603355"/>
            <a:ext cx="80663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docplayer.pl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87137" y="6345951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5183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3838" y="228600"/>
            <a:ext cx="8767762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Въпроси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към урока: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E67C8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4E67C8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</a:t>
            </a: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Защо Бог наказал хората с потоп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?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A7EA52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Кого Бог спасил от потопа?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srgbClr val="F141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3.Какво представлява Ноевият ковчег?</a:t>
            </a:r>
            <a:endParaRPr kumimoji="0" lang="bg-BG" sz="36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srgbClr val="F141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.Как хората на кораба разбрали, че се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 появила суша?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5</a:t>
            </a: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Какъв знак била за хората седемцвет-ната дъга?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59869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620342"/>
      </p:ext>
    </p:extLst>
  </p:cSld>
  <p:clrMapOvr>
    <a:masterClrMapping/>
  </p:clrMapOvr>
  <p:transition spd="slow" advTm="44102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Ivo\My Documents\ПРОЕКТОУЧЕБНИЦИ и УТ\УРОЦИ 01.2020\3 клас 01.2020 работни по уроците\3 клас Фотоси\12-3 Fotosi\58726a5eabd04_DoveofPeace.jpg.fd0c3bfe85663e9d16cddecaf883c3a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278" y="1752600"/>
            <a:ext cx="4158752" cy="312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394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99029"/>
      </p:ext>
    </p:extLst>
  </p:cSld>
  <p:clrMapOvr>
    <a:masterClrMapping/>
  </p:clrMapOvr>
  <p:transition spd="slow" advTm="1112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100000">
              <a:srgbClr val="EAC03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667000" y="175890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09" y="4522874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62557" y="5867400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1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7D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3.4 ОТ ЕЛЕКТРОННИЯ УЧЕБНИК ЗА 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7D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3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7D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7D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7D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7D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447801" y="2683115"/>
            <a:ext cx="6324600" cy="971550"/>
          </a:xfrm>
          <a:prstGeom prst="rect">
            <a:avLst/>
          </a:prstGeom>
          <a:solidFill>
            <a:srgbClr val="FA6306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lvl="0" indent="0" algn="ctr" defTabSz="685800">
              <a:buClr>
                <a:srgbClr val="F14124">
                  <a:lumMod val="75000"/>
                </a:srgbClr>
              </a:buClr>
              <a:buNone/>
              <a:defRPr/>
            </a:pPr>
            <a:r>
              <a:rPr lang="bg-BG" sz="3200" dirty="0"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  <a:ea typeface="+mn-ea"/>
                <a:cs typeface="+mn-cs"/>
              </a:rPr>
              <a:t>Божията справедливост. Ной</a:t>
            </a: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452824" y="2797123"/>
            <a:ext cx="6320215" cy="98477"/>
          </a:xfrm>
          <a:prstGeom prst="rect">
            <a:avLst/>
          </a:prstGeom>
          <a:solidFill>
            <a:srgbClr val="D2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451950" y="3463438"/>
            <a:ext cx="6320215" cy="98477"/>
          </a:xfrm>
          <a:prstGeom prst="rect">
            <a:avLst/>
          </a:prstGeom>
          <a:solidFill>
            <a:srgbClr val="D2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022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f2b9183c77244031ea2cd99e5d4117bc256a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2270</TotalTime>
  <Words>249</Words>
  <Application>Microsoft Office PowerPoint</Application>
  <PresentationFormat>Презентация на цял екран (4:3)</PresentationFormat>
  <Paragraphs>41</Paragraphs>
  <Slides>12</Slides>
  <Notes>0</Notes>
  <HiddenSlides>0</HiddenSlides>
  <MMClips>11</MMClips>
  <ScaleCrop>false</ScaleCrop>
  <HeadingPairs>
    <vt:vector size="6" baseType="variant">
      <vt:variant>
        <vt:lpstr>Използвани шрифтове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12</vt:i4>
      </vt:variant>
    </vt:vector>
  </HeadingPairs>
  <TitlesOfParts>
    <vt:vector size="25" baseType="lpstr">
      <vt:lpstr>Arial</vt:lpstr>
      <vt:lpstr>Book Antiqua</vt:lpstr>
      <vt:lpstr>Calibri</vt:lpstr>
      <vt:lpstr>Georgia</vt:lpstr>
      <vt:lpstr>Lucida Sans</vt:lpstr>
      <vt:lpstr>Monotype Corsiva</vt:lpstr>
      <vt:lpstr>Times New Roman</vt:lpstr>
      <vt:lpstr>Trebuchet MS</vt:lpstr>
      <vt:lpstr>Wingdings</vt:lpstr>
      <vt:lpstr>Wingdings 2</vt:lpstr>
      <vt:lpstr>Wingdings 3</vt:lpstr>
      <vt:lpstr>Slipstream</vt:lpstr>
      <vt:lpstr>Apex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Сътворението</dc:title>
  <dc:creator>LB</dc:creator>
  <cp:lastModifiedBy>LB</cp:lastModifiedBy>
  <cp:revision>117</cp:revision>
  <dcterms:created xsi:type="dcterms:W3CDTF">2006-08-16T00:00:00Z</dcterms:created>
  <dcterms:modified xsi:type="dcterms:W3CDTF">2025-02-08T07:59:54Z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