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sldIdLst>
    <p:sldId id="266" r:id="rId3"/>
    <p:sldId id="293" r:id="rId4"/>
    <p:sldId id="267" r:id="rId5"/>
    <p:sldId id="275" r:id="rId6"/>
    <p:sldId id="257" r:id="rId7"/>
    <p:sldId id="258" r:id="rId8"/>
    <p:sldId id="273" r:id="rId9"/>
    <p:sldId id="288" r:id="rId10"/>
    <p:sldId id="290" r:id="rId11"/>
    <p:sldId id="262" r:id="rId12"/>
    <p:sldId id="268" r:id="rId13"/>
    <p:sldId id="263" r:id="rId14"/>
    <p:sldId id="264" r:id="rId15"/>
    <p:sldId id="265" r:id="rId16"/>
    <p:sldId id="281" r:id="rId17"/>
    <p:sldId id="283" r:id="rId18"/>
    <p:sldId id="29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85D"/>
    <a:srgbClr val="D60000"/>
    <a:srgbClr val="9A7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594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8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078">
        <p14:reveal/>
      </p:transition>
    </mc:Choice>
    <mc:Fallback xmlns="">
      <p:transition spd="slow" advTm="8078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7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078">
        <p14:reveal/>
      </p:transition>
    </mc:Choice>
    <mc:Fallback xmlns="">
      <p:transition spd="slow" advTm="8078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1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078">
        <p14:reveal/>
      </p:transition>
    </mc:Choice>
    <mc:Fallback xmlns="">
      <p:transition spd="slow" advTm="8078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09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078">
        <p14:reveal/>
      </p:transition>
    </mc:Choice>
    <mc:Fallback xmlns="">
      <p:transition spd="slow" advTm="8078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0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078">
        <p14:reveal/>
      </p:transition>
    </mc:Choice>
    <mc:Fallback xmlns="">
      <p:transition spd="slow" advTm="8078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0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078">
        <p14:reveal/>
      </p:transition>
    </mc:Choice>
    <mc:Fallback xmlns="">
      <p:transition spd="slow" advTm="8078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6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078">
        <p14:reveal/>
      </p:transition>
    </mc:Choice>
    <mc:Fallback xmlns="">
      <p:transition spd="slow" advTm="8078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2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078">
        <p14:reveal/>
      </p:transition>
    </mc:Choice>
    <mc:Fallback xmlns="">
      <p:transition spd="slow" advTm="8078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5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078">
        <p14:reveal/>
      </p:transition>
    </mc:Choice>
    <mc:Fallback xmlns="">
      <p:transition spd="slow" advTm="8078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0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078">
        <p14:reveal/>
      </p:transition>
    </mc:Choice>
    <mc:Fallback xmlns="">
      <p:transition spd="slow" advTm="8078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43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078">
        <p14:reveal/>
      </p:transition>
    </mc:Choice>
    <mc:Fallback xmlns="">
      <p:transition spd="slow" advTm="8078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2/7/2025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31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2/7/2025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54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2/7/2025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57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2/7/2025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429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2/7/2025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92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2/7/2025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13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2/7/2025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468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2/7/2025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06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2/7/2025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17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2/7/2025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38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2/7/2025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8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bg1"/>
            </a:gs>
            <a:gs pos="81242">
              <a:srgbClr val="FAF9F4"/>
            </a:gs>
            <a:gs pos="27000">
              <a:srgbClr val="FFC000">
                <a:alpha val="30000"/>
              </a:srgbClr>
            </a:gs>
            <a:gs pos="69000">
              <a:schemeClr val="bg1">
                <a:alpha val="81000"/>
              </a:schemeClr>
            </a:gs>
            <a:gs pos="98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74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Tm="8078">
        <p14:reveal/>
      </p:transition>
    </mc:Choice>
    <mc:Fallback xmlns="">
      <p:transition spd="slow" advTm="8078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2/7/2025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662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4a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microsoft.com/office/2007/relationships/hdphoto" Target="../media/hdphoto4.wdp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.png"/><Relationship Id="rId5" Type="http://schemas.microsoft.com/office/2007/relationships/hdphoto" Target="../media/hdphoto6.wdp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microsoft.com/office/2007/relationships/hdphoto" Target="../media/hdphoto7.wdp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3000">
              <a:srgbClr val="FFC000">
                <a:alpha val="50000"/>
              </a:srgbClr>
            </a:gs>
            <a:gs pos="90000">
              <a:srgbClr val="FAF9F4"/>
            </a:gs>
            <a:gs pos="27000">
              <a:srgbClr val="FFC000">
                <a:alpha val="30000"/>
              </a:srgbClr>
            </a:gs>
            <a:gs pos="45000">
              <a:schemeClr val="bg1">
                <a:alpha val="81000"/>
              </a:schemeClr>
            </a:gs>
            <a:gs pos="98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85800" y="3733800"/>
            <a:ext cx="7543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bg-BG" sz="80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Адам и Ева</a:t>
            </a:r>
            <a:endParaRPr lang="bg-BG" sz="80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449" b="51247"/>
          <a:stretch/>
        </p:blipFill>
        <p:spPr>
          <a:xfrm>
            <a:off x="685800" y="609600"/>
            <a:ext cx="7901083" cy="3346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авоъгълник 1"/>
          <p:cNvSpPr/>
          <p:nvPr/>
        </p:nvSpPr>
        <p:spPr>
          <a:xfrm>
            <a:off x="661987" y="3748087"/>
            <a:ext cx="134203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chemeClr val="bg2">
                    <a:lumMod val="25000"/>
                  </a:schemeClr>
                </a:solidFill>
              </a:rPr>
              <a:t>commons.wikimedia.org</a:t>
            </a:r>
            <a:endParaRPr lang="en-US" sz="9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Dečanski monasi Hvalite Gospod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8575" y="6400800"/>
            <a:ext cx="457200" cy="4572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485775" y="6498595"/>
            <a:ext cx="830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100" dirty="0" smtClean="0">
                <a:solidFill>
                  <a:schemeClr val="accent6">
                    <a:lumMod val="75000"/>
                  </a:schemeClr>
                </a:solidFill>
              </a:rPr>
              <a:t>Музикално изпълнение:</a:t>
            </a:r>
            <a:r>
              <a:rPr lang="en-US" sz="1100" dirty="0" err="1">
                <a:solidFill>
                  <a:schemeClr val="accent6">
                    <a:lumMod val="75000"/>
                  </a:schemeClr>
                </a:solidFill>
              </a:rPr>
              <a:t>Dečanski</a:t>
            </a:r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accent6">
                    <a:lumMod val="75000"/>
                  </a:schemeClr>
                </a:solidFill>
              </a:rPr>
              <a:t>monasi</a:t>
            </a:r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accent6">
                    <a:lumMod val="75000"/>
                  </a:schemeClr>
                </a:solidFill>
              </a:rPr>
              <a:t>Hvalite</a:t>
            </a:r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75000"/>
                  </a:schemeClr>
                </a:solidFill>
              </a:rPr>
              <a:t>Gospoda</a:t>
            </a:r>
            <a:r>
              <a:rPr lang="bg-BG" sz="11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bg-BG" sz="1100" dirty="0" err="1" smtClean="0">
                <a:solidFill>
                  <a:schemeClr val="accent6">
                    <a:lumMod val="75000"/>
                  </a:schemeClr>
                </a:solidFill>
              </a:rPr>
              <a:t>изт</a:t>
            </a:r>
            <a:r>
              <a:rPr lang="bg-BG" sz="11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r>
              <a:rPr lang="nl-NL" sz="1100" dirty="0" smtClean="0">
                <a:solidFill>
                  <a:schemeClr val="accent6">
                    <a:lumMod val="75000"/>
                  </a:schemeClr>
                </a:solidFill>
              </a:rPr>
              <a:t> youtube</a:t>
            </a:r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48775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39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678">
        <p14:reveal/>
      </p:transition>
    </mc:Choice>
    <mc:Fallback xmlns="">
      <p:transition spd="slow" advTm="56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515" numSld="999" showWhenStopped="0">
                <p:cTn id="1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bg1"/>
            </a:gs>
            <a:gs pos="69000">
              <a:srgbClr val="FAF9F4"/>
            </a:gs>
            <a:gs pos="8000">
              <a:srgbClr val="FFC000">
                <a:alpha val="30000"/>
              </a:srgbClr>
            </a:gs>
            <a:gs pos="42000">
              <a:schemeClr val="bg1">
                <a:alpha val="57000"/>
              </a:schemeClr>
            </a:gs>
            <a:gs pos="85000">
              <a:srgbClr val="FFC000">
                <a:alpha val="41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63" y="1358878"/>
            <a:ext cx="7567073" cy="414024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2548" y="1877381"/>
            <a:ext cx="6496051" cy="3456619"/>
          </a:xfrm>
          <a:gradFill>
            <a:gsLst>
              <a:gs pos="30000">
                <a:schemeClr val="bg1"/>
              </a:gs>
              <a:gs pos="67000">
                <a:srgbClr val="FAF9F4"/>
              </a:gs>
              <a:gs pos="8000">
                <a:schemeClr val="bg1"/>
              </a:gs>
              <a:gs pos="50000">
                <a:schemeClr val="bg1">
                  <a:alpha val="57000"/>
                </a:schemeClr>
              </a:gs>
              <a:gs pos="85000">
                <a:srgbClr val="FFC000">
                  <a:alpha val="0"/>
                  <a:lumMod val="0"/>
                  <a:lumOff val="100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  <a:effectLst>
            <a:softEdge rad="63500"/>
          </a:effectLst>
        </p:spPr>
        <p:txBody>
          <a:bodyPr>
            <a:normAutofit fontScale="55000" lnSpcReduction="20000"/>
          </a:bodyPr>
          <a:lstStyle/>
          <a:p>
            <a:pPr marL="400050" lvl="1" indent="0">
              <a:lnSpc>
                <a:spcPct val="120000"/>
              </a:lnSpc>
              <a:buNone/>
            </a:pPr>
            <a:r>
              <a:rPr lang="ru-RU" dirty="0" smtClean="0"/>
              <a:t> </a:t>
            </a:r>
            <a:r>
              <a:rPr lang="bg-BG" dirty="0" smtClean="0"/>
              <a:t>      </a:t>
            </a:r>
            <a:r>
              <a:rPr lang="bg-BG" sz="4100" dirty="0" smtClean="0"/>
              <a:t>  </a:t>
            </a:r>
          </a:p>
          <a:p>
            <a:pPr marL="400050" lvl="1" indent="0">
              <a:lnSpc>
                <a:spcPct val="120000"/>
              </a:lnSpc>
              <a:buNone/>
            </a:pPr>
            <a:r>
              <a:rPr lang="bg-BG" sz="5100" dirty="0">
                <a:solidFill>
                  <a:srgbClr val="C00000"/>
                </a:solidFill>
              </a:rPr>
              <a:t> </a:t>
            </a:r>
            <a:r>
              <a:rPr lang="bg-BG" sz="5100" dirty="0" smtClean="0">
                <a:solidFill>
                  <a:srgbClr val="C00000"/>
                </a:solidFill>
              </a:rPr>
              <a:t>      „</a:t>
            </a:r>
            <a:r>
              <a:rPr lang="ru-RU" sz="5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сътвори Бог човека по Свой образ, по Божий образ       го сътвори; мъж и жена ги сътвори.</a:t>
            </a:r>
            <a:r>
              <a:rPr lang="bg-BG" sz="5800" dirty="0" smtClean="0">
                <a:solidFill>
                  <a:srgbClr val="C00000"/>
                </a:solidFill>
              </a:rPr>
              <a:t>“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bg-BG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    Библията,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bg-BG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Книга Битие, 1 глава, 27 стих</a:t>
            </a: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856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59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9672">
        <p14:reveal/>
      </p:transition>
    </mc:Choice>
    <mc:Fallback xmlns="">
      <p:transition spd="slow" advTm="196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bg1"/>
            </a:gs>
            <a:gs pos="71000">
              <a:srgbClr val="FAF9F4"/>
            </a:gs>
            <a:gs pos="27000">
              <a:srgbClr val="FFC000">
                <a:alpha val="30000"/>
              </a:srgbClr>
            </a:gs>
            <a:gs pos="69000">
              <a:schemeClr val="bg1">
                <a:alpha val="81000"/>
              </a:schemeClr>
            </a:gs>
            <a:gs pos="98000">
              <a:srgbClr val="FFD85D">
                <a:alpha val="82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6"/>
          <a:stretch/>
        </p:blipFill>
        <p:spPr>
          <a:xfrm>
            <a:off x="4267200" y="457200"/>
            <a:ext cx="4495800" cy="5988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28600" y="1905000"/>
            <a:ext cx="40386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bg-BG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шест творчески дни Бог създал земята и небето и всички растения и животни. В края на шестия творчески ден Бог създал от земна пръст човека</a:t>
            </a: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вдъхнал в лицето му дихание за живот, и станал човекът жива душа. </a:t>
            </a:r>
            <a:r>
              <a:rPr lang="bg-BG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Нарекъл го Адам.</a:t>
            </a:r>
          </a:p>
          <a:p>
            <a:endParaRPr lang="en-IE" dirty="0"/>
          </a:p>
        </p:txBody>
      </p:sp>
      <p:sp>
        <p:nvSpPr>
          <p:cNvPr id="5" name="Правоъгълник 4"/>
          <p:cNvSpPr/>
          <p:nvPr/>
        </p:nvSpPr>
        <p:spPr>
          <a:xfrm>
            <a:off x="7299138" y="6199528"/>
            <a:ext cx="146386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commons.wikimedia.org</a:t>
            </a:r>
            <a:endParaRPr lang="en-US" sz="1000" dirty="0"/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2268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5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8928">
        <p14:reveal/>
      </p:transition>
    </mc:Choice>
    <mc:Fallback xmlns="">
      <p:transition spd="slow" advTm="289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bg1"/>
            </a:gs>
            <a:gs pos="71000">
              <a:srgbClr val="FAF9F4"/>
            </a:gs>
            <a:gs pos="27000">
              <a:srgbClr val="FFC000">
                <a:alpha val="30000"/>
              </a:srgbClr>
            </a:gs>
            <a:gs pos="69000">
              <a:schemeClr val="bg1">
                <a:alpha val="81000"/>
              </a:schemeClr>
            </a:gs>
            <a:gs pos="98000">
              <a:srgbClr val="FFD85D">
                <a:alpha val="82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612" y="5097045"/>
            <a:ext cx="866298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Бог оказал голяма чест на човека, като го създал по Свой образ и го поставил за господар над цялата земя и над всичко що е в нея. Бог поръчал на Адам да даде имена на всички животни.</a:t>
            </a:r>
            <a:endParaRPr lang="bg-BG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047" y="304800"/>
            <a:ext cx="6084094" cy="4534552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1503759" y="4665344"/>
            <a:ext cx="137890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bg2">
                    <a:lumMod val="75000"/>
                  </a:schemeClr>
                </a:solidFill>
              </a:rPr>
              <a:t>www.uncutmountainsupply.com</a:t>
            </a: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26071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5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1453">
        <p14:reveal/>
      </p:transition>
    </mc:Choice>
    <mc:Fallback xmlns="">
      <p:transition spd="slow" advTm="214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5400" y="1524000"/>
            <a:ext cx="40386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Господ дал сън на човека и от реброто му </a:t>
            </a:r>
            <a:r>
              <a:rPr lang="bg-BG" sz="280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създал жената, за да </a:t>
            </a:r>
            <a:r>
              <a:rPr lang="bg-BG" sz="28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 бъде </a:t>
            </a:r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помощник </a:t>
            </a:r>
            <a:r>
              <a:rPr lang="bg-BG" sz="28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другар</a:t>
            </a:r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 Тя била наречена Ева.</a:t>
            </a:r>
            <a:endParaRPr lang="bg-BG" sz="28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dirty="0"/>
          </a:p>
        </p:txBody>
      </p:sp>
      <p:pic>
        <p:nvPicPr>
          <p:cNvPr id="1026" name="Picture 2" descr="C:\Documents and Settings\Ivo\Desktop\За Адам и Ева\EvaotAdam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762000"/>
            <a:ext cx="4800601" cy="517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276600" y="5689866"/>
            <a:ext cx="10486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en.wikipedia.org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2965" y="61856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70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5852">
        <p14:reveal/>
      </p:transition>
    </mc:Choice>
    <mc:Fallback xmlns="">
      <p:transition spd="slow" advTm="158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73335" y="4735830"/>
            <a:ext cx="67818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bg-BG" sz="2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заселил Бог първите хора в една прекрасна градина, за да се грижат за нея и да се изхранват от плодовете </a:t>
            </a:r>
            <a:r>
              <a:rPr lang="bg-BG" sz="24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ѝ. </a:t>
            </a:r>
            <a:r>
              <a:rPr lang="bg-BG" sz="2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Тази градина е наречена рай.</a:t>
            </a:r>
            <a:endParaRPr lang="bg-BG" sz="24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sz="1600" dirty="0"/>
          </a:p>
        </p:txBody>
      </p:sp>
      <p:pic>
        <p:nvPicPr>
          <p:cNvPr id="6" name="Picture 5" descr="C:\Documents and Settings\Ivo\Desktop\УЧЕБНИЦИ\1 кл УЧЕБНИК\ЗА УРОЦИТЕ\2 и 3 Към Иисус Христос\20445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533"/>
                    </a14:imgEffect>
                    <a14:imgEffect>
                      <a14:saturation sat="13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7391400" cy="48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авоъгълник 1"/>
          <p:cNvSpPr/>
          <p:nvPr/>
        </p:nvSpPr>
        <p:spPr>
          <a:xfrm>
            <a:off x="7086600" y="4800986"/>
            <a:ext cx="96853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www.temples.ru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52965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1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6530">
        <p14:reveal/>
      </p:transition>
    </mc:Choice>
    <mc:Fallback xmlns="">
      <p:transition spd="slow" advTm="165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4419600"/>
            <a:ext cx="84582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bg-BG" sz="2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Казал Бог на първите хора, че могат да ядат от всички плодове, но само от плодовете на дървото за познаване на добро и зло да не ядат, защото ще умрат.</a:t>
            </a:r>
            <a:endParaRPr lang="bg-BG" sz="24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dirty="0"/>
          </a:p>
        </p:txBody>
      </p:sp>
      <p:pic>
        <p:nvPicPr>
          <p:cNvPr id="3" name="Контейнер за съдържание 2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0708"/>
                    </a14:imgEffect>
                    <a14:imgEffect>
                      <a14:saturation sat="73000"/>
                    </a14:imgEffect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22"/>
          <a:stretch/>
        </p:blipFill>
        <p:spPr>
          <a:xfrm>
            <a:off x="876300" y="982477"/>
            <a:ext cx="7429500" cy="3437123"/>
          </a:xfrm>
        </p:spPr>
      </p:pic>
      <p:sp>
        <p:nvSpPr>
          <p:cNvPr id="6" name="Правоъгълник 5"/>
          <p:cNvSpPr/>
          <p:nvPr/>
        </p:nvSpPr>
        <p:spPr>
          <a:xfrm>
            <a:off x="7351244" y="4173379"/>
            <a:ext cx="10486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en.wikipedia.org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79859" y="60845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79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6759">
        <p14:reveal/>
      </p:transition>
    </mc:Choice>
    <mc:Fallback xmlns="">
      <p:transition spd="slow" advTm="167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6471" y="4766608"/>
            <a:ext cx="777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bg-BG" sz="2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 лукавият дявол се вселил в змията, промъкнал се до жената, когато тя се разхождала из райската градина, и я примамил да яде от плодовете на забраненото дърво.</a:t>
            </a:r>
            <a:endParaRPr lang="bg-BG" sz="24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sz="1600" dirty="0"/>
          </a:p>
        </p:txBody>
      </p:sp>
      <p:pic>
        <p:nvPicPr>
          <p:cNvPr id="1026" name="Picture 2" descr="C:\Documents and Settings\Ivo\Desktop\My Pictures 09.01.2017\СТАР ЗАВЕТ\Creation, Adam i Eva\ЗА СЪТВОРЕНИЕТО И ГРЕХОПАДЕНИЕТО НА ЧОВЕКА\Опитване от забранения плод\ЕВАОПИТВА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533400"/>
            <a:ext cx="4800600" cy="44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4276257" y="4765119"/>
            <a:ext cx="10486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en.wikipedia.org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39518" y="60466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1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6671">
        <p14:reveal/>
      </p:transition>
    </mc:Choice>
    <mc:Fallback xmlns="">
      <p:transition spd="slow" advTm="166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4858941"/>
            <a:ext cx="8458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Ева плодовете на забраненото дърво се сторили много привлекателни. Тя опитала от тях, дала и на Адам, и той също ял от забранения плод.</a:t>
            </a:r>
            <a:r>
              <a:rPr lang="bg-BG" sz="24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Тозчас първите хора </a:t>
            </a:r>
            <a:r>
              <a:rPr lang="bg-BG" sz="24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 засрамили от голотата си, </a:t>
            </a:r>
            <a:r>
              <a:rPr lang="bg-BG" sz="2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сложили си препаски </a:t>
            </a:r>
            <a:r>
              <a:rPr lang="bg-BG" sz="24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листа и се скрили от </a:t>
            </a:r>
            <a:r>
              <a:rPr lang="bg-BG" sz="2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Бога.</a:t>
            </a:r>
            <a:endParaRPr lang="bg-BG" sz="24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dirty="0"/>
          </a:p>
        </p:txBody>
      </p:sp>
      <p:pic>
        <p:nvPicPr>
          <p:cNvPr id="1027" name="Picture 3" descr="C:\Documents and Settings\Ivo\Desktop\Плод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000"/>
                    </a14:imgEffect>
                    <a14:imgEffect>
                      <a14:saturation sat="160000"/>
                    </a14:imgEffect>
                    <a14:imgEffect>
                      <a14:brightnessContrast brigh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240"/>
          <a:stretch/>
        </p:blipFill>
        <p:spPr bwMode="auto">
          <a:xfrm>
            <a:off x="1066800" y="990600"/>
            <a:ext cx="7010400" cy="341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4800600" y="4158354"/>
            <a:ext cx="10486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en.wikipedia.org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39518" y="61587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95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6599">
        <p14:reveal/>
      </p:transition>
    </mc:Choice>
    <mc:Fallback xmlns="">
      <p:transition spd="slow" advTm="2659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1" y="457200"/>
            <a:ext cx="5181600" cy="6216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562600" y="1447800"/>
            <a:ext cx="3429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Но Бог вижда навсякъде. Той ги видял и ги повикал. </a:t>
            </a:r>
            <a:r>
              <a:rPr lang="bg-BG" sz="28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опитал Адам защо са се скрили и дали са яли от забранения плод. </a:t>
            </a:r>
            <a:endParaRPr lang="bg-BG" sz="28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3804516" y="6441449"/>
            <a:ext cx="10486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en.wikipedia.org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48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2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4041">
        <p14:reveal/>
      </p:transition>
    </mc:Choice>
    <mc:Fallback xmlns="">
      <p:transition spd="slow" advTm="140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449" b="51247"/>
          <a:stretch/>
        </p:blipFill>
        <p:spPr>
          <a:xfrm>
            <a:off x="685800" y="968886"/>
            <a:ext cx="7901083" cy="3346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85800" y="4495800"/>
            <a:ext cx="822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Адам се оправдал, че жената му дала да яде, тя пък посочила змията, която я съблазнила да стори това.</a:t>
            </a:r>
            <a:endParaRPr lang="bg-BG" sz="28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3751915" y="3993937"/>
            <a:ext cx="10486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en.wikipedia.org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12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4339">
        <p14:reveal/>
      </p:transition>
    </mc:Choice>
    <mc:Fallback xmlns="">
      <p:transition spd="slow" advTm="143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522" y="914400"/>
            <a:ext cx="5230477" cy="5327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11098" y="1447800"/>
            <a:ext cx="3733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Така Адам и Ева се оправдавали и никой от тях не признал вината си. </a:t>
            </a:r>
          </a:p>
          <a:p>
            <a:r>
              <a:rPr lang="bg-BG" sz="24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Затова Бог ги изгонил от рая. Поставил херувим с огнен меч да пази врата-та на райската градина.</a:t>
            </a:r>
            <a:endParaRPr lang="bg-BG" sz="24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5867400" y="5991162"/>
            <a:ext cx="10486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en.wikipedia.org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5715000" y="6005449"/>
            <a:ext cx="10486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en.wikipedia.org</a:t>
            </a:r>
            <a:endParaRPr lang="en-US" sz="1000" dirty="0"/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27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141">
        <p14:reveal/>
      </p:transition>
    </mc:Choice>
    <mc:Fallback xmlns="">
      <p:transition spd="slow" advTm="201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33526" y="4910642"/>
            <a:ext cx="775327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bg-BG" sz="2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Адам и Ева загубили блаженството на райската градина. Бог казал на Адам, че с много труд ще обработва земята, а на жената казал, че с мъки ще ражда децата си.</a:t>
            </a:r>
            <a:endParaRPr lang="bg-BG" sz="24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dirty="0"/>
          </a:p>
        </p:txBody>
      </p:sp>
      <p:pic>
        <p:nvPicPr>
          <p:cNvPr id="2" name="Picture 2" descr="C:\Documents and Settings\Ivo\Desktop\адамева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9750"/>
                    </a14:imgEffect>
                    <a14:imgEffect>
                      <a14:saturation sat="9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55"/>
          <a:stretch/>
        </p:blipFill>
        <p:spPr bwMode="auto">
          <a:xfrm>
            <a:off x="2295525" y="313725"/>
            <a:ext cx="4762652" cy="504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6176204" y="5139846"/>
            <a:ext cx="8819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en.wikipedia.org</a:t>
            </a: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66412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16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256">
        <p14:reveal/>
      </p:transition>
    </mc:Choice>
    <mc:Fallback xmlns="">
      <p:transition spd="slow" advTm="202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21" t="3896" r="3243" b="3745"/>
          <a:stretch/>
        </p:blipFill>
        <p:spPr>
          <a:xfrm>
            <a:off x="2362201" y="498188"/>
            <a:ext cx="4495800" cy="4467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14400" y="4761533"/>
            <a:ext cx="76200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2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Адам и Ева жив</a:t>
            </a:r>
            <a:r>
              <a:rPr lang="en-US" sz="2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</a:t>
            </a:r>
            <a:r>
              <a:rPr lang="bg-BG" sz="2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 още дълги години, но през целия си живот много </a:t>
            </a:r>
            <a:r>
              <a:rPr lang="bg-BG" sz="2400" dirty="0" err="1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тъжали</a:t>
            </a:r>
            <a:r>
              <a:rPr lang="bg-BG" sz="2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 това, че нарушили Божията заповед, </a:t>
            </a:r>
            <a:r>
              <a:rPr lang="bg-BG" sz="24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се </a:t>
            </a:r>
            <a:r>
              <a:rPr lang="bg-BG" sz="2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разкайвали, че са оскърбили Бога.</a:t>
            </a:r>
            <a:endParaRPr lang="bg-BG" sz="24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dirty="0"/>
          </a:p>
        </p:txBody>
      </p:sp>
      <p:sp>
        <p:nvSpPr>
          <p:cNvPr id="2" name="Правоъгълник 1"/>
          <p:cNvSpPr/>
          <p:nvPr/>
        </p:nvSpPr>
        <p:spPr>
          <a:xfrm>
            <a:off x="5006867" y="4799409"/>
            <a:ext cx="186781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chemeClr val="accent6">
                    <a:lumMod val="50000"/>
                  </a:schemeClr>
                </a:solidFill>
              </a:rPr>
              <a:t>www.orthodoxoiorizontes.mysch.gr</a:t>
            </a:r>
            <a:endParaRPr lang="en-US" sz="9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57447" y="60723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27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6926">
        <p14:reveal/>
      </p:transition>
    </mc:Choice>
    <mc:Fallback xmlns="">
      <p:transition spd="slow" advTm="169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2000">
              <a:srgbClr val="FFC000">
                <a:alpha val="50000"/>
              </a:srgbClr>
            </a:gs>
            <a:gs pos="16000">
              <a:srgbClr val="FFC000">
                <a:alpha val="58000"/>
              </a:srgbClr>
            </a:gs>
            <a:gs pos="95000">
              <a:srgbClr val="FAF9F4"/>
            </a:gs>
            <a:gs pos="0">
              <a:srgbClr val="FFC000">
                <a:alpha val="30000"/>
              </a:srgbClr>
            </a:gs>
            <a:gs pos="42000">
              <a:schemeClr val="bg1"/>
            </a:gs>
            <a:gs pos="70000">
              <a:schemeClr val="bg1">
                <a:alpha val="81000"/>
              </a:schemeClr>
            </a:gs>
            <a:gs pos="98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1371600"/>
            <a:ext cx="7772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28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Първите хора проявили непослушание към Бога и нарушили заповедта, която Бог им дал, като яли от забранения плод. </a:t>
            </a:r>
          </a:p>
          <a:p>
            <a:r>
              <a:rPr lang="bg-BG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Нарушаването на Божиите заповеди се нарича </a:t>
            </a:r>
            <a:r>
              <a:rPr lang="bg-BG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грях</a:t>
            </a:r>
            <a:r>
              <a:rPr lang="bg-BG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bg-BG" sz="2800" b="1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След </a:t>
            </a:r>
            <a:r>
              <a:rPr lang="bg-BG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грехопадението</a:t>
            </a:r>
            <a:r>
              <a:rPr lang="bg-BG" sz="28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 Адам и Ева в света навлезли скърби, болести и смърт. </a:t>
            </a:r>
          </a:p>
          <a:p>
            <a:r>
              <a:rPr lang="bg-BG" sz="2800" b="1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Но Бог обещал, че ще изпрати Спасител, Който да изкупи греха на хората и да им върне изгубения рай.</a:t>
            </a:r>
            <a:endParaRPr lang="bg-BG" sz="28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1856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6979">
        <p14:reveal/>
      </p:transition>
    </mc:Choice>
    <mc:Fallback xmlns="">
      <p:transition spd="slow" advTm="369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149959"/>
            <a:ext cx="71628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Въпроси</a:t>
            </a: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към урока: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>
              <a:defRPr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bg-BG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се казвали първите хора и къде живеели те</a:t>
            </a: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2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bg-BG" sz="3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2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Каква заповед им дал Бог?</a:t>
            </a:r>
          </a:p>
          <a:p>
            <a:pPr>
              <a:defRPr/>
            </a:pPr>
            <a:endParaRPr lang="bg-BG" sz="16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Как се нарича нарушаването на Божиите заповеди?</a:t>
            </a:r>
            <a:endParaRPr lang="bg-BG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bg-BG" sz="16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2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Какви били последиците от грехопадението на първите хора?</a:t>
            </a:r>
          </a:p>
          <a:p>
            <a:pPr>
              <a:defRPr/>
            </a:pPr>
            <a:endParaRPr lang="bg-BG" sz="16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Какво им обещал Бог след изгонването им от рая?</a:t>
            </a:r>
            <a:endParaRPr lang="ru-RU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202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7121">
        <p14:reveal/>
      </p:transition>
    </mc:Choice>
    <mc:Fallback xmlns="">
      <p:transition spd="slow" advTm="471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bg1"/>
            </a:gs>
            <a:gs pos="100000">
              <a:srgbClr val="EAC03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667000" y="175890"/>
            <a:ext cx="3578971" cy="2507225"/>
          </a:xfrm>
        </p:spPr>
        <p:txBody>
          <a:bodyPr>
            <a:normAutofit/>
          </a:bodyPr>
          <a:lstStyle/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209" y="4522874"/>
            <a:ext cx="4366614" cy="146690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62557" y="5867400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1"/>
            <a:ext cx="8458200" cy="1150958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Към УРОК 3.3 ОТ ЕЛЕКТРОННИЯ УЧЕБНИК ЗА 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3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676401" y="2683115"/>
            <a:ext cx="5867400" cy="971550"/>
          </a:xfrm>
          <a:prstGeom prst="rect">
            <a:avLst/>
          </a:prstGeom>
          <a:solidFill>
            <a:srgbClr val="FA6306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CB25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Първите хора</a:t>
            </a:r>
            <a:endParaRPr kumimoji="0" lang="en-IE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681267" y="2797123"/>
            <a:ext cx="5863332" cy="98477"/>
          </a:xfrm>
          <a:prstGeom prst="rect">
            <a:avLst/>
          </a:prstGeom>
          <a:solidFill>
            <a:srgbClr val="D2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680393" y="3463438"/>
            <a:ext cx="5863332" cy="98477"/>
          </a:xfrm>
          <a:prstGeom prst="rect">
            <a:avLst/>
          </a:prstGeom>
          <a:solidFill>
            <a:srgbClr val="D2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8561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906</TotalTime>
  <Words>586</Words>
  <Application>Microsoft Office PowerPoint</Application>
  <PresentationFormat>Презентация на цял екран (4:3)</PresentationFormat>
  <Paragraphs>64</Paragraphs>
  <Slides>17</Slides>
  <Notes>0</Notes>
  <HiddenSlides>0</HiddenSlides>
  <MMClips>17</MMClips>
  <ScaleCrop>false</ScaleCrop>
  <HeadingPairs>
    <vt:vector size="6" baseType="variant">
      <vt:variant>
        <vt:lpstr>Използвани шрифтове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17</vt:i4>
      </vt:variant>
    </vt:vector>
  </HeadingPairs>
  <TitlesOfParts>
    <vt:vector size="28" baseType="lpstr">
      <vt:lpstr>Arial</vt:lpstr>
      <vt:lpstr>Book Antiqua</vt:lpstr>
      <vt:lpstr>Calibri</vt:lpstr>
      <vt:lpstr>Georgia</vt:lpstr>
      <vt:lpstr>Lucida Sans</vt:lpstr>
      <vt:lpstr>Times New Roman</vt:lpstr>
      <vt:lpstr>Wingdings</vt:lpstr>
      <vt:lpstr>Wingdings 2</vt:lpstr>
      <vt:lpstr>Wingdings 3</vt:lpstr>
      <vt:lpstr>Office Theme</vt:lpstr>
      <vt:lpstr>Apex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</dc:creator>
  <cp:lastModifiedBy>LB</cp:lastModifiedBy>
  <cp:revision>68</cp:revision>
  <dcterms:created xsi:type="dcterms:W3CDTF">2006-08-16T00:00:00Z</dcterms:created>
  <dcterms:modified xsi:type="dcterms:W3CDTF">2025-02-07T10:30:46Z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