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  <p:sldMasterId id="2147484230" r:id="rId2"/>
  </p:sldMasterIdLst>
  <p:notesMasterIdLst>
    <p:notesMasterId r:id="rId16"/>
  </p:notesMasterIdLst>
  <p:sldIdLst>
    <p:sldId id="379" r:id="rId3"/>
    <p:sldId id="357" r:id="rId4"/>
    <p:sldId id="372" r:id="rId5"/>
    <p:sldId id="374" r:id="rId6"/>
    <p:sldId id="360" r:id="rId7"/>
    <p:sldId id="370" r:id="rId8"/>
    <p:sldId id="362" r:id="rId9"/>
    <p:sldId id="363" r:id="rId10"/>
    <p:sldId id="364" r:id="rId11"/>
    <p:sldId id="365" r:id="rId12"/>
    <p:sldId id="366" r:id="rId13"/>
    <p:sldId id="367" r:id="rId14"/>
    <p:sldId id="380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B" initials="L" lastIdx="1" clrIdx="0">
    <p:extLst>
      <p:ext uri="{19B8F6BF-5375-455C-9EA6-DF929625EA0E}">
        <p15:presenceInfo xmlns:p15="http://schemas.microsoft.com/office/powerpoint/2012/main" userId="L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810E"/>
    <a:srgbClr val="E68510"/>
    <a:srgbClr val="D0A416"/>
    <a:srgbClr val="BB6C0D"/>
    <a:srgbClr val="EAC03A"/>
    <a:srgbClr val="B0660C"/>
    <a:srgbClr val="A55F0B"/>
    <a:srgbClr val="A68312"/>
    <a:srgbClr val="B4AB34"/>
    <a:srgbClr val="614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4" autoAdjust="0"/>
    <p:restoredTop sz="94286" autoAdjust="0"/>
  </p:normalViewPr>
  <p:slideViewPr>
    <p:cSldViewPr>
      <p:cViewPr varScale="1">
        <p:scale>
          <a:sx n="70" d="100"/>
          <a:sy n="70" d="100"/>
        </p:scale>
        <p:origin x="12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DCC4E-0992-4A0D-B9E6-7AB9FFAC804A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7DC3A-28CF-42CE-BEF6-1EA7F5CA5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101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613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683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На картата</a:t>
            </a:r>
            <a:r>
              <a:rPr lang="bg-BG" baseline="0" dirty="0" smtClean="0"/>
              <a:t> не откриваме дял с името на Йосиф, а </a:t>
            </a:r>
            <a:r>
              <a:rPr lang="bg-BG" dirty="0" smtClean="0"/>
              <a:t>са определени дялове за двамата негови синове - </a:t>
            </a:r>
            <a:r>
              <a:rPr lang="bg-BG" dirty="0" err="1" smtClean="0"/>
              <a:t>Манасия</a:t>
            </a:r>
            <a:r>
              <a:rPr lang="bg-BG" baseline="0" dirty="0" smtClean="0"/>
              <a:t> и Ефрем.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05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7DC3A-28CF-42CE-BEF6-1EA7F5CA54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0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A4EE3-04E6-4783-AEBD-938B4825A223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C54EF-92B8-492E-B55F-2F3C18979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8620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57DC2-1E82-4BAB-8EAE-74194E77A876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93F97-D577-4884-A126-60BB79A1B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07560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AD359-8B60-4739-BA4A-CEFD38330F15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5DCA3-2810-4E32-AB67-22231688F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276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2D374-1904-4A2F-BE0D-3D3AF91D39E2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35E56-AF29-4DAA-881C-09A227732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32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8B799-B16C-4558-8F5B-1D525B867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2834-9A5D-4206-9833-1ADA99A2FB07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943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B35F5-07C8-4713-A009-ECD70A924CB7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E9C67-DB7B-4034-ADDD-23C892189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9556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6F1D-904C-4825-B9E5-EC6EA34B1FBC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452A2-9075-4F0F-AF18-A71E559A4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7011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EC134-B9FC-4E42-AE85-E46C720F23A3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DB74-8AA9-4EB9-A0EC-272E10FEE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8997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8FB94-5C90-4B94-9D14-CC8EBCFC0392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D353-32D2-4CE5-8CEA-76BF82C89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7183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5497-F058-4D7B-985A-B8F8A44535C2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6D0AE-B624-48DA-B28B-42797B54A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736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2867E-3C1B-47B8-8A5E-18054280847E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95AD8-24A8-4DB3-A475-B2E593738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25931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27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84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32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1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16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43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99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48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24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duotone>
              <a:schemeClr val="accent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9687227-04BB-479F-87C7-11D6A4A9DBB5}" type="datetimeFigureOut">
              <a:rPr lang="en-US"/>
              <a:pPr>
                <a:defRPr/>
              </a:pPr>
              <a:t>2/15/2025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0349AA-9113-4ECD-BA01-22EEF9670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7" r:id="rId1"/>
    <p:sldLayoutId id="2147484219" r:id="rId2"/>
    <p:sldLayoutId id="2147484228" r:id="rId3"/>
    <p:sldLayoutId id="2147484220" r:id="rId4"/>
    <p:sldLayoutId id="2147484229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2/15/2025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7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12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jp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jp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j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jp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2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2">
                <a:lumMod val="75000"/>
              </a:schemeClr>
            </a:gs>
            <a:gs pos="72000">
              <a:schemeClr val="tx1"/>
            </a:gs>
            <a:gs pos="22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851648" cy="19399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5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sz="5400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/>
            </a:r>
            <a:br>
              <a:rPr sz="5400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</a:br>
            <a:r>
              <a:rPr lang="bg-BG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Старият Завет</a:t>
            </a:r>
            <a:endParaRPr lang="bg-BG" sz="7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1845" y="360938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lang="bg-BG" sz="3600" b="1" i="1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- втора част -</a:t>
            </a: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endParaRPr lang="bg-BG" sz="3600" b="1" i="1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/>
            </a:endParaRP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Патриарсите</a:t>
            </a:r>
            <a:endParaRPr kumimoji="0" lang="bg-BG" b="1" i="1" u="none" strike="noStrike" kern="120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013856" y="3810000"/>
            <a:ext cx="2362199" cy="46393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036" r="32744" b="40742"/>
          <a:stretch/>
        </p:blipFill>
        <p:spPr>
          <a:xfrm flipV="1">
            <a:off x="-228600" y="3810000"/>
            <a:ext cx="2438400" cy="49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89897"/>
      </p:ext>
    </p:extLst>
  </p:cSld>
  <p:clrMapOvr>
    <a:masterClrMapping/>
  </p:clrMapOvr>
  <p:transition spd="slow" advTm="855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4301" y="156184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Патриарх Иаков 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368244" y="457200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655982" y="453712"/>
            <a:ext cx="3512933" cy="56820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950" y="1581323"/>
            <a:ext cx="3511294" cy="4544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авоъгълник 6"/>
          <p:cNvSpPr/>
          <p:nvPr/>
        </p:nvSpPr>
        <p:spPr>
          <a:xfrm>
            <a:off x="5562600" y="6019800"/>
            <a:ext cx="8723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50000"/>
                  </a:schemeClr>
                </a:solidFill>
              </a:rPr>
              <a:t>www.icon-art.info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0017" y="62587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79319"/>
      </p:ext>
    </p:extLst>
  </p:cSld>
  <p:clrMapOvr>
    <a:masterClrMapping/>
  </p:clrMapOvr>
  <p:transition spd="slow" advTm="533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44889" y="149988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Сънят на Иаков</a:t>
            </a: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2906375" y="1336342"/>
            <a:ext cx="3371852" cy="469359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 да избегне възмущението на брат си, Иаков напуснал дома и се отправил към Месопотамия. През нощта сънувал чуден сън - една стълба от земята до небето, по която се качвали и слизали ангели, а на върха ѝ Господ, Който го благословил и отново потвърдил обещанието, което дал на Авраам и Исаак, че потомството му ще произведе многоброен народ.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В Месопотамия Иаков се оженил, живял там 20 години и решил да се върне в Ханаан, както му казал Господ. На връщане той се борил с ангел, затова бил наречен Израел, което значи „борил се с Бога“.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" y="1524000"/>
            <a:ext cx="2856902" cy="399765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27" y="1524000"/>
            <a:ext cx="2812922" cy="399765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434589" y="457200"/>
            <a:ext cx="3491373" cy="564719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762000" y="453712"/>
            <a:ext cx="3512933" cy="568207"/>
          </a:xfrm>
          <a:prstGeom prst="rect">
            <a:avLst/>
          </a:prstGeom>
        </p:spPr>
      </p:pic>
      <p:sp>
        <p:nvSpPr>
          <p:cNvPr id="10" name="Правоъгълник 9"/>
          <p:cNvSpPr/>
          <p:nvPr/>
        </p:nvSpPr>
        <p:spPr>
          <a:xfrm>
            <a:off x="0" y="1541688"/>
            <a:ext cx="83067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en.wikipedia.org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6296424" y="1471858"/>
            <a:ext cx="83067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EAC03A"/>
                </a:solidFill>
              </a:rPr>
              <a:t>en.wikipedia.org</a:t>
            </a:r>
            <a:endParaRPr lang="en-US" sz="700" dirty="0">
              <a:solidFill>
                <a:srgbClr val="EAC03A"/>
              </a:solidFill>
            </a:endParaRP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29215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38360"/>
      </p:ext>
    </p:extLst>
  </p:cSld>
  <p:clrMapOvr>
    <a:masterClrMapping/>
  </p:clrMapOvr>
  <p:transition spd="slow" advTm="5482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7434" y="2275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Синовете на Иаков</a:t>
            </a: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143017" y="1204340"/>
            <a:ext cx="4419600" cy="214814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Иаков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имал 12 сина. Най-много обичал малкия си син Йосиф, на когото ушил пъстра дреха. По-големите братя завидели и решили да погубят Йосиф. Веднъж, когато Йосиф бил изпратен в полето при братята си, които пасели там стада, те го хванали, съблекли му пъстрата дреха и го хвърлили в една яма.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833683" y="4367603"/>
            <a:ext cx="4141527" cy="215443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Но скоро оттам минал керван с търговци, които пътували към Египет. Братята извадили Йосиф от ямата и го продали на търговците. На стария си баща казали, че диви зверове са нападнали Йосиф и показали пъстрата му дреха, която преди това опръскали с кръв.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t="6593" b="5503"/>
          <a:stretch/>
        </p:blipFill>
        <p:spPr>
          <a:xfrm flipH="1">
            <a:off x="304800" y="3200400"/>
            <a:ext cx="4340007" cy="3403927"/>
          </a:xfrm>
          <a:prstGeom prst="rect">
            <a:avLst/>
          </a:prstGeom>
          <a:ln>
            <a:solidFill>
              <a:srgbClr val="E20000"/>
            </a:solidFill>
          </a:ln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05" y="1204340"/>
            <a:ext cx="3311262" cy="3096030"/>
          </a:xfrm>
          <a:prstGeom prst="rect">
            <a:avLst/>
          </a:prstGeom>
          <a:ln>
            <a:solidFill>
              <a:srgbClr val="E20000"/>
            </a:solidFill>
          </a:ln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760899" y="257643"/>
            <a:ext cx="3491373" cy="564719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762000" y="254155"/>
            <a:ext cx="3512933" cy="568207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8136453" y="4167548"/>
            <a:ext cx="59022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E7BC29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pravmir.ru</a:t>
            </a:r>
          </a:p>
        </p:txBody>
      </p:sp>
      <p:sp>
        <p:nvSpPr>
          <p:cNvPr id="11" name="Правоъгълник 10"/>
          <p:cNvSpPr/>
          <p:nvPr/>
        </p:nvSpPr>
        <p:spPr>
          <a:xfrm>
            <a:off x="4134174" y="3152432"/>
            <a:ext cx="59022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E7BC29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pravmir.ru</a:t>
            </a:r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7055" y="61756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53963"/>
      </p:ext>
    </p:extLst>
  </p:cSld>
  <p:clrMapOvr>
    <a:masterClrMapping/>
  </p:clrMapOvr>
  <p:transition spd="slow" advTm="5530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152400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Патриарх Йосиф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781800" y="453416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1129174" y="405609"/>
            <a:ext cx="3512933" cy="56820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3657600" cy="4898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авоъгълник 3"/>
          <p:cNvSpPr/>
          <p:nvPr/>
        </p:nvSpPr>
        <p:spPr>
          <a:xfrm>
            <a:off x="5506897" y="6069735"/>
            <a:ext cx="10326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D0A4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christopherklitou.com</a:t>
            </a:r>
            <a:endParaRPr lang="en-US" sz="700" dirty="0">
              <a:solidFill>
                <a:srgbClr val="D0A4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4497" y="6210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49784"/>
      </p:ext>
    </p:extLst>
  </p:cSld>
  <p:clrMapOvr>
    <a:masterClrMapping/>
  </p:clrMapOvr>
  <p:transition spd="slow" advTm="466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9251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Йосиф</a:t>
            </a:r>
            <a:r>
              <a:rPr kumimoji="0" lang="en-US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 </a:t>
            </a: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при фараона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6781800" y="310267"/>
            <a:ext cx="3491373" cy="56471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40739" r="5555" b="40742"/>
          <a:stretch/>
        </p:blipFill>
        <p:spPr>
          <a:xfrm flipV="1">
            <a:off x="-1129174" y="306779"/>
            <a:ext cx="3512933" cy="56820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2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6383" b="10163"/>
          <a:stretch/>
        </p:blipFill>
        <p:spPr>
          <a:xfrm>
            <a:off x="4256657" y="3403926"/>
            <a:ext cx="4744017" cy="3319906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14" y="1494131"/>
            <a:ext cx="4348289" cy="1742947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93521" y="3609634"/>
            <a:ext cx="4141527" cy="290848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Фараонът сънувал 7 охранени крави, но се появили други седем мършави крави, които изяли първите. Сънувал и 7 пълни класа и се появили след това 7 празни класа, които погълнали пълните класове.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Йосиф обяснил на фараона, че ще има 7 плодородни години, но след тях ще последват 7 гладни години. Той посъветвал фараона да събира жито в житниците си през плодородните години, за да има храна през следващите гладни години.</a:t>
            </a: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557903" y="1639370"/>
            <a:ext cx="4205097" cy="16466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Йосиф попаднал в Египет и скоро за него станало известно на фараона. Фараонът имал странен сън, който никой не можел да разгадае, и само Йосиф успял да стори това, защото имал от Бога  пророчески дар.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400800" y="6551105"/>
            <a:ext cx="154080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D0A416"/>
                </a:solidFill>
              </a:rPr>
              <a:t>commonorgardentheologian.co.uk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25408" y="6141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20206"/>
      </p:ext>
    </p:extLst>
  </p:cSld>
  <p:clrMapOvr>
    <a:masterClrMapping/>
  </p:clrMapOvr>
  <p:transition spd="slow" advTm="6335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76200" y="0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Йосиф става съветник на фараона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7" t="37603" r="5555" b="40742"/>
          <a:stretch/>
        </p:blipFill>
        <p:spPr>
          <a:xfrm flipV="1">
            <a:off x="8534400" y="254053"/>
            <a:ext cx="2424573" cy="66034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1992" r="32083" b="40742"/>
          <a:stretch/>
        </p:blipFill>
        <p:spPr>
          <a:xfrm flipV="1">
            <a:off x="-1828800" y="254053"/>
            <a:ext cx="2464500" cy="529765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5000"/>
                    </a14:imgEffect>
                    <a14:imgEffect>
                      <a14:colorTemperature colorTemp="7877"/>
                    </a14:imgEffect>
                    <a14:imgEffect>
                      <a14:saturation sat="125000"/>
                    </a14:imgEffect>
                    <a14:imgEffect>
                      <a14:brightnessContrast bright="31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21828"/>
            <a:ext cx="6767732" cy="3806849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152400" y="5136104"/>
            <a:ext cx="8686800" cy="190052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Фараонът останал много доволен от този съвет и назначил Йосиф за свой близък съветник и го поставил да отговаря за прехраната на целия народ. Заредили се седем богати години, Йосиф построил житници и събрал много жито в тях. След това се заредили седем гладни години, но египтяните имали запаси от храна. Съседните народи започнали да гладуват, също и народът на Иаков. Старият Иаков изпратил синовете си да купят храна от Египет. Йосиф разбрал, че братята му са се разкаяли за греха си към него и им дал храна.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6324600" y="4728622"/>
            <a:ext cx="138852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D0A416"/>
                </a:solidFill>
              </a:rPr>
              <a:t>jwitness-forum.proboards.com</a:t>
            </a:r>
          </a:p>
        </p:txBody>
      </p:sp>
    </p:spTree>
    <p:extLst>
      <p:ext uri="{BB962C8B-B14F-4D97-AF65-F5344CB8AC3E}">
        <p14:creationId xmlns:p14="http://schemas.microsoft.com/office/powerpoint/2010/main" val="1889917745"/>
      </p:ext>
    </p:extLst>
  </p:cSld>
  <p:clrMapOvr>
    <a:masterClrMapping/>
  </p:clrMapOvr>
  <p:transition spd="slow" advTm="5198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77335" y="-130247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Народът на Иаков отива в Египет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8534400" y="139849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758" r="32744" b="40742"/>
          <a:stretch/>
        </p:blipFill>
        <p:spPr>
          <a:xfrm flipV="1">
            <a:off x="-1752600" y="134032"/>
            <a:ext cx="2438400" cy="475565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152400" y="3855600"/>
            <a:ext cx="4141527" cy="314701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Бог изпратил десет тежки наказания над египтяните, защото те не желаели да освободят израилтяните от робството. Най-тежко било десетото наказание - погубени били първородните деца на египтяните. Едва тогава фараонът пуснал евреите да си вървят.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Този ден е наречен Пасха, което значи „избавление“. Преди да тръгнат на път израилтяните изяли прави пасхалното агне с безквасен хляб и горчиви треви.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295933" y="1056734"/>
            <a:ext cx="5715001" cy="266226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Фараонът разрешил на Йосиф да доведе в Египет баща си и братята си, за да не гладуват. Те заживели в Египет и имали покровителството на фараона. Но след години твърде много се умножили и новият владетел се изплашил да не отнемат от него властта и започнал да ги товари с много тежка работа, те станали роби на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египтяните. </a:t>
            </a:r>
            <a:endParaRPr kumimoji="0" lang="bg-BG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Бог се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смилил над израилтяните и издигнал сред тях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Мойсей за водач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който да ги изведе от земята на робството и да ги върне в Обетованата (обещаната) земя. </a:t>
            </a:r>
            <a:endParaRPr kumimoji="0" lang="bg-BG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" t="19268" r="3132" b="1956"/>
          <a:stretch/>
        </p:blipFill>
        <p:spPr>
          <a:xfrm>
            <a:off x="304800" y="872087"/>
            <a:ext cx="2895600" cy="295532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64" y="3689431"/>
            <a:ext cx="4420736" cy="2985646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8049337" y="6464267"/>
            <a:ext cx="2133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www.sv.tekla.org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11955" y="6248400"/>
            <a:ext cx="609600" cy="6096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2118212" y="3650106"/>
            <a:ext cx="115288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EAC03A"/>
                </a:solidFill>
              </a:rPr>
              <a:t>lavistachurchofchrist.org</a:t>
            </a:r>
            <a:endParaRPr lang="en-US" sz="700" dirty="0">
              <a:solidFill>
                <a:srgbClr val="EAC0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311098"/>
      </p:ext>
    </p:extLst>
  </p:cSld>
  <p:clrMapOvr>
    <a:masterClrMapping/>
  </p:clrMapOvr>
  <p:transition spd="slow" advTm="8432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59140" y="-165833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5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Избавление от египетското робство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51157" y="3962400"/>
            <a:ext cx="4267200" cy="189282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Бог пратил храна на израилтяните в пустинята, наречена манна, която падала от небето. Когато ожаднели, Мойсей ударил със жезъла си по една скала и бликнала вода.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След три месеца стигнали до планината Синай. Там  Бог призовал Мойсей да се качи, а народът останал в подножието. </a:t>
            </a: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153467" y="898980"/>
            <a:ext cx="4953001" cy="215443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Скоро след това фараонът съжалил, че е освободил израилтяните и пратил голяма войска да ги преследва и върне обратно. Тогава израилтяните били на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брега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Червено море, Мойсей ударил със жезъла си по водата, тя се отдръпнала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 народът минал по сухо на другия бряг. Войската на фараона се втурнала след тях, но водата ги погълнала.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7" name="Картина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957738"/>
            <a:ext cx="2804425" cy="346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21104"/>
            <a:ext cx="609600" cy="6096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8720919" y="103542"/>
            <a:ext cx="2362199" cy="46393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758" r="32744" b="40742"/>
          <a:stretch/>
        </p:blipFill>
        <p:spPr>
          <a:xfrm flipV="1">
            <a:off x="-1981200" y="84354"/>
            <a:ext cx="2438400" cy="47556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86909"/>
            <a:ext cx="3924068" cy="275862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301538" y="5653898"/>
            <a:ext cx="292388" cy="772006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50000"/>
                  </a:schemeClr>
                </a:solidFill>
              </a:rPr>
              <a:t>stock.adobe.com</a:t>
            </a:r>
          </a:p>
        </p:txBody>
      </p:sp>
    </p:spTree>
    <p:extLst>
      <p:ext uri="{BB962C8B-B14F-4D97-AF65-F5344CB8AC3E}">
        <p14:creationId xmlns:p14="http://schemas.microsoft.com/office/powerpoint/2010/main" val="3510464158"/>
      </p:ext>
    </p:extLst>
  </p:cSld>
  <p:clrMapOvr>
    <a:masterClrMapping/>
  </p:clrMapOvr>
  <p:transition spd="slow" advTm="5845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02687" y="-130247"/>
            <a:ext cx="7924800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Скитане в пустинята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346387" y="152494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540312" y="152494"/>
            <a:ext cx="2348374" cy="601453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5181599" y="4457343"/>
            <a:ext cx="3632862" cy="240065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 Бог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наредил на Мойсей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да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направи </a:t>
            </a:r>
            <a:r>
              <a:rPr kumimoji="0" lang="bg-BG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скиния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– храм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в който да се принасят служби на Бога. Там, в едно отделение, наречено Светая светих, бил поставен Ковчегът на завета, в който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се съхранявали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скрижалите с 10-те Божии заповеди.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81000" y="1284731"/>
            <a:ext cx="4953001" cy="288540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Мойсей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постил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40 дни, а след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това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разговарял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 Бога. Бог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му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дал 10 заповеди,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изписани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върху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две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каменни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плочи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наречени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скрижали.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Докато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Мойсей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бил в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планината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израилтяните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си направили идол –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златен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телец, на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който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започнали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се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кланят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Щом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върнал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Мойсей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силно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се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разгневил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неверния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народ и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строшил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идола. Бог наказал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израилтяните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се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скитат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цели 40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години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докато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стигнат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Обетованата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земя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endParaRPr kumimoji="0" lang="ru-RU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</a:t>
            </a:r>
            <a:endParaRPr kumimoji="0" lang="en-US" sz="165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0"/>
            <a:ext cx="4318000" cy="2875856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194056"/>
            <a:ext cx="3072743" cy="3300818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20860" y="6248400"/>
            <a:ext cx="609600" cy="60960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420806" y="6521058"/>
            <a:ext cx="11544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http://cbcoceanside.com</a:t>
            </a:r>
          </a:p>
        </p:txBody>
      </p:sp>
      <p:sp>
        <p:nvSpPr>
          <p:cNvPr id="12" name="Правоъгълник 11"/>
          <p:cNvSpPr/>
          <p:nvPr/>
        </p:nvSpPr>
        <p:spPr>
          <a:xfrm>
            <a:off x="7024188" y="4338282"/>
            <a:ext cx="84189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www.nioras.com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80742"/>
      </p:ext>
    </p:extLst>
  </p:cSld>
  <p:clrMapOvr>
    <a:masterClrMapping/>
  </p:clrMapOvr>
  <p:transition spd="slow" advTm="6331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96670" y="369227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Иисус Навин въвежда народа в Обетованата земя</a:t>
            </a:r>
            <a:endParaRPr kumimoji="0" lang="bg-BG" sz="3600" b="1" i="1" u="none" strike="noStrike" kern="120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/>
              <a:ea typeface="+mj-ea"/>
              <a:cs typeface="+mj-cs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8305800" y="152400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39655" r="35022" b="40742"/>
          <a:stretch/>
        </p:blipFill>
        <p:spPr>
          <a:xfrm flipV="1">
            <a:off x="-1524000" y="134035"/>
            <a:ext cx="2348374" cy="601453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2046159" y="1398620"/>
            <a:ext cx="3211641" cy="34240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Мойсей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починал,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преди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влезе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в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Обетованата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земя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Народът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бил поведен от Иисус Навин. По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Божие нареждане израилтяните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обикаляли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7 дни с Ковчега на завета около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най-големия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 силно укрепен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град  Йерихон. Когато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7-мия ден затръбили с роговете си, ето че </a:t>
            </a:r>
            <a:r>
              <a:rPr kumimoji="0" lang="bg-BG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непревземаемите </a:t>
            </a:r>
            <a:r>
              <a:rPr kumimoji="0" lang="bg-BG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стени на града сами се срутили. </a:t>
            </a:r>
            <a:endParaRPr kumimoji="0" lang="en-US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0" i="1" u="none" strike="noStrike" kern="1200" cap="none" spc="0" normalizeH="0" baseline="0" noProof="0" dirty="0" smtClean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-13429" y="4218816"/>
            <a:ext cx="5271229" cy="263149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 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Веднъж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Иисус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Навин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помолил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Бога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слънцето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не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залязва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докато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не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завърши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с успех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битката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Така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Божията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помощ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израилтяните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покорили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всички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народи,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които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населявали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Ханаан –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обещаната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им от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Бога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земя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   Иисус Навин разделил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земята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между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родовете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Иакововите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синове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наречени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още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колена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израилтя-ните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Само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левитите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нямало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дял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защото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те били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определени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служат на Бога и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всички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родове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трябвало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да им </a:t>
            </a:r>
            <a:r>
              <a:rPr kumimoji="0" lang="ru-RU" sz="165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дават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 своя </a:t>
            </a:r>
            <a:r>
              <a:rPr kumimoji="0" lang="ru-RU" sz="1650" b="0" i="1" u="none" strike="noStrike" kern="1200" cap="none" spc="0" normalizeH="0" baseline="0" noProof="0" dirty="0" err="1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дял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348384"/>
            <a:ext cx="3883952" cy="549967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/>
          <a:stretch/>
        </p:blipFill>
        <p:spPr>
          <a:xfrm>
            <a:off x="54930" y="1565329"/>
            <a:ext cx="2003929" cy="2619504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82099" y="6175612"/>
            <a:ext cx="609600" cy="6096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1315681" y="4001769"/>
            <a:ext cx="7633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www.etsy.com</a:t>
            </a:r>
          </a:p>
        </p:txBody>
      </p:sp>
    </p:spTree>
    <p:extLst>
      <p:ext uri="{BB962C8B-B14F-4D97-AF65-F5344CB8AC3E}">
        <p14:creationId xmlns:p14="http://schemas.microsoft.com/office/powerpoint/2010/main" val="2627088929"/>
      </p:ext>
    </p:extLst>
  </p:cSld>
  <p:clrMapOvr>
    <a:masterClrMapping/>
  </p:clrMapOvr>
  <p:transition spd="slow" advTm="7437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5455">
              <a:srgbClr val="EAC03A"/>
            </a:gs>
            <a:gs pos="2000">
              <a:schemeClr val="accent2">
                <a:lumMod val="40000"/>
                <a:lumOff val="60000"/>
              </a:schemeClr>
            </a:gs>
            <a:gs pos="63000">
              <a:schemeClr val="tx1"/>
            </a:gs>
            <a:gs pos="76000">
              <a:srgbClr val="FFF4D4"/>
            </a:gs>
            <a:gs pos="16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108512" y="2743200"/>
            <a:ext cx="9143999" cy="865735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Tx/>
              <a:buFontTx/>
              <a:buNone/>
              <a:tabLst/>
              <a:defRPr/>
            </a:pPr>
            <a:r>
              <a:rPr kumimoji="0" lang="bg-BG" sz="3600" b="1" i="1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/>
                <a:ea typeface="+mj-ea"/>
                <a:cs typeface="+mj-cs"/>
              </a:rPr>
              <a:t>Край на втора част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44044" r="5555" b="40742"/>
          <a:stretch/>
        </p:blipFill>
        <p:spPr>
          <a:xfrm flipV="1">
            <a:off x="7010400" y="3007482"/>
            <a:ext cx="2362199" cy="46393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" t="43036" r="32744" b="40742"/>
          <a:stretch/>
        </p:blipFill>
        <p:spPr>
          <a:xfrm flipV="1">
            <a:off x="-232056" y="3007482"/>
            <a:ext cx="2438400" cy="497718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029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50687"/>
      </p:ext>
    </p:extLst>
  </p:cSld>
  <p:clrMapOvr>
    <a:masterClrMapping/>
  </p:clrMapOvr>
  <p:transition spd="slow" advTm="395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FFC000">
                <a:alpha val="43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676400" y="175890"/>
            <a:ext cx="5410200" cy="2507225"/>
          </a:xfrm>
        </p:spPr>
        <p:txBody>
          <a:bodyPr>
            <a:normAutofit/>
          </a:bodyPr>
          <a:lstStyle/>
          <a:p>
            <a:pPr marL="102870"/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3543128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3.1 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00200" y="2650296"/>
            <a:ext cx="6096000" cy="892832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F991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Старият Завет </a:t>
            </a: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F991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(2)</a:t>
            </a:r>
            <a:endParaRPr kumimoji="0" lang="en-IE" sz="3200" b="0" i="0" u="none" strike="noStrike" kern="1200" cap="none" spc="0" normalizeH="0" baseline="0" noProof="0" dirty="0">
              <a:ln>
                <a:noFill/>
              </a:ln>
              <a:solidFill>
                <a:srgbClr val="F7F991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612842" y="2774681"/>
            <a:ext cx="6084070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488" y="3363899"/>
            <a:ext cx="6084335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b38b497bdb1376fe38cb06ed7321d7b3191d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14019</TotalTime>
  <Words>1105</Words>
  <Application>Microsoft Office PowerPoint</Application>
  <PresentationFormat>Презентация на цял екран (4:3)</PresentationFormat>
  <Paragraphs>64</Paragraphs>
  <Slides>13</Slides>
  <Notes>5</Notes>
  <HiddenSlides>0</HiddenSlides>
  <MMClips>12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5" baseType="lpstr">
      <vt:lpstr>Arial</vt:lpstr>
      <vt:lpstr>Arial Narrow</vt:lpstr>
      <vt:lpstr>Book Antiqua</vt:lpstr>
      <vt:lpstr>Calibri</vt:lpstr>
      <vt:lpstr>Constantia</vt:lpstr>
      <vt:lpstr>Georgia</vt:lpstr>
      <vt:lpstr>Lucida Sans</vt:lpstr>
      <vt:lpstr>Wingdings</vt:lpstr>
      <vt:lpstr>Wingdings 2</vt:lpstr>
      <vt:lpstr>Wingdings 3</vt:lpstr>
      <vt:lpstr>Paper</vt:lpstr>
      <vt:lpstr>Apex</vt:lpstr>
      <vt:lpstr>  Старият Завет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 Завет 2 част</dc:title>
  <dc:creator>LB</dc:creator>
  <cp:lastModifiedBy>LB</cp:lastModifiedBy>
  <cp:revision>298</cp:revision>
  <dcterms:created xsi:type="dcterms:W3CDTF">2006-08-16T00:00:00Z</dcterms:created>
  <dcterms:modified xsi:type="dcterms:W3CDTF">2025-02-15T19:44:00Z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