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  <p:sldMasterId id="2147484242" r:id="rId2"/>
  </p:sldMasterIdLst>
  <p:sldIdLst>
    <p:sldId id="256" r:id="rId3"/>
    <p:sldId id="287" r:id="rId4"/>
    <p:sldId id="297" r:id="rId5"/>
    <p:sldId id="270" r:id="rId6"/>
    <p:sldId id="289" r:id="rId7"/>
    <p:sldId id="260" r:id="rId8"/>
    <p:sldId id="288" r:id="rId9"/>
    <p:sldId id="258" r:id="rId10"/>
    <p:sldId id="269" r:id="rId11"/>
    <p:sldId id="28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4" r:id="rId30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C03A"/>
    <a:srgbClr val="B4AB34"/>
    <a:srgbClr val="E20000"/>
    <a:srgbClr val="CC3300"/>
    <a:srgbClr val="CC0000"/>
    <a:srgbClr val="FF5050"/>
    <a:srgbClr val="F20000"/>
    <a:srgbClr val="362C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5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A4EE3-04E6-4783-AEBD-938B4825A223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C54EF-92B8-492E-B55F-2F3C18979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98620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57DC2-1E82-4BAB-8EAE-74194E77A876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93F97-D577-4884-A126-60BB79A1B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07560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AD359-8B60-4739-BA4A-CEFD38330F15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5DCA3-2810-4E32-AB67-22231688F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32761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2D374-1904-4A2F-BE0D-3D3AF91D39E2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35E56-AF29-4DAA-881C-09A227732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321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8B799-B16C-4558-8F5B-1D525B867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42834-9A5D-4206-9833-1ADA99A2FB07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19433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B35F5-07C8-4713-A009-ECD70A924CB7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E9C67-DB7B-4034-ADDD-23C892189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79556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06F1D-904C-4825-B9E5-EC6EA34B1FBC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452A2-9075-4F0F-AF18-A71E559A4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87011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EC134-B9FC-4E42-AE85-E46C720F23A3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DB74-8AA9-4EB9-A0EC-272E10FEE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8997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8FB94-5C90-4B94-9D14-CC8EBCFC0392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AD353-32D2-4CE5-8CEA-76BF82C89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37183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5497-F058-4D7B-985A-B8F8A44535C2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6D0AE-B624-48DA-B28B-42797B54A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7369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2867E-3C1B-47B8-8A5E-18054280847E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95AD8-24A8-4DB3-A475-B2E5937381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25931"/>
      </p:ext>
    </p:extLst>
  </p:cSld>
  <p:clrMapOvr>
    <a:masterClrMapping/>
  </p:clrMapOvr>
  <p:transition spd="slow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77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81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59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79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49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30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44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59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01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38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50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9687227-04BB-479F-87C7-11D6A4A9DBB5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0349AA-9113-4ECD-BA01-22EEF9670D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7" r:id="rId1"/>
    <p:sldLayoutId id="2147484219" r:id="rId2"/>
    <p:sldLayoutId id="2147484228" r:id="rId3"/>
    <p:sldLayoutId id="2147484220" r:id="rId4"/>
    <p:sldLayoutId id="2147484229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</p:sldLayoutIdLst>
  <p:transition spd="slow"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33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3.jp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6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6.png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6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6.pn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6.pn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6.png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6.png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114800"/>
            <a:ext cx="7162800" cy="1752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5400" spc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Библията –</a:t>
            </a:r>
            <a:r>
              <a:rPr sz="4400" spc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/>
            </a:r>
            <a:br>
              <a:rPr sz="4400" spc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</a:br>
            <a:r>
              <a:rPr lang="bg-BG" sz="4400" spc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книга за Бога</a:t>
            </a:r>
            <a:r>
              <a:rPr lang="bg-BG" sz="4400" spc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bg-BG" sz="4400" spc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и за хората</a:t>
            </a:r>
            <a:endParaRPr lang="bg-BG" sz="4400" spc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Arial" pitchFamily="34" charset="0"/>
            </a:endParaRP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019800"/>
            <a:ext cx="609600" cy="6096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130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838200"/>
            <a:ext cx="5181600" cy="3150413"/>
          </a:xfrm>
          <a:prstGeom prst="rect">
            <a:avLst/>
          </a:prstGeom>
        </p:spPr>
      </p:pic>
    </p:spTree>
  </p:cSld>
  <p:clrMapOvr>
    <a:masterClrMapping/>
  </p:clrMapOvr>
  <p:transition spd="slow" advTm="895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701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7800"/>
            <a:ext cx="9144000" cy="3276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400" i="1" dirty="0">
                <a:solidFill>
                  <a:srgbClr val="E20000"/>
                </a:solidFill>
              </a:rPr>
              <a:t>Кога, как и от кого е </a:t>
            </a:r>
            <a:r>
              <a:rPr lang="en-US" sz="5400" i="1" dirty="0">
                <a:solidFill>
                  <a:srgbClr val="E20000"/>
                </a:solidFill>
              </a:rPr>
              <a:t/>
            </a:r>
            <a:br>
              <a:rPr lang="en-US" sz="5400" i="1" dirty="0">
                <a:solidFill>
                  <a:srgbClr val="E20000"/>
                </a:solidFill>
              </a:rPr>
            </a:br>
            <a:r>
              <a:rPr lang="bg-BG" sz="5400" i="1" dirty="0">
                <a:solidFill>
                  <a:srgbClr val="E20000"/>
                </a:solidFill>
              </a:rPr>
              <a:t>създадена Библията? </a:t>
            </a:r>
            <a:br>
              <a:rPr lang="bg-BG" sz="5400" i="1" dirty="0">
                <a:solidFill>
                  <a:srgbClr val="E20000"/>
                </a:solidFill>
              </a:rPr>
            </a:br>
            <a:endParaRPr lang="bg-BG" sz="5400" i="1" dirty="0">
              <a:solidFill>
                <a:srgbClr val="E2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000" y="5943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833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979894"/>
            <a:ext cx="8468694" cy="1447800"/>
          </a:xfrm>
        </p:spPr>
        <p:txBody>
          <a:bodyPr>
            <a:normAutofit/>
          </a:bodyPr>
          <a:lstStyle/>
          <a:p>
            <a:pPr marL="548640" indent="-411480" algn="ctr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bg-BG" i="1" dirty="0" smtClean="0">
                <a:solidFill>
                  <a:srgbClr val="C00000"/>
                </a:solidFill>
              </a:rPr>
              <a:t>    </a:t>
            </a:r>
            <a:r>
              <a:rPr lang="bg-B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Библията </a:t>
            </a:r>
            <a:r>
              <a:rPr lang="bg-B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 написана не от един, а от много автори в продължение на близо 1600 години.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5" t="3680" r="9155" b="5053"/>
          <a:stretch/>
        </p:blipFill>
        <p:spPr>
          <a:xfrm>
            <a:off x="2172801" y="1210337"/>
            <a:ext cx="4779612" cy="3559987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5867400" y="4670297"/>
            <a:ext cx="21969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tx1">
                    <a:lumMod val="65000"/>
                  </a:schemeClr>
                </a:solidFill>
              </a:rPr>
              <a:t>www.pravoslavie.ru</a:t>
            </a:r>
            <a:endParaRPr lang="en-US" sz="700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29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0" y="2590800"/>
            <a:ext cx="5029200" cy="2565400"/>
          </a:xfrm>
        </p:spPr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bg-BG" i="1" dirty="0" smtClean="0">
                <a:solidFill>
                  <a:srgbClr val="C00000"/>
                </a:solidFill>
              </a:rPr>
              <a:t>        </a:t>
            </a:r>
            <a:r>
              <a:rPr lang="bg-BG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Сам </a:t>
            </a:r>
            <a:r>
              <a:rPr lang="bg-BG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Бог е вдъхновил светите писатели да записват </a:t>
            </a:r>
            <a:r>
              <a:rPr lang="bg-BG" sz="2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божестве</a:t>
            </a: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-</a:t>
            </a:r>
            <a:r>
              <a:rPr lang="bg-BG" sz="2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ните</a:t>
            </a:r>
            <a:r>
              <a:rPr lang="bg-BG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bg-BG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истини, затова Библията е наречена Свещено Писание.</a:t>
            </a:r>
          </a:p>
        </p:txBody>
      </p:sp>
      <p:pic>
        <p:nvPicPr>
          <p:cNvPr id="4" name="Picture 4" descr="Св. апостол и евангелист Матей. Икона от XIII в., манастира Gregoriou в Света Гора Ато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81152"/>
            <a:ext cx="3466996" cy="4183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667000" y="5295680"/>
            <a:ext cx="10502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tx2">
                    <a:lumMod val="50000"/>
                  </a:schemeClr>
                </a:solidFill>
              </a:rPr>
              <a:t>www.bogonosci.bg</a:t>
            </a:r>
            <a:endParaRPr lang="en-US" sz="9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657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7800"/>
            <a:ext cx="9144000" cy="3505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400" i="1" dirty="0">
                <a:solidFill>
                  <a:srgbClr val="E20000"/>
                </a:solidFill>
              </a:rPr>
              <a:t>Какво е съдържанието </a:t>
            </a:r>
            <a:br>
              <a:rPr lang="bg-BG" sz="5400" i="1" dirty="0">
                <a:solidFill>
                  <a:srgbClr val="E20000"/>
                </a:solidFill>
              </a:rPr>
            </a:br>
            <a:r>
              <a:rPr lang="bg-BG" sz="5400" i="1" dirty="0">
                <a:solidFill>
                  <a:srgbClr val="E20000"/>
                </a:solidFill>
              </a:rPr>
              <a:t>на Библията? </a:t>
            </a:r>
            <a:br>
              <a:rPr lang="bg-BG" sz="5400" i="1" dirty="0">
                <a:solidFill>
                  <a:srgbClr val="E20000"/>
                </a:solidFill>
              </a:rPr>
            </a:br>
            <a:endParaRPr lang="bg-BG" sz="5400" i="1" dirty="0">
              <a:solidFill>
                <a:srgbClr val="E2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20200" y="6172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554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514600" y="1219200"/>
            <a:ext cx="6046694" cy="5089525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800" i="1" dirty="0" smtClean="0">
                <a:solidFill>
                  <a:srgbClr val="C00000"/>
                </a:solidFill>
              </a:rPr>
              <a:t>    </a:t>
            </a:r>
            <a:r>
              <a:rPr lang="bg-BG" sz="2800" i="1" dirty="0" smtClean="0">
                <a:solidFill>
                  <a:srgbClr val="C00000"/>
                </a:solidFill>
              </a:rPr>
              <a:t>„</a:t>
            </a:r>
            <a:r>
              <a:rPr lang="bg-BG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Библия” означава „книга, книги”. </a:t>
            </a:r>
            <a:r>
              <a:rPr lang="bg-BG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Тя е съставена от 77 различни книги</a:t>
            </a:r>
            <a:r>
              <a:rPr lang="en-U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</a:t>
            </a:r>
            <a:r>
              <a:rPr lang="bg-BG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които са разпределени в две части: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bg-BG" sz="2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</a:t>
            </a:r>
            <a:r>
              <a:rPr lang="bg-BG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bg-BG" sz="2200" b="1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Стар Завет </a:t>
            </a:r>
            <a:r>
              <a:rPr lang="bg-BG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– 50 книги, които описват историята на света до Рождество Христово.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bg-BG" sz="2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en-US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</a:t>
            </a:r>
            <a:r>
              <a:rPr lang="bg-BG" sz="2200" b="1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Нов </a:t>
            </a:r>
            <a:r>
              <a:rPr lang="bg-BG" sz="2200" b="1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Завет </a:t>
            </a:r>
            <a:r>
              <a:rPr lang="bg-BG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– 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27 книги, които разказват за 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Рождеството, 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живота 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 Възкресението на Иисус Христос.</a:t>
            </a:r>
            <a:endParaRPr lang="bg-BG" sz="2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024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2458" r="2785"/>
          <a:stretch>
            <a:fillRect/>
          </a:stretch>
        </p:blipFill>
        <p:spPr bwMode="auto">
          <a:xfrm>
            <a:off x="642718" y="1905000"/>
            <a:ext cx="2121151" cy="293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0388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534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0"/>
            <a:ext cx="7315200" cy="3505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400" i="1" dirty="0">
                <a:solidFill>
                  <a:srgbClr val="E20000"/>
                </a:solidFill>
              </a:rPr>
              <a:t>Какво се разказва </a:t>
            </a:r>
            <a:r>
              <a:rPr lang="bg-BG" sz="5400" i="1" dirty="0">
                <a:solidFill>
                  <a:srgbClr val="E20000"/>
                </a:solidFill>
              </a:rPr>
              <a:t>в</a:t>
            </a:r>
            <a:r>
              <a:rPr lang="en-US" sz="5400" i="1" dirty="0">
                <a:solidFill>
                  <a:srgbClr val="E20000"/>
                </a:solidFill>
              </a:rPr>
              <a:t/>
            </a:r>
            <a:br>
              <a:rPr lang="en-US" sz="5400" i="1" dirty="0">
                <a:solidFill>
                  <a:srgbClr val="E20000"/>
                </a:solidFill>
              </a:rPr>
            </a:br>
            <a:r>
              <a:rPr lang="bg-BG" sz="5400" i="1" dirty="0">
                <a:solidFill>
                  <a:srgbClr val="E20000"/>
                </a:solidFill>
              </a:rPr>
              <a:t> </a:t>
            </a:r>
            <a:r>
              <a:rPr lang="bg-BG" sz="5400" i="1" dirty="0">
                <a:solidFill>
                  <a:srgbClr val="E20000"/>
                </a:solidFill>
              </a:rPr>
              <a:t>Стария Завет? </a:t>
            </a:r>
            <a:br>
              <a:rPr lang="bg-BG" sz="5400" i="1" dirty="0">
                <a:solidFill>
                  <a:srgbClr val="E20000"/>
                </a:solidFill>
              </a:rPr>
            </a:br>
            <a:endParaRPr lang="bg-BG" sz="5400" i="1" dirty="0">
              <a:solidFill>
                <a:srgbClr val="E2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72600" y="6019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557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5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990600" y="2064123"/>
            <a:ext cx="7490012" cy="4495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Бог сътворил света и човека; </a:t>
            </a:r>
          </a:p>
          <a:p>
            <a:pPr eaLnBrk="1" hangingPunct="1">
              <a:buFont typeface="Wingdings" pitchFamily="2" charset="2"/>
              <a:buChar char="v"/>
            </a:pPr>
            <a:endParaRPr lang="bg-BG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</a:t>
            </a:r>
            <a:r>
              <a:rPr lang="bg-BG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ървите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хора съгрешили и Бог ги изгонил от рая;</a:t>
            </a:r>
          </a:p>
          <a:p>
            <a:pPr eaLnBrk="1" hangingPunct="1">
              <a:buFont typeface="Wingdings" pitchFamily="2" charset="2"/>
              <a:buChar char="v"/>
            </a:pPr>
            <a:endParaRPr lang="bg-BG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Бог обещал да им изпрати Спасител;</a:t>
            </a:r>
          </a:p>
          <a:p>
            <a:pPr eaLnBrk="1" hangingPunct="1">
              <a:buFont typeface="Wingdings" pitchFamily="2" charset="2"/>
              <a:buChar char="v"/>
            </a:pPr>
            <a:endParaRPr lang="bg-BG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ru-RU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През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вековете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Бог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изпращал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пророци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които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да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вразумяват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и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подготвят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народа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идването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Спасителя Иисус Христос.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49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3100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bg-BG" sz="3100" i="1" dirty="0" smtClean="0">
                <a:solidFill>
                  <a:srgbClr val="C00000"/>
                </a:solidFill>
                <a:latin typeface="+mn-lt"/>
              </a:rPr>
            </a:br>
            <a:r>
              <a:rPr lang="bg-BG" sz="4000" spc="0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В </a:t>
            </a:r>
            <a:r>
              <a:rPr lang="bg-BG" sz="4000" u="sng" spc="0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Стария Завет </a:t>
            </a:r>
            <a:r>
              <a:rPr lang="bg-BG" sz="4000" spc="0" dirty="0" smtClean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се </a:t>
            </a:r>
            <a:r>
              <a:rPr lang="bg-BG" sz="4000" spc="0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разказва, че:</a:t>
            </a:r>
            <a:br>
              <a:rPr lang="bg-BG" sz="4000" spc="0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</a:br>
            <a:endParaRPr lang="bg-BG" sz="3100" i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99094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3376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5603094"/>
            <a:ext cx="8229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 началото на Стария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Завет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се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разказва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как Бог е сътворил света в шест творчески дни.</a:t>
            </a:r>
          </a:p>
        </p:txBody>
      </p:sp>
      <p:pic>
        <p:nvPicPr>
          <p:cNvPr id="10243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" r="49059"/>
          <a:stretch/>
        </p:blipFill>
        <p:spPr bwMode="auto">
          <a:xfrm>
            <a:off x="990600" y="883992"/>
            <a:ext cx="3755475" cy="4539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4"/>
          <a:stretch/>
        </p:blipFill>
        <p:spPr bwMode="auto">
          <a:xfrm>
            <a:off x="4518212" y="883992"/>
            <a:ext cx="3675391" cy="4539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783746" y="5174675"/>
            <a:ext cx="71205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9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omiliya.org</a:t>
            </a:r>
            <a:endParaRPr lang="en-US" sz="9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129291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02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7666" y="1752600"/>
            <a:ext cx="468188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2800" b="1" i="1" dirty="0">
                <a:solidFill>
                  <a:srgbClr val="C00000"/>
                </a:solidFill>
                <a:latin typeface="+mn-lt"/>
              </a:rPr>
              <a:t>   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Старият Завет проследява 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древната история на света и предсказанията на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пророците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 явяването на Спасителя. </a:t>
            </a:r>
          </a:p>
          <a:p>
            <a:pPr>
              <a:defRPr/>
            </a:pPr>
            <a:endParaRPr lang="bg-BG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>
              <a:defRPr/>
            </a:pP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</a:t>
            </a:r>
            <a:r>
              <a:rPr lang="bg-BG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Един </a:t>
            </a: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от тези пророци е цар Давид, чийто песни – псалми са важна част от Библията.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41" y="1203521"/>
            <a:ext cx="3310672" cy="4463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авоъгълник 1"/>
          <p:cNvSpPr/>
          <p:nvPr/>
        </p:nvSpPr>
        <p:spPr>
          <a:xfrm>
            <a:off x="1929487" y="5334000"/>
            <a:ext cx="81304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solidFill>
                  <a:schemeClr val="tx2"/>
                </a:solidFill>
              </a:rPr>
              <a:t>Icona-kiev.in.ua</a:t>
            </a:r>
            <a:endParaRPr lang="en-US" sz="700" dirty="0">
              <a:solidFill>
                <a:schemeClr val="tx2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72600" y="6212541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173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0"/>
            <a:ext cx="7315200" cy="3505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400" i="1" dirty="0" smtClean="0">
                <a:solidFill>
                  <a:srgbClr val="E20000"/>
                </a:solidFill>
              </a:rPr>
              <a:t>Какво се разказва в Новия Завет? </a:t>
            </a:r>
            <a:br>
              <a:rPr lang="bg-BG" sz="5400" i="1" dirty="0" smtClean="0">
                <a:solidFill>
                  <a:srgbClr val="E20000"/>
                </a:solidFill>
              </a:rPr>
            </a:br>
            <a:endParaRPr lang="bg-BG" sz="5400" i="1" dirty="0">
              <a:solidFill>
                <a:srgbClr val="E20000"/>
              </a:solidFill>
              <a:latin typeface="+mn-lt"/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52770"/>
      </p:ext>
    </p:extLst>
  </p:cSld>
  <p:clrMapOvr>
    <a:masterClrMapping/>
  </p:clrMapOvr>
  <p:transition spd="slow" advTm="602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24" y="762000"/>
            <a:ext cx="6902916" cy="135013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3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+mn-ea"/>
                <a:cs typeface="+mn-cs"/>
              </a:rPr>
              <a:t>Новият Завет съдържа четири Евангелия.</a:t>
            </a:r>
            <a:r>
              <a:rPr lang="bg-BG" sz="40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bg-BG" sz="3100" i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bg-BG" sz="3100" i="1" dirty="0" smtClean="0">
                <a:solidFill>
                  <a:srgbClr val="FF0000"/>
                </a:solidFill>
                <a:latin typeface="+mn-lt"/>
              </a:rPr>
            </a:br>
            <a:r>
              <a:rPr sz="1000" i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sz="1000" i="1" dirty="0" smtClean="0">
                <a:solidFill>
                  <a:srgbClr val="FF0000"/>
                </a:solidFill>
                <a:latin typeface="+mn-lt"/>
              </a:rPr>
            </a:br>
            <a:r>
              <a:rPr lang="bg-BG" sz="2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+mn-ea"/>
                <a:cs typeface="+mn-cs"/>
              </a:rPr>
              <a:t>Евангелие </a:t>
            </a:r>
            <a:r>
              <a:rPr lang="bg-BG" sz="2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+mn-ea"/>
                <a:cs typeface="+mn-cs"/>
              </a:rPr>
              <a:t>означава “</a:t>
            </a:r>
            <a:r>
              <a:rPr lang="bg-BG" sz="2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+mn-ea"/>
                <a:cs typeface="+mn-cs"/>
              </a:rPr>
              <a:t>блага вест”. Това е радостната вест за Спасителя на света </a:t>
            </a:r>
            <a:endParaRPr lang="bg-BG" sz="27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4963352"/>
            <a:ext cx="8278813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bg-BG" sz="2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Автори на </a:t>
            </a:r>
            <a:r>
              <a:rPr lang="bg-BG" sz="2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Евангелията </a:t>
            </a:r>
            <a:r>
              <a:rPr lang="bg-BG" sz="2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са апостолите Матей, Марк, Лука и Йоан.</a:t>
            </a:r>
          </a:p>
        </p:txBody>
      </p:sp>
      <p:pic>
        <p:nvPicPr>
          <p:cNvPr id="16388" name="Picture 7" descr="C:\Documents and Settings\Ivo\Desktop\4 КЛАС\Fotosi към 4 клас\Фотоси 3.2. Нов завет\свЙоа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077" y="2514600"/>
            <a:ext cx="21463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9" descr="C:\Documents and Settings\Ivo\Desktop\4 КЛАС\Fotosi към 4 клас\Фотоси 3.2. Нов завет\свЛука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582" y="2517775"/>
            <a:ext cx="2141538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0" descr="C:\Documents and Settings\Ivo\Desktop\4 КЛАС\Fotosi към 4 клас\Фотоси 3.2. Нов завет\свМарк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882" y="2540000"/>
            <a:ext cx="21717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1" descr="C:\Documents and Settings\Ivo\Desktop\4 КЛАС\Fotosi към 4 клас\Фотоси 3.2. Нов завет\свМатей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45" y="2540000"/>
            <a:ext cx="2194042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189887" y="3743153"/>
            <a:ext cx="72327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3A447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icon.spbda.ru</a:t>
            </a: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28138" y="61531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917861"/>
      </p:ext>
    </p:extLst>
  </p:cSld>
  <p:clrMapOvr>
    <a:masterClrMapping/>
  </p:clrMapOvr>
  <p:transition spd="slow" advTm="2574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342900" y="1819835"/>
            <a:ext cx="8610600" cy="4419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очакваният Спасител на света – Божият Син Иисус Христос се е родил, живял сред хората и ги поучавал на добро;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endParaRPr lang="bg-BG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Той страдал и умрял, разпънат на кръст, а след три дни възкръснал и се възнесъл при Своя Отец;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endParaRPr lang="bg-BG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Спасителят изкупил греховете на хората и разкрил пред тях път за спасение и вечен живот в Божието царство.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296400" cy="1447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3100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bg-BG" sz="3100" i="1" dirty="0" smtClean="0">
                <a:solidFill>
                  <a:srgbClr val="C00000"/>
                </a:solidFill>
                <a:latin typeface="+mn-lt"/>
              </a:rPr>
            </a:br>
            <a:r>
              <a:rPr lang="bg-BG" sz="4000" spc="0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В </a:t>
            </a:r>
            <a:r>
              <a:rPr lang="bg-BG" sz="4000" u="sng" spc="0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Новия завет</a:t>
            </a:r>
            <a:r>
              <a:rPr lang="bg-BG" sz="4000" spc="0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  <a:t> се разказва, че:</a:t>
            </a:r>
            <a:br>
              <a:rPr lang="bg-BG" sz="4000" spc="0" dirty="0">
                <a:solidFill>
                  <a:srgbClr val="E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rial" pitchFamily="34" charset="0"/>
              </a:rPr>
            </a:br>
            <a:endParaRPr lang="bg-BG" sz="4000" spc="0" dirty="0">
              <a:solidFill>
                <a:srgbClr val="E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Arial" pitchFamily="34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09847" y="62394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55094"/>
      </p:ext>
    </p:extLst>
  </p:cSld>
  <p:clrMapOvr>
    <a:masterClrMapping/>
  </p:clrMapOvr>
  <p:transition spd="slow" advTm="3661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7800"/>
            <a:ext cx="9144000" cy="3505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000" i="1" dirty="0">
                <a:solidFill>
                  <a:srgbClr val="E20000"/>
                </a:solidFill>
              </a:rPr>
              <a:t>Какво разказва Библията</a:t>
            </a:r>
            <a:br>
              <a:rPr lang="bg-BG" sz="5000" i="1" dirty="0">
                <a:solidFill>
                  <a:srgbClr val="E20000"/>
                </a:solidFill>
              </a:rPr>
            </a:br>
            <a:r>
              <a:rPr lang="bg-BG" sz="5000" i="1" dirty="0">
                <a:solidFill>
                  <a:srgbClr val="E20000"/>
                </a:solidFill>
              </a:rPr>
              <a:t> за света Богородица? </a:t>
            </a:r>
            <a:r>
              <a:rPr lang="bg-BG" sz="4800" i="1" dirty="0">
                <a:solidFill>
                  <a:srgbClr val="E20000"/>
                </a:solidFill>
              </a:rPr>
              <a:t/>
            </a:r>
            <a:br>
              <a:rPr lang="bg-BG" sz="4800" i="1" dirty="0">
                <a:solidFill>
                  <a:srgbClr val="E20000"/>
                </a:solidFill>
              </a:rPr>
            </a:br>
            <a:endParaRPr lang="bg-BG" sz="4800" i="1" dirty="0">
              <a:solidFill>
                <a:srgbClr val="E2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48800" y="594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67484"/>
      </p:ext>
    </p:extLst>
  </p:cSld>
  <p:clrMapOvr>
    <a:masterClrMapping/>
  </p:clrMapOvr>
  <p:transition spd="slow" advTm="7652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008" y="2448817"/>
            <a:ext cx="5298221" cy="3124200"/>
          </a:xfrm>
        </p:spPr>
        <p:txBody>
          <a:bodyPr>
            <a:normAutofit fontScale="55000" lnSpcReduction="20000"/>
          </a:bodyPr>
          <a:lstStyle/>
          <a:p>
            <a:pPr marL="548640" indent="-41148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4000" b="1" i="1" dirty="0" smtClean="0">
                <a:solidFill>
                  <a:srgbClr val="E20000"/>
                </a:solidFill>
              </a:rPr>
              <a:t>          </a:t>
            </a:r>
            <a:r>
              <a:rPr lang="ru-RU" sz="4000" b="1" i="1" dirty="0">
                <a:solidFill>
                  <a:srgbClr val="E20000"/>
                </a:solidFill>
              </a:rPr>
              <a:t> </a:t>
            </a:r>
            <a:r>
              <a:rPr lang="ru-RU" sz="4000" b="1" i="1" dirty="0" smtClean="0">
                <a:solidFill>
                  <a:srgbClr val="E20000"/>
                </a:solidFill>
              </a:rPr>
              <a:t> </a:t>
            </a:r>
            <a:r>
              <a:rPr lang="ru-RU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Библията ни дава</a:t>
            </a:r>
            <a:r>
              <a:rPr lang="ru-RU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сведения за света Дева Мария в </a:t>
            </a:r>
            <a:r>
              <a:rPr lang="ru-RU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пророческите</a:t>
            </a:r>
            <a:r>
              <a:rPr lang="ru-RU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книги на </a:t>
            </a:r>
            <a:r>
              <a:rPr lang="ru-RU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Стария Завет. Тя е описана като най-чистата и свята Девица, избрана от Бога да стане Майка на Сина Божи – Спасителя Христос.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9"/>
          <a:stretch/>
        </p:blipFill>
        <p:spPr>
          <a:xfrm>
            <a:off x="651557" y="1219201"/>
            <a:ext cx="3158443" cy="4358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авоъгълник 6"/>
          <p:cNvSpPr/>
          <p:nvPr/>
        </p:nvSpPr>
        <p:spPr>
          <a:xfrm>
            <a:off x="2955676" y="5181600"/>
            <a:ext cx="73770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E7BC29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www.sostis.gr</a:t>
            </a: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48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97057"/>
      </p:ext>
    </p:extLst>
  </p:cSld>
  <p:clrMapOvr>
    <a:masterClrMapping/>
  </p:clrMapOvr>
  <p:transition spd="slow" advTm="2226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515" y="1981200"/>
            <a:ext cx="4800600" cy="3581400"/>
          </a:xfrm>
        </p:spPr>
        <p:txBody>
          <a:bodyPr>
            <a:normAutofit fontScale="40000" lnSpcReduction="20000"/>
          </a:bodyPr>
          <a:lstStyle/>
          <a:p>
            <a:pPr marL="548640" indent="-41148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4400" b="1" i="1" dirty="0" smtClean="0">
                <a:solidFill>
                  <a:srgbClr val="C00000"/>
                </a:solidFill>
              </a:rPr>
              <a:t>	 </a:t>
            </a:r>
            <a:r>
              <a:rPr lang="ru-RU" sz="4400" b="1" i="1" dirty="0" smtClean="0">
                <a:solidFill>
                  <a:srgbClr val="C00000"/>
                </a:solidFill>
              </a:rPr>
              <a:t>  </a:t>
            </a:r>
            <a:r>
              <a:rPr lang="ru-RU" sz="5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От </a:t>
            </a:r>
            <a:r>
              <a:rPr lang="ru-RU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архангел Гавриил </a:t>
            </a:r>
            <a:r>
              <a:rPr lang="ru-RU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света Дева Мария </a:t>
            </a:r>
            <a:r>
              <a:rPr lang="ru-RU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приела </a:t>
            </a:r>
            <a:r>
              <a:rPr lang="ru-RU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благата вест, че ще роди </a:t>
            </a:r>
            <a:r>
              <a:rPr lang="ru-RU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Спасителя  на света.</a:t>
            </a:r>
            <a:endParaRPr lang="bg-BG" sz="5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548640" indent="-41148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   </a:t>
            </a:r>
            <a:r>
              <a:rPr lang="bg-BG" sz="5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Зарадвана </a:t>
            </a:r>
            <a:r>
              <a:rPr lang="bg-BG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от това велико чудо, тя изрекла </a:t>
            </a:r>
            <a:r>
              <a:rPr lang="bg-BG" sz="5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пророчески-те </a:t>
            </a:r>
            <a:r>
              <a:rPr lang="bg-BG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думи</a:t>
            </a:r>
            <a:r>
              <a:rPr lang="bg-BG" sz="5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: </a:t>
            </a:r>
            <a:r>
              <a:rPr lang="bg-BG" sz="5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„Ето</a:t>
            </a:r>
            <a:r>
              <a:rPr lang="bg-BG" sz="5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отсега ще ме </a:t>
            </a:r>
            <a:r>
              <a:rPr lang="bg-BG" sz="5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облажават </a:t>
            </a:r>
            <a:r>
              <a:rPr lang="bg-BG" sz="5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всички родове.“ </a:t>
            </a:r>
            <a:endParaRPr lang="bg-BG" sz="5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536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8"/>
          <a:stretch>
            <a:fillRect/>
          </a:stretch>
        </p:blipFill>
        <p:spPr bwMode="auto">
          <a:xfrm>
            <a:off x="685800" y="772047"/>
            <a:ext cx="4091939" cy="5515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3599706" y="5980584"/>
            <a:ext cx="59984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E7BC2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crkvaub.rs</a:t>
            </a: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901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5357"/>
      </p:ext>
    </p:extLst>
  </p:cSld>
  <p:clrMapOvr>
    <a:masterClrMapping/>
  </p:clrMapOvr>
  <p:transition spd="slow" advTm="2205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2133600"/>
            <a:ext cx="5029200" cy="3657600"/>
          </a:xfrm>
        </p:spPr>
        <p:txBody>
          <a:bodyPr>
            <a:normAutofit fontScale="55000" lnSpcReduction="20000"/>
          </a:bodyPr>
          <a:lstStyle/>
          <a:p>
            <a:pPr marL="548640" indent="-41148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4400" b="1" i="1" dirty="0" smtClean="0">
                <a:solidFill>
                  <a:srgbClr val="C00000"/>
                </a:solidFill>
              </a:rPr>
              <a:t>	</a:t>
            </a:r>
            <a:r>
              <a:rPr lang="ru-RU" sz="4400" b="1" i="1" dirty="0" smtClean="0">
                <a:solidFill>
                  <a:srgbClr val="C00000"/>
                </a:solidFill>
              </a:rPr>
              <a:t>    </a:t>
            </a:r>
            <a:r>
              <a:rPr lang="ru-RU" sz="4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 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град 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Витлеем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 </a:t>
            </a:r>
            <a:r>
              <a:rPr lang="ru-RU" sz="4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пещерата</a:t>
            </a:r>
            <a:r>
              <a:rPr lang="ru-RU" sz="4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 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пастири, света 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Дева Мария родила 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Божия 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Син</a:t>
            </a:r>
            <a:r>
              <a:rPr lang="bg-BG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– нашия Господ Иисус Христос</a:t>
            </a:r>
            <a:r>
              <a:rPr lang="ru-RU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 </a:t>
            </a:r>
            <a:r>
              <a:rPr lang="bg-BG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Тя и нейният Младенец приели  там поклонението на </a:t>
            </a:r>
            <a:r>
              <a:rPr lang="bg-BG" sz="4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Витлеем-ските </a:t>
            </a:r>
            <a:r>
              <a:rPr lang="bg-BG" sz="4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пастири и мъдреците от Изтока.</a:t>
            </a:r>
          </a:p>
          <a:p>
            <a:pPr marL="548640" indent="-41148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endParaRPr lang="bg-BG" sz="3400" i="1" dirty="0" smtClean="0">
              <a:solidFill>
                <a:srgbClr val="F20000"/>
              </a:solidFill>
            </a:endParaRPr>
          </a:p>
        </p:txBody>
      </p:sp>
      <p:pic>
        <p:nvPicPr>
          <p:cNvPr id="1638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2" t="1691" r="19014" b="5672"/>
          <a:stretch>
            <a:fillRect/>
          </a:stretch>
        </p:blipFill>
        <p:spPr bwMode="auto">
          <a:xfrm>
            <a:off x="4800600" y="609600"/>
            <a:ext cx="3703073" cy="563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7283824" y="5943600"/>
            <a:ext cx="1828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3A447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www.giftsbg.net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3A447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1938" y="60513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48488"/>
      </p:ext>
    </p:extLst>
  </p:cSld>
  <p:clrMapOvr>
    <a:masterClrMapping/>
  </p:clrMapOvr>
  <p:transition spd="slow" advTm="2392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7800"/>
            <a:ext cx="9144000" cy="3505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000" i="1" dirty="0">
                <a:solidFill>
                  <a:srgbClr val="E20000"/>
                </a:solidFill>
              </a:rPr>
              <a:t>Какво разказва Библията </a:t>
            </a:r>
            <a:br>
              <a:rPr lang="bg-BG" sz="5000" i="1" dirty="0">
                <a:solidFill>
                  <a:srgbClr val="E20000"/>
                </a:solidFill>
              </a:rPr>
            </a:br>
            <a:r>
              <a:rPr lang="bg-BG" sz="5000" i="1" dirty="0">
                <a:solidFill>
                  <a:srgbClr val="E20000"/>
                </a:solidFill>
              </a:rPr>
              <a:t>за Господ Иисус Христос? </a:t>
            </a:r>
            <a:br>
              <a:rPr lang="bg-BG" sz="5000" i="1" dirty="0">
                <a:solidFill>
                  <a:srgbClr val="E20000"/>
                </a:solidFill>
              </a:rPr>
            </a:br>
            <a:endParaRPr lang="bg-BG" sz="5000" i="1" dirty="0">
              <a:solidFill>
                <a:srgbClr val="E2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28805"/>
      </p:ext>
    </p:extLst>
  </p:cSld>
  <p:clrMapOvr>
    <a:masterClrMapping/>
  </p:clrMapOvr>
  <p:transition spd="slow" advTm="801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4612" y="2743200"/>
            <a:ext cx="4648200" cy="2133600"/>
          </a:xfrm>
        </p:spPr>
        <p:txBody>
          <a:bodyPr>
            <a:normAutofit fontScale="70000" lnSpcReduction="20000"/>
          </a:bodyPr>
          <a:lstStyle/>
          <a:p>
            <a:pPr marL="548640" indent="-41148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bg-BG" sz="3500" i="1" dirty="0" smtClean="0">
                <a:solidFill>
                  <a:srgbClr val="C00000"/>
                </a:solidFill>
              </a:rPr>
              <a:t>         </a:t>
            </a:r>
            <a:r>
              <a:rPr lang="bg-BG" sz="3500" i="1" dirty="0" smtClean="0">
                <a:solidFill>
                  <a:srgbClr val="C00000"/>
                </a:solidFill>
              </a:rPr>
              <a:t> </a:t>
            </a:r>
            <a:r>
              <a:rPr lang="ru-RU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Иисус </a:t>
            </a:r>
            <a:r>
              <a:rPr lang="ru-RU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Христос е</a:t>
            </a:r>
            <a:r>
              <a:rPr lang="ru-RU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Бог, но се родил на земята </a:t>
            </a:r>
            <a:r>
              <a:rPr lang="ru-RU" sz="37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като</a:t>
            </a:r>
            <a:r>
              <a:rPr lang="ru-RU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37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Човек</a:t>
            </a:r>
            <a:r>
              <a:rPr lang="ru-RU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във всичко подобен на нас, освен</a:t>
            </a:r>
            <a:r>
              <a:rPr lang="ru-RU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че </a:t>
            </a:r>
            <a:r>
              <a:rPr lang="ru-RU" sz="37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няма</a:t>
            </a:r>
            <a:r>
              <a:rPr lang="ru-RU" sz="37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ru-RU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грях</a:t>
            </a:r>
            <a:r>
              <a:rPr lang="ru-RU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	</a:t>
            </a:r>
            <a:endParaRPr lang="bg-BG" sz="3800" i="1" dirty="0" smtClean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47615"/>
            <a:ext cx="3777996" cy="4843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авоъгълник 3"/>
          <p:cNvSpPr/>
          <p:nvPr/>
        </p:nvSpPr>
        <p:spPr>
          <a:xfrm>
            <a:off x="914400" y="5486400"/>
            <a:ext cx="80823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3A447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www.icon-art.gr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3A447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1929" y="60627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79342"/>
      </p:ext>
    </p:extLst>
  </p:cSld>
  <p:clrMapOvr>
    <a:masterClrMapping/>
  </p:clrMapOvr>
  <p:transition spd="slow" advTm="1365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250"/>
                    </a14:imgEffect>
                    <a14:imgEffect>
                      <a14:saturation sat="215000"/>
                    </a14:imgEffect>
                    <a14:imgEffect>
                      <a14:brightnessContrast brigh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14" b="2325"/>
          <a:stretch>
            <a:fillRect/>
          </a:stretch>
        </p:blipFill>
        <p:spPr bwMode="auto">
          <a:xfrm>
            <a:off x="1981200" y="342900"/>
            <a:ext cx="5334000" cy="5012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5288848"/>
            <a:ext cx="79248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</a:t>
            </a:r>
            <a:r>
              <a:rPr lang="ru-RU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Господ ни учи да имаме братска любов помежду си и да следваме Неговия пример, </a:t>
            </a:r>
            <a:r>
              <a:rPr lang="bg-BG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</a:t>
            </a:r>
            <a:r>
              <a:rPr lang="ru-RU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 да придобием вечен живот в Царството Божие</a:t>
            </a:r>
            <a:r>
              <a:rPr lang="en-US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</a:t>
            </a:r>
            <a:endParaRPr lang="bg-BG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6550776" y="5088793"/>
            <a:ext cx="60305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BC29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www.ok.ru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BC29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5376" y="617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92351"/>
      </p:ext>
    </p:extLst>
  </p:cSld>
  <p:clrMapOvr>
    <a:masterClrMapping/>
  </p:clrMapOvr>
  <p:transition spd="slow" advTm="1415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2514600"/>
            <a:ext cx="5410200" cy="2997200"/>
          </a:xfrm>
        </p:spPr>
        <p:txBody>
          <a:bodyPr>
            <a:normAutofit fontScale="55000" lnSpcReduction="20000"/>
          </a:bodyPr>
          <a:lstStyle/>
          <a:p>
            <a:pPr marL="548640" indent="-41148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ru-RU" sz="4400" b="1" i="1" dirty="0" smtClean="0">
                <a:solidFill>
                  <a:srgbClr val="C00000"/>
                </a:solidFill>
              </a:rPr>
              <a:t>	</a:t>
            </a:r>
            <a:r>
              <a:rPr lang="ru-RU" sz="4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Господ </a:t>
            </a:r>
            <a:r>
              <a:rPr lang="ru-RU" sz="4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 нашият Спасител. От любов към хората, Той прие страдания и кръстна смърт, за да ни избави от греха, от дявола и от смъртта.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bg-BG" sz="3400" i="1" dirty="0" smtClean="0">
              <a:solidFill>
                <a:srgbClr val="C00000"/>
              </a:solidFill>
            </a:endParaRPr>
          </a:p>
        </p:txBody>
      </p:sp>
      <p:pic>
        <p:nvPicPr>
          <p:cNvPr id="2050" name="Picture 2" descr="C:\Documents and Settings\Ivo\Desktop\My Pictures 09.01.2017\1 ГОСПОД ИИСУС ХРИСТОС\1 Господски празници\нова Тайната вечеря и Разпети петък\Разпятие\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91988"/>
            <a:ext cx="3691501" cy="533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586278" y="5943600"/>
            <a:ext cx="59984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E7BC2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crkvaub.rs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7BC29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71415"/>
      </p:ext>
    </p:extLst>
  </p:cSld>
  <p:clrMapOvr>
    <a:masterClrMapping/>
  </p:clrMapOvr>
  <p:transition spd="slow" advTm="1538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7800"/>
            <a:ext cx="9144000" cy="3505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5000" i="1" dirty="0">
                <a:solidFill>
                  <a:srgbClr val="E20000"/>
                </a:solidFill>
              </a:rPr>
              <a:t>Кога и как българите се запознали с  Библията? </a:t>
            </a:r>
            <a:br>
              <a:rPr lang="bg-BG" sz="5000" i="1" dirty="0">
                <a:solidFill>
                  <a:srgbClr val="E20000"/>
                </a:solidFill>
              </a:rPr>
            </a:br>
            <a:endParaRPr lang="bg-BG" sz="5000" i="1" dirty="0">
              <a:solidFill>
                <a:srgbClr val="E20000"/>
              </a:solidFill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64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15316"/>
      </p:ext>
    </p:extLst>
  </p:cSld>
  <p:clrMapOvr>
    <a:masterClrMapping/>
  </p:clrMapOvr>
  <p:transition spd="slow" advTm="6682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5105400"/>
            <a:ext cx="7055971" cy="1143000"/>
          </a:xfrm>
        </p:spPr>
        <p:txBody>
          <a:bodyPr>
            <a:normAutofit fontScale="62500" lnSpcReduction="20000"/>
          </a:bodyPr>
          <a:lstStyle/>
          <a:p>
            <a:pPr marL="137160" indent="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bg-BG" i="1" dirty="0" smtClean="0">
                <a:solidFill>
                  <a:srgbClr val="C00000"/>
                </a:solidFill>
              </a:rPr>
              <a:t>      </a:t>
            </a:r>
            <a:r>
              <a:rPr lang="bg-BG" sz="37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 </a:t>
            </a:r>
            <a:r>
              <a:rPr lang="bg-BG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България, след приемане на </a:t>
            </a:r>
            <a:r>
              <a:rPr lang="bg-BG" sz="37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християн-ството</a:t>
            </a:r>
            <a:r>
              <a:rPr lang="bg-BG" sz="37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Библията била на гръцки език  и в църквите богослуженията били на гръцки. </a:t>
            </a:r>
          </a:p>
          <a:p>
            <a:pPr marL="548640" indent="-41148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bg-BG" sz="3100" b="1" i="1" dirty="0" smtClean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b="8322"/>
          <a:stretch/>
        </p:blipFill>
        <p:spPr>
          <a:xfrm>
            <a:off x="1066800" y="609600"/>
            <a:ext cx="6902713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авоъгълник 1"/>
          <p:cNvSpPr/>
          <p:nvPr/>
        </p:nvSpPr>
        <p:spPr>
          <a:xfrm>
            <a:off x="1066800" y="4648200"/>
            <a:ext cx="157447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B4AB34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pathwaythroughreligions.pixel-online.org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B4AB34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13895"/>
      </p:ext>
    </p:extLst>
  </p:cSld>
  <p:clrMapOvr>
    <a:masterClrMapping/>
  </p:clrMapOvr>
  <p:transition spd="slow" advTm="1268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143000"/>
            <a:ext cx="4267200" cy="4495800"/>
          </a:xfrm>
        </p:spPr>
        <p:txBody>
          <a:bodyPr>
            <a:normAutofit fontScale="92500"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bg-BG" i="1" dirty="0" smtClean="0">
                <a:solidFill>
                  <a:srgbClr val="C00000"/>
                </a:solidFill>
              </a:rPr>
              <a:t>     </a:t>
            </a:r>
            <a:endParaRPr lang="bg-BG" sz="3100" b="1" i="1" dirty="0" smtClean="0">
              <a:solidFill>
                <a:srgbClr val="C00000"/>
              </a:solidFill>
            </a:endParaRPr>
          </a:p>
          <a:p>
            <a:pPr marL="137160" indent="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 pitchFamily="18" charset="2"/>
              <a:buNone/>
              <a:defRPr/>
            </a:pPr>
            <a:r>
              <a:rPr lang="bg-BG" sz="3100" b="1" i="1" dirty="0" smtClean="0">
                <a:solidFill>
                  <a:srgbClr val="C00000"/>
                </a:solidFill>
              </a:rPr>
              <a:t>  </a:t>
            </a:r>
            <a:r>
              <a:rPr lang="bg-BG" sz="2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За </a:t>
            </a:r>
            <a:r>
              <a:rPr lang="bg-BG" sz="2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да разбират </a:t>
            </a:r>
            <a:r>
              <a:rPr lang="bg-BG" sz="25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славян</a:t>
            </a:r>
            <a:r>
              <a:rPr lang="bg-BG" sz="2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-ските </a:t>
            </a:r>
            <a:r>
              <a:rPr lang="bg-BG" sz="2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народи Божието слово, била създадена азбука от светите братя Кирил и Методий, които заедно със своите ученици превели Библията и богослужебните книги на разбираем език.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bg-BG" sz="3100" b="1" i="1" dirty="0" smtClean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0" y="807612"/>
            <a:ext cx="3842093" cy="5166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авоъгълник 3"/>
          <p:cNvSpPr/>
          <p:nvPr/>
        </p:nvSpPr>
        <p:spPr>
          <a:xfrm>
            <a:off x="2438400" y="5759107"/>
            <a:ext cx="103265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EFAC9">
                    <a:lumMod val="2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sardika.blogspot.com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EFAC9">
                  <a:lumMod val="2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8482" y="6157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42421"/>
      </p:ext>
    </p:extLst>
  </p:cSld>
  <p:clrMapOvr>
    <a:masterClrMapping/>
  </p:clrMapOvr>
  <p:transition spd="slow" advTm="2145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4695640"/>
            <a:ext cx="754380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lang="bg-BG" sz="2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Да </a:t>
            </a:r>
            <a:r>
              <a:rPr lang="bg-BG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разгърнем страниците на Библията, за да прочетем Словото Божие, което по чудесен начин просвещава ума, стопля с божествена любов сърцето и насочва живота ни в пътя на спасението</a:t>
            </a:r>
            <a:r>
              <a:rPr lang="bg-BG" sz="2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g-BG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	</a:t>
            </a:r>
            <a:r>
              <a:rPr kumimoji="0" lang="bg-BG" sz="2800" b="1" i="1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	</a:t>
            </a:r>
            <a:endParaRPr kumimoji="0" lang="bg-BG" sz="2400" b="1" i="1" u="none" strike="noStrike" kern="1200" cap="none" spc="0" normalizeH="0" baseline="0" noProof="0" dirty="0">
              <a:ln>
                <a:noFill/>
              </a:ln>
              <a:solidFill>
                <a:srgbClr val="E2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pic>
        <p:nvPicPr>
          <p:cNvPr id="3379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14400"/>
            <a:ext cx="5154613" cy="3577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0" y="6070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93877"/>
      </p:ext>
    </p:extLst>
  </p:cSld>
  <p:clrMapOvr>
    <a:masterClrMapping/>
  </p:clrMapOvr>
  <p:transition spd="slow" advTm="2182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5400" y="1981200"/>
            <a:ext cx="3429000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</a:t>
            </a:r>
            <a:r>
              <a:rPr lang="bg-BG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 Библията четем думите на </a:t>
            </a:r>
            <a:r>
              <a:rPr lang="bg-BG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Господа: </a:t>
            </a:r>
            <a:endParaRPr lang="bg-BG" sz="23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bg-BG" sz="1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g-BG" sz="23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„</a:t>
            </a:r>
            <a:r>
              <a:rPr lang="bg-BG" sz="2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Оставете децата да идват при Мене и не им пречете, защото на такива е Царството </a:t>
            </a:r>
            <a:r>
              <a:rPr lang="bg-BG" sz="2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Небесно</a:t>
            </a:r>
            <a:r>
              <a:rPr lang="bg-BG" sz="2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“.          </a:t>
            </a:r>
            <a:r>
              <a:rPr lang="bg-BG" sz="2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g-BG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  </a:t>
            </a:r>
            <a:endParaRPr lang="en-US" sz="2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026" name="Picture 2" descr="C:\Documents and Settings\Ivo\Desktop\My Pictures 09.01.2017\1 ГОСПОД ИИСУС ХРИСТОС\2 Иисус Христос - икони, ИХ и децата\Христос и ДЕЦА\IMGP8992AAAAAAA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85000"/>
                    </a14:imgEffect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93" y="835968"/>
            <a:ext cx="4156203" cy="52784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4038600" y="5791200"/>
            <a:ext cx="60305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B592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www.ok.ru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A5B592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3355" y="61144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85895"/>
      </p:ext>
    </p:extLst>
  </p:cSld>
  <p:clrMapOvr>
    <a:masterClrMapping/>
  </p:clrMapOvr>
  <p:transition spd="slow" advTm="1503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86136"/>
            <a:ext cx="8001000" cy="4765358"/>
          </a:xfrm>
        </p:spPr>
        <p:txBody>
          <a:bodyPr>
            <a:noAutofit/>
          </a:bodyPr>
          <a:lstStyle/>
          <a:p>
            <a:pPr lvl="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bg-BG" sz="3200" i="1" dirty="0" smtClean="0">
                <a:solidFill>
                  <a:srgbClr val="00B050"/>
                </a:solidFill>
              </a:rPr>
              <a:t>1</a:t>
            </a:r>
            <a:r>
              <a:rPr lang="bg-BG" sz="3000" i="1" dirty="0" smtClean="0">
                <a:solidFill>
                  <a:srgbClr val="00B050"/>
                </a:solidFill>
              </a:rPr>
              <a:t>. Кога, как и от кого е написана Библията? </a:t>
            </a:r>
            <a:br>
              <a:rPr lang="bg-BG" sz="3000" i="1" dirty="0" smtClean="0">
                <a:solidFill>
                  <a:srgbClr val="00B050"/>
                </a:solidFill>
              </a:rPr>
            </a:br>
            <a:r>
              <a:rPr lang="bg-BG" sz="3000" i="1" dirty="0" smtClean="0">
                <a:solidFill>
                  <a:srgbClr val="FF5050"/>
                </a:solidFill>
              </a:rPr>
              <a:t>2. Какво е съдържанието на Библията?</a:t>
            </a:r>
            <a:br>
              <a:rPr lang="bg-BG" sz="3000" i="1" dirty="0" smtClean="0">
                <a:solidFill>
                  <a:srgbClr val="FF5050"/>
                </a:solidFill>
              </a:rPr>
            </a:br>
            <a:r>
              <a:rPr lang="bg-BG" sz="3000" i="1" dirty="0" smtClean="0">
                <a:solidFill>
                  <a:srgbClr val="00B0F0"/>
                </a:solidFill>
              </a:rPr>
              <a:t>3. Какво се разказва  в Стария и Новия Завет?</a:t>
            </a:r>
            <a:br>
              <a:rPr lang="bg-BG" sz="3000" i="1" dirty="0" smtClean="0">
                <a:solidFill>
                  <a:srgbClr val="00B0F0"/>
                </a:solidFill>
              </a:rPr>
            </a:br>
            <a:r>
              <a:rPr lang="bg-BG" sz="3000" i="1" dirty="0" smtClean="0">
                <a:solidFill>
                  <a:srgbClr val="EAC0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4.Какво разказва Библията за Божията Майка?</a:t>
            </a:r>
            <a:r>
              <a:rPr lang="bg-BG" sz="3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3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000" i="1" dirty="0" smtClean="0">
                <a:solidFill>
                  <a:srgbClr val="FF0000"/>
                </a:solidFill>
              </a:rPr>
              <a:t>5.Какво разказва Библията за Иисус Христос</a:t>
            </a:r>
            <a:r>
              <a:rPr lang="bg-BG" sz="3000" i="1" dirty="0" smtClean="0">
                <a:solidFill>
                  <a:srgbClr val="FF0000"/>
                </a:solidFill>
              </a:rPr>
              <a:t>?</a:t>
            </a:r>
            <a:br>
              <a:rPr lang="bg-BG" sz="3000" i="1" dirty="0" smtClean="0">
                <a:solidFill>
                  <a:srgbClr val="FF0000"/>
                </a:solidFill>
              </a:rPr>
            </a:br>
            <a:r>
              <a:rPr lang="en-US" sz="2800" i="1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0070C0"/>
                </a:solidFill>
                <a:ea typeface="+mn-ea"/>
                <a:cs typeface="+mn-cs"/>
              </a:rPr>
              <a:t>6. </a:t>
            </a:r>
            <a:r>
              <a:rPr lang="bg-BG" sz="2800" i="1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0070C0"/>
                </a:solidFill>
                <a:ea typeface="+mn-ea"/>
                <a:cs typeface="+mn-cs"/>
              </a:rPr>
              <a:t>Кога и как българите се запознали с Библията?</a:t>
            </a:r>
            <a:br>
              <a:rPr lang="bg-BG" sz="2800" i="1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0070C0"/>
                </a:solidFill>
                <a:ea typeface="+mn-ea"/>
                <a:cs typeface="+mn-cs"/>
              </a:rPr>
            </a:br>
            <a:endParaRPr lang="bg-BG" sz="3000" i="1" dirty="0">
              <a:solidFill>
                <a:srgbClr val="CC0000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717502"/>
            <a:ext cx="61722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i="0" u="none" strike="noStrike" kern="1200" cap="none" spc="-100" normalizeH="0" baseline="0" noProof="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ook Antiqua" panose="02040602050305030304" pitchFamily="18" charset="0"/>
              </a:rPr>
              <a:t>Въпроси към урока</a:t>
            </a:r>
            <a:r>
              <a:rPr kumimoji="0" lang="bg-BG" sz="4000" i="0" u="none" strike="noStrike" kern="120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ook Antiqua" panose="02040602050305030304" pitchFamily="18" charset="0"/>
              </a:rPr>
              <a:t>:</a:t>
            </a:r>
            <a:endParaRPr kumimoji="0" lang="en-IE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60541" y="60466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95253"/>
      </p:ext>
    </p:extLst>
  </p:cSld>
  <p:clrMapOvr>
    <a:masterClrMapping/>
  </p:clrMapOvr>
  <p:transition spd="slow" advTm="5003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EAC03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667000" y="175890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09" y="4522874"/>
            <a:ext cx="4366614" cy="146690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62557" y="5867400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1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3.1 ОТ ЕЛЕКТРОННИЯ УЧЕБНИК ЗА 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3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33400" y="2683115"/>
            <a:ext cx="7967383" cy="971550"/>
          </a:xfrm>
          <a:prstGeom prst="rect">
            <a:avLst/>
          </a:prstGeom>
          <a:solidFill>
            <a:srgbClr val="FA6306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Библията разказва за Бога</a:t>
            </a:r>
            <a:r>
              <a:rPr kumimoji="0" lang="bg-BG" sz="32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и за хората</a:t>
            </a: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9058" y="2797123"/>
            <a:ext cx="7961859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38184" y="3463438"/>
            <a:ext cx="7961859" cy="98477"/>
          </a:xfrm>
          <a:prstGeom prst="rect">
            <a:avLst/>
          </a:prstGeom>
          <a:solidFill>
            <a:srgbClr val="D20000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srgbClr val="D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125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1b38b497bdb1376fe38cb06ed7321d7b3191d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1477</TotalTime>
  <Words>573</Words>
  <Application>Microsoft Office PowerPoint</Application>
  <PresentationFormat>Презентация на цял екран (4:3)</PresentationFormat>
  <Paragraphs>73</Paragraphs>
  <Slides>28</Slides>
  <Notes>0</Notes>
  <HiddenSlides>0</HiddenSlides>
  <MMClips>27</MMClips>
  <ScaleCrop>false</ScaleCrop>
  <HeadingPairs>
    <vt:vector size="6" baseType="variant">
      <vt:variant>
        <vt:lpstr>Използвани шрифтове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28</vt:i4>
      </vt:variant>
    </vt:vector>
  </HeadingPairs>
  <TitlesOfParts>
    <vt:vector size="40" baseType="lpstr">
      <vt:lpstr>Arial</vt:lpstr>
      <vt:lpstr>Book Antiqua</vt:lpstr>
      <vt:lpstr>Calibri</vt:lpstr>
      <vt:lpstr>Constantia</vt:lpstr>
      <vt:lpstr>Georgia</vt:lpstr>
      <vt:lpstr>Lucida Sans</vt:lpstr>
      <vt:lpstr>Times New Roman</vt:lpstr>
      <vt:lpstr>Wingdings</vt:lpstr>
      <vt:lpstr>Wingdings 2</vt:lpstr>
      <vt:lpstr>Wingdings 3</vt:lpstr>
      <vt:lpstr>Paper</vt:lpstr>
      <vt:lpstr>Apex</vt:lpstr>
      <vt:lpstr>Библията – книга за Бога и за хората</vt:lpstr>
      <vt:lpstr>Кога, как и от кого е  създадена Библията?  </vt:lpstr>
      <vt:lpstr>Презентация на PowerPoint</vt:lpstr>
      <vt:lpstr>Презентация на PowerPoint</vt:lpstr>
      <vt:lpstr>Какво е съдържанието  на Библията?  </vt:lpstr>
      <vt:lpstr>Презентация на PowerPoint</vt:lpstr>
      <vt:lpstr>Какво се разказва в  Стария Завет?  </vt:lpstr>
      <vt:lpstr> В Стария Завет се разказва, че: </vt:lpstr>
      <vt:lpstr>Презентация на PowerPoint</vt:lpstr>
      <vt:lpstr>Презентация на PowerPoint</vt:lpstr>
      <vt:lpstr>Какво се разказва в Новия Завет?  </vt:lpstr>
      <vt:lpstr>Новият Завет съдържа четири Евангелия.   Евангелие означава “блага вест”. Това е радостната вест за Спасителя на света </vt:lpstr>
      <vt:lpstr> В Новия завет се разказва, че: </vt:lpstr>
      <vt:lpstr>Какво разказва Библията  за света Богородица?  </vt:lpstr>
      <vt:lpstr>Презентация на PowerPoint</vt:lpstr>
      <vt:lpstr>Презентация на PowerPoint</vt:lpstr>
      <vt:lpstr>Презентация на PowerPoint</vt:lpstr>
      <vt:lpstr>Какво разказва Библията  за Господ Иисус Христос?  </vt:lpstr>
      <vt:lpstr>Презентация на PowerPoint</vt:lpstr>
      <vt:lpstr>Презентация на PowerPoint</vt:lpstr>
      <vt:lpstr>Презентация на PowerPoint</vt:lpstr>
      <vt:lpstr>Кога и как българите се запознали с  Библията?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1. Кога, как и от кого е написана Библията?  2. Какво е съдържанието на Библията? 3. Какво се разказва  в Стария и Новия Завет? 4.Какво разказва Библията за Божията Майка? 5.Какво разказва Библията за Иисус Христос? 6. Кога и как българите се запознали с Библията? 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Библията –        книга за Бога,  за света              и за човека</dc:title>
  <dc:creator>LB</dc:creator>
  <cp:lastModifiedBy>LB</cp:lastModifiedBy>
  <cp:revision>126</cp:revision>
  <dcterms:created xsi:type="dcterms:W3CDTF">2006-08-16T00:00:00Z</dcterms:created>
  <dcterms:modified xsi:type="dcterms:W3CDTF">2025-02-06T21:16:11Z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