
<file path=[Content_Types].xml><?xml version="1.0" encoding="utf-8"?>
<Types xmlns="http://schemas.openxmlformats.org/package/2006/content-types">
  <Default Extension="png" ContentType="image/png"/>
  <Default Extension="mp3" ContentType="audio/mpeg"/>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20" r:id="rId2"/>
  </p:sldMasterIdLst>
  <p:notesMasterIdLst>
    <p:notesMasterId r:id="rId41"/>
  </p:notesMasterIdLst>
  <p:sldIdLst>
    <p:sldId id="355" r:id="rId3"/>
    <p:sldId id="262" r:id="rId4"/>
    <p:sldId id="317" r:id="rId5"/>
    <p:sldId id="320" r:id="rId6"/>
    <p:sldId id="300" r:id="rId7"/>
    <p:sldId id="315" r:id="rId8"/>
    <p:sldId id="316" r:id="rId9"/>
    <p:sldId id="303" r:id="rId10"/>
    <p:sldId id="312" r:id="rId11"/>
    <p:sldId id="305" r:id="rId12"/>
    <p:sldId id="358" r:id="rId13"/>
    <p:sldId id="307" r:id="rId14"/>
    <p:sldId id="359" r:id="rId15"/>
    <p:sldId id="325" r:id="rId16"/>
    <p:sldId id="366" r:id="rId17"/>
    <p:sldId id="354" r:id="rId18"/>
    <p:sldId id="326" r:id="rId19"/>
    <p:sldId id="332" r:id="rId20"/>
    <p:sldId id="360" r:id="rId21"/>
    <p:sldId id="350" r:id="rId22"/>
    <p:sldId id="336" r:id="rId23"/>
    <p:sldId id="340" r:id="rId24"/>
    <p:sldId id="351" r:id="rId25"/>
    <p:sldId id="327" r:id="rId26"/>
    <p:sldId id="341" r:id="rId27"/>
    <p:sldId id="328" r:id="rId28"/>
    <p:sldId id="353" r:id="rId29"/>
    <p:sldId id="335" r:id="rId30"/>
    <p:sldId id="357" r:id="rId31"/>
    <p:sldId id="308" r:id="rId32"/>
    <p:sldId id="352" r:id="rId33"/>
    <p:sldId id="367" r:id="rId34"/>
    <p:sldId id="349" r:id="rId35"/>
    <p:sldId id="276" r:id="rId36"/>
    <p:sldId id="361" r:id="rId37"/>
    <p:sldId id="363" r:id="rId38"/>
    <p:sldId id="365" r:id="rId39"/>
    <p:sldId id="36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7"/>
    <a:srgbClr val="B84542"/>
    <a:srgbClr val="DF5703"/>
    <a:srgbClr val="F0AC02"/>
    <a:srgbClr val="E20000"/>
    <a:srgbClr val="F2B800"/>
    <a:srgbClr val="967200"/>
    <a:srgbClr val="B85808"/>
    <a:srgbClr val="D00000"/>
    <a:srgbClr val="7C3B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63" autoAdjust="0"/>
    <p:restoredTop sz="94660"/>
  </p:normalViewPr>
  <p:slideViewPr>
    <p:cSldViewPr>
      <p:cViewPr varScale="1">
        <p:scale>
          <a:sx n="75" d="100"/>
          <a:sy n="75" d="100"/>
        </p:scale>
        <p:origin x="1050"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F33CDE-F404-4D66-A90F-F56612F9279A}" type="datetimeFigureOut">
              <a:rPr lang="en-IE" smtClean="0"/>
              <a:t>13/02/2025</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FF8F6B-A13A-464E-AFB8-F6A44378B76D}" type="slidenum">
              <a:rPr lang="en-IE" smtClean="0"/>
              <a:t>‹#›</a:t>
            </a:fld>
            <a:endParaRPr lang="en-IE"/>
          </a:p>
        </p:txBody>
      </p:sp>
    </p:spTree>
    <p:extLst>
      <p:ext uri="{BB962C8B-B14F-4D97-AF65-F5344CB8AC3E}">
        <p14:creationId xmlns:p14="http://schemas.microsoft.com/office/powerpoint/2010/main" val="869549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2684349"/>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9612943"/>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9212937"/>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1D8BD707-D9CF-40AE-B4C6-C98DA3205C09}"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659791"/>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1D8BD707-D9CF-40AE-B4C6-C98DA3205C09}" type="datetimeFigureOut">
              <a:rPr lang="en-US" smtClean="0"/>
              <a:pPr/>
              <a:t>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27368673"/>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1D8BD707-D9CF-40AE-B4C6-C98DA3205C09}" type="datetimeFigureOut">
              <a:rPr lang="en-US" smtClean="0"/>
              <a:pPr/>
              <a:t>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1426087"/>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80020371"/>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654338"/>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5027280"/>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5176820"/>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73786991"/>
      </p:ext>
    </p:extLst>
  </p:cSld>
  <p:clrMapOvr>
    <a:masterClrMapping/>
  </p:clrMapOvr>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FBB32E87-54D9-4F12-BFFE-17242745F24D}"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6313DEB-8C7A-49E8-9450-47B252721D84}"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169260705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C0BD8D30-FEFD-4772-A49B-C8B7EDE943FA}"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F4D2F10-7B84-4A26-9E60-BDA0BD0FC9A9}"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31746357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A54F4C56-653D-4332-A3F7-D38530ADA170}"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B496EE3-CA96-48DF-9DE2-396C6A26223E}"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2745785576"/>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B2611DC4-A98C-435D-9B43-719600044DBD}"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7"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130B4FD-2DEA-4E30-BAC8-6876B7A104FA}"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3874360665"/>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6AAB8A08-165C-4922-9405-F34E9244C2CA}"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8"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9"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8BF6B0B-746A-40A4-A3B5-1FC0AC4B8748}"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52063989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F16DF8F0-94F0-4CCE-8559-EB6B562407E3}"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4"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FF9949D-A90F-4210-97EE-FA23B87D6B25}"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382257218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B419D1AB-D27D-480D-867A-C9E9C349EEDE}"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3"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4"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3079FF8-939C-40B3-B582-E4CC23C2DA62}"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549007024"/>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E36DA9D2-A7C4-4362-8A12-FF44BE4AEC60}"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7"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EE9854A-85AE-4CEC-AA71-EB35BD579330}"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2794153204"/>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B7A5CBA7-8953-494C-95B2-1CD831A4F687}"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7"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4D43E58-95F1-4212-A4C9-CD85F7791901}"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1628328047"/>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8C348007-1199-48F2-82A9-FCFB688D23B7}"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7C4F1DC-907D-465F-BB91-815726E259C2}"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116733579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0F17F963-F92D-4CE0-B19D-44BEBB1A9433}"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5"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6" name="Slide Number Placeholder 22"/>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6187B0F-00DC-4905-9B0A-AE5B105A8F0C}"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110214699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6000">
              <a:srgbClr val="E5ECF8"/>
            </a:gs>
            <a:gs pos="0">
              <a:schemeClr val="accent1">
                <a:tint val="66000"/>
                <a:satMod val="160000"/>
                <a:alpha val="30000"/>
              </a:schemeClr>
            </a:gs>
            <a:gs pos="63000">
              <a:schemeClr val="bg1"/>
            </a:gs>
            <a:gs pos="100000">
              <a:srgbClr val="FFC000">
                <a:alpha val="74000"/>
              </a:srgb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179419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advTm="17159">
        <p:split orient="vert"/>
      </p:transition>
    </mc:Choice>
    <mc:Fallback xmlns="">
      <p:transition spd="slow" advTm="17159">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E48BAE5E-C4EA-4DD4-8038-0E92F12B83DF}" type="datetimeFigureOut">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2/13/2025</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BA6D73D-6AD9-41BA-8FFD-31799A02EB63}" type="slidenum">
              <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shade val="50000"/>
                </a:prstClr>
              </a:solidFill>
              <a:effectLst/>
              <a:uLnTx/>
              <a:uFillTx/>
              <a:latin typeface="Arial" charset="0"/>
              <a:ea typeface="+mn-ea"/>
              <a:cs typeface="+mn-cs"/>
            </a:endParaRPr>
          </a:p>
        </p:txBody>
      </p:sp>
    </p:spTree>
    <p:extLst>
      <p:ext uri="{BB962C8B-B14F-4D97-AF65-F5344CB8AC3E}">
        <p14:creationId xmlns:p14="http://schemas.microsoft.com/office/powerpoint/2010/main" val="10385597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timing>
    <p:tnLst>
      <p:par>
        <p:cTn id="1" dur="indefinite" restart="never" nodeType="tmRoot"/>
      </p:par>
    </p:tnLst>
  </p:timing>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000000"/>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microsoft.com/office/2007/relationships/hdphoto" Target="../media/hdphoto3.wdp"/><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microsoft.com/office/2007/relationships/hdphoto" Target="../media/hdphoto4.wdp"/><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microsoft.com/office/2007/relationships/hdphoto" Target="../media/hdphoto5.wdp"/><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3.jp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png"/><Relationship Id="rId5" Type="http://schemas.microsoft.com/office/2007/relationships/hdphoto" Target="../media/hdphoto6.wdp"/><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png"/><Relationship Id="rId5" Type="http://schemas.microsoft.com/office/2007/relationships/hdphoto" Target="../media/hdphoto7.wdp"/><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3.jp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34.jp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35.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3.png"/><Relationship Id="rId5" Type="http://schemas.microsoft.com/office/2007/relationships/hdphoto" Target="../media/hdphoto9.wdp"/><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9.wdp"/><Relationship Id="rId2" Type="http://schemas.openxmlformats.org/officeDocument/2006/relationships/audio" Target="../media/media35.mp3"/><Relationship Id="rId1" Type="http://schemas.microsoft.com/office/2007/relationships/media" Target="../media/media35.mp3"/><Relationship Id="rId6" Type="http://schemas.openxmlformats.org/officeDocument/2006/relationships/image" Target="../media/image36.png"/><Relationship Id="rId5" Type="http://schemas.openxmlformats.org/officeDocument/2006/relationships/image" Target="../media/image37.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6.m4a"/><Relationship Id="rId1" Type="http://schemas.microsoft.com/office/2007/relationships/media" Target="../media/media36.m4a"/><Relationship Id="rId6" Type="http://schemas.microsoft.com/office/2007/relationships/hdphoto" Target="../media/hdphoto9.wdp"/><Relationship Id="rId5" Type="http://schemas.openxmlformats.org/officeDocument/2006/relationships/image" Target="../media/image36.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15000">
              <a:srgbClr val="E5EDF5"/>
            </a:gs>
            <a:gs pos="44000">
              <a:schemeClr val="bg1"/>
            </a:gs>
            <a:gs pos="95000">
              <a:srgbClr val="F0AC02">
                <a:alpha val="71765"/>
              </a:srgbClr>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2700"/>
            <a:ext cx="9144000" cy="914401"/>
          </a:xfrm>
        </p:spPr>
        <p:txBody>
          <a:bodyPr>
            <a:noAutofit/>
          </a:bodyPr>
          <a:lstStyle/>
          <a:p>
            <a:r>
              <a:rPr lang="bg-BG" sz="54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Свети апостол Павел </a:t>
            </a:r>
            <a:endParaRPr lang="en-IE" sz="54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Картина 5"/>
          <p:cNvPicPr>
            <a:picLocks noChangeAspect="1"/>
          </p:cNvPicPr>
          <p:nvPr/>
        </p:nvPicPr>
        <p:blipFill>
          <a:blip r:embed="rId4">
            <a:extLst>
              <a:ext uri="{BEBA8EAE-BF5A-486C-A8C5-ECC9F3942E4B}">
                <a14:imgProps xmlns:a14="http://schemas.microsoft.com/office/drawing/2010/main">
                  <a14:imgLayer r:embed="rId5">
                    <a14:imgEffect>
                      <a14:saturation sat="139000"/>
                    </a14:imgEffect>
                    <a14:imgEffect>
                      <a14:brightnessContrast bright="9000"/>
                    </a14:imgEffect>
                  </a14:imgLayer>
                </a14:imgProps>
              </a:ext>
              <a:ext uri="{28A0092B-C50C-407E-A947-70E740481C1C}">
                <a14:useLocalDpi xmlns:a14="http://schemas.microsoft.com/office/drawing/2010/main" val="0"/>
              </a:ext>
            </a:extLst>
          </a:blip>
          <a:stretch>
            <a:fillRect/>
          </a:stretch>
        </p:blipFill>
        <p:spPr>
          <a:xfrm>
            <a:off x="2466974" y="1060915"/>
            <a:ext cx="4210050" cy="5539539"/>
          </a:xfrm>
          <a:prstGeom prst="rect">
            <a:avLst/>
          </a:prstGeom>
        </p:spPr>
      </p:pic>
      <p:sp>
        <p:nvSpPr>
          <p:cNvPr id="4" name="Правоъгълник 3"/>
          <p:cNvSpPr/>
          <p:nvPr/>
        </p:nvSpPr>
        <p:spPr>
          <a:xfrm>
            <a:off x="5715000" y="6359610"/>
            <a:ext cx="816249" cy="215444"/>
          </a:xfrm>
          <a:prstGeom prst="rect">
            <a:avLst/>
          </a:prstGeom>
        </p:spPr>
        <p:txBody>
          <a:bodyPr wrap="none">
            <a:spAutoFit/>
          </a:bodyPr>
          <a:lstStyle/>
          <a:p>
            <a:r>
              <a:rPr lang="en-US" sz="800" dirty="0">
                <a:solidFill>
                  <a:srgbClr val="DF5703"/>
                </a:solidFill>
              </a:rPr>
              <a:t>ziarullumina.ro</a:t>
            </a:r>
          </a:p>
        </p:txBody>
      </p:sp>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6162532"/>
            <a:ext cx="609600" cy="609600"/>
          </a:xfrm>
          <a:prstGeom prst="rect">
            <a:avLst/>
          </a:prstGeom>
        </p:spPr>
      </p:pic>
    </p:spTree>
    <p:extLst>
      <p:ext uri="{BB962C8B-B14F-4D97-AF65-F5344CB8AC3E}">
        <p14:creationId xmlns:p14="http://schemas.microsoft.com/office/powerpoint/2010/main" val="1683650494"/>
      </p:ext>
    </p:extLst>
  </p:cSld>
  <p:clrMapOvr>
    <a:masterClrMapping/>
  </p:clrMapOvr>
  <mc:AlternateContent xmlns:mc="http://schemas.openxmlformats.org/markup-compatibility/2006" xmlns:p14="http://schemas.microsoft.com/office/powerpoint/2010/main">
    <mc:Choice Requires="p14">
      <p:transition spd="slow" p14:dur="2000" advTm="5498">
        <p:split orient="vert"/>
      </p:transition>
    </mc:Choice>
    <mc:Fallback xmlns="">
      <p:transition spd="slow" advTm="5498">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52400" y="1143000"/>
            <a:ext cx="4419600" cy="5368158"/>
          </a:xfrm>
        </p:spPr>
        <p:txBody>
          <a:bodyPr>
            <a:noAutofit/>
          </a:bodyPr>
          <a:lstStyle/>
          <a:p>
            <a:pPr algn="l"/>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Апостол Павел се родил в град </a:t>
            </a:r>
            <a:r>
              <a:rPr lang="ru-RU" sz="2100" b="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Тарс</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главният</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град 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област</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Киликия (в Мала Азия), по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това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време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част от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Римската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империя.    </a:t>
            </a:r>
            <a:b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Град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Тарс</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получил привилегия от император Август 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римска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колония, 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гражданите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града по рождение ставали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римски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граждани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Такъв</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бил и апостол Павел. </a:t>
            </a: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7" name="Картина 6"/>
          <p:cNvPicPr>
            <a:picLocks noChangeAspect="1"/>
          </p:cNvPicPr>
          <p:nvPr/>
        </p:nvPicPr>
        <p:blipFill rotWithShape="1">
          <a:blip r:embed="rId4">
            <a:extLst>
              <a:ext uri="{28A0092B-C50C-407E-A947-70E740481C1C}">
                <a14:useLocalDpi xmlns:a14="http://schemas.microsoft.com/office/drawing/2010/main" val="0"/>
              </a:ext>
            </a:extLst>
          </a:blip>
          <a:srcRect r="8654"/>
          <a:stretch/>
        </p:blipFill>
        <p:spPr>
          <a:xfrm>
            <a:off x="4495800" y="152399"/>
            <a:ext cx="4495800" cy="6511159"/>
          </a:xfrm>
          <a:prstGeom prst="rect">
            <a:avLst/>
          </a:prstGeom>
        </p:spPr>
      </p:pic>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6206358"/>
            <a:ext cx="609600" cy="609600"/>
          </a:xfrm>
          <a:prstGeom prst="rect">
            <a:avLst/>
          </a:prstGeom>
        </p:spPr>
      </p:pic>
    </p:spTree>
    <p:extLst>
      <p:ext uri="{BB962C8B-B14F-4D97-AF65-F5344CB8AC3E}">
        <p14:creationId xmlns:p14="http://schemas.microsoft.com/office/powerpoint/2010/main" val="3003483505"/>
      </p:ext>
    </p:extLst>
  </p:cSld>
  <p:clrMapOvr>
    <a:masterClrMapping/>
  </p:clrMapOvr>
  <mc:AlternateContent xmlns:mc="http://schemas.openxmlformats.org/markup-compatibility/2006" xmlns:p14="http://schemas.microsoft.com/office/powerpoint/2010/main">
    <mc:Choice Requires="p14">
      <p:transition spd="slow" p14:dur="2000" advTm="26912">
        <p:split orient="vert"/>
      </p:transition>
    </mc:Choice>
    <mc:Fallback xmlns="">
      <p:transition spd="slow" advTm="26912">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876800" y="1219200"/>
            <a:ext cx="4343400" cy="4216527"/>
          </a:xfrm>
        </p:spPr>
        <p:txBody>
          <a:bodyPr>
            <a:noAutofit/>
          </a:bodyPr>
          <a:lstStyle/>
          <a:p>
            <a:pPr algn="l"/>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Рожденото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име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апостол Павел било Савел. Той получил добро образование в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Йерусалим</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бил ученик 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известния</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еврейски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законоучител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Гамалиил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Познавал добре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свещените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книги.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 </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убеждения той </a:t>
            </a:r>
            <a:r>
              <a:rPr lang="ru-RU" sz="210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бил </a:t>
            </a:r>
            <a:r>
              <a:rPr lang="ru-RU" sz="210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фарисей</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Като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повечето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жители на своя град, той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овладял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занаят</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прави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шатри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(палатки).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Това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умение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помогна-ло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когато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пътувал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се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препитава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труда 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ръцете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си и да не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бъде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тежест</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никого.</a:t>
            </a: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Картина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399" y="228600"/>
            <a:ext cx="4541277" cy="6248400"/>
          </a:xfrm>
          <a:prstGeom prst="rect">
            <a:avLst/>
          </a:prstGeom>
          <a:ln>
            <a:solidFill>
              <a:srgbClr val="C00000"/>
            </a:solidFill>
          </a:ln>
        </p:spPr>
      </p:pic>
      <p:sp>
        <p:nvSpPr>
          <p:cNvPr id="2" name="Правоъгълник 1"/>
          <p:cNvSpPr/>
          <p:nvPr/>
        </p:nvSpPr>
        <p:spPr>
          <a:xfrm>
            <a:off x="165099" y="6264245"/>
            <a:ext cx="723275" cy="184666"/>
          </a:xfrm>
          <a:prstGeom prst="rect">
            <a:avLst/>
          </a:prstGeom>
        </p:spPr>
        <p:txBody>
          <a:bodyPr wrap="none">
            <a:spAutoFit/>
          </a:bodyPr>
          <a:lstStyle/>
          <a:p>
            <a:r>
              <a:rPr lang="en-US" sz="600" dirty="0">
                <a:solidFill>
                  <a:schemeClr val="accent1">
                    <a:lumMod val="50000"/>
                  </a:schemeClr>
                </a:solidFill>
              </a:rPr>
              <a:t>www.ikonodel.ru</a:t>
            </a:r>
          </a:p>
        </p:txBody>
      </p:sp>
      <p:pic>
        <p:nvPicPr>
          <p:cNvPr id="4" name="Аудио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20200" y="6200745"/>
            <a:ext cx="609600" cy="609600"/>
          </a:xfrm>
          <a:prstGeom prst="rect">
            <a:avLst/>
          </a:prstGeom>
        </p:spPr>
      </p:pic>
    </p:spTree>
    <p:extLst>
      <p:ext uri="{BB962C8B-B14F-4D97-AF65-F5344CB8AC3E}">
        <p14:creationId xmlns:p14="http://schemas.microsoft.com/office/powerpoint/2010/main" val="3144376968"/>
      </p:ext>
    </p:extLst>
  </p:cSld>
  <p:clrMapOvr>
    <a:masterClrMapping/>
  </p:clrMapOvr>
  <mc:AlternateContent xmlns:mc="http://schemas.openxmlformats.org/markup-compatibility/2006" xmlns:p14="http://schemas.microsoft.com/office/powerpoint/2010/main">
    <mc:Choice Requires="p14">
      <p:transition spd="slow" p14:dur="2000" advTm="39627">
        <p:split orient="vert"/>
      </p:transition>
    </mc:Choice>
    <mc:Fallback xmlns="">
      <p:transition spd="slow" advTm="39627">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038600" y="1406710"/>
            <a:ext cx="4800600" cy="4216527"/>
          </a:xfrm>
        </p:spPr>
        <p:txBody>
          <a:bodyPr>
            <a:noAutofit/>
          </a:bodyPr>
          <a:lstStyle/>
          <a:p>
            <a:pPr algn="l"/>
            <a:r>
              <a:rPr lang="ru-RU"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Преди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обръщането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към</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Христовата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авел бил жесток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гонител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християните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какво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разказва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той</a:t>
            </a:r>
            <a:r>
              <a:rPr lang="en-US"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 себе си</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„Аз </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си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помислих</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че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трябва</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извърша</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много противни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работи</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срещу</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името</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Иисуса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Назорея</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ова</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сторих</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Йерусалим</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след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като</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приех</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власт</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първосвещениците</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много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светии</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затворих</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тъмница</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когато</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ги</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убиваха</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аз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одобрявах</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endParaRPr lang="en-IE"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Картина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090" y="378583"/>
            <a:ext cx="2807179" cy="6272783"/>
          </a:xfrm>
          <a:prstGeom prst="rect">
            <a:avLst/>
          </a:prstGeom>
          <a:ln w="28575">
            <a:solidFill>
              <a:srgbClr val="C00000"/>
            </a:solidFill>
          </a:ln>
        </p:spPr>
      </p:pic>
      <p:sp>
        <p:nvSpPr>
          <p:cNvPr id="4" name="Правоъгълник 3"/>
          <p:cNvSpPr/>
          <p:nvPr/>
        </p:nvSpPr>
        <p:spPr>
          <a:xfrm>
            <a:off x="2572324" y="6520933"/>
            <a:ext cx="707245" cy="184666"/>
          </a:xfrm>
          <a:prstGeom prst="rect">
            <a:avLst/>
          </a:prstGeom>
        </p:spPr>
        <p:txBody>
          <a:bodyPr wrap="none">
            <a:spAutoFit/>
          </a:bodyPr>
          <a:lstStyle/>
          <a:p>
            <a:r>
              <a:rPr lang="en-US" sz="600" dirty="0">
                <a:solidFill>
                  <a:schemeClr val="bg2">
                    <a:lumMod val="50000"/>
                  </a:schemeClr>
                </a:solidFill>
              </a:rPr>
              <a:t>www.e-micon.ru</a:t>
            </a:r>
          </a:p>
        </p:txBody>
      </p:sp>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57809097"/>
      </p:ext>
    </p:extLst>
  </p:cSld>
  <p:clrMapOvr>
    <a:masterClrMapping/>
  </p:clrMapOvr>
  <mc:AlternateContent xmlns:mc="http://schemas.openxmlformats.org/markup-compatibility/2006" xmlns:p14="http://schemas.microsoft.com/office/powerpoint/2010/main">
    <mc:Choice Requires="p14">
      <p:transition spd="slow" p14:dur="2000" advTm="34446">
        <p:split orient="vert"/>
      </p:transition>
    </mc:Choice>
    <mc:Fallback xmlns="">
      <p:transition spd="slow" advTm="34446">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Картина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559" y="120687"/>
            <a:ext cx="7473559" cy="5458046"/>
          </a:xfrm>
          <a:prstGeom prst="rect">
            <a:avLst/>
          </a:prstGeom>
        </p:spPr>
      </p:pic>
      <p:sp>
        <p:nvSpPr>
          <p:cNvPr id="6" name="Title 1"/>
          <p:cNvSpPr>
            <a:spLocks noGrp="1"/>
          </p:cNvSpPr>
          <p:nvPr>
            <p:ph type="ctrTitle"/>
          </p:nvPr>
        </p:nvSpPr>
        <p:spPr>
          <a:xfrm>
            <a:off x="0" y="5502533"/>
            <a:ext cx="9067801" cy="1371600"/>
          </a:xfrm>
        </p:spPr>
        <p:txBody>
          <a:bodyPr>
            <a:noAutofit/>
          </a:bodyPr>
          <a:lstStyle/>
          <a:p>
            <a:r>
              <a:rPr lang="bg-BG"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a:t>
            </a:r>
            <a:r>
              <a:rPr lang="bg-BG"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авел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одобрявал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наказанието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над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архидякон</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Стефан. Той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присъствал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когато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измъчвали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замеряли с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камъни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сърцето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оставало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ожесточено,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въпреки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кротостта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молитвата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свети Стефан за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враговете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равоъгълник 2"/>
          <p:cNvSpPr/>
          <p:nvPr/>
        </p:nvSpPr>
        <p:spPr>
          <a:xfrm>
            <a:off x="6781800" y="5355967"/>
            <a:ext cx="726880" cy="184666"/>
          </a:xfrm>
          <a:prstGeom prst="rect">
            <a:avLst/>
          </a:prstGeom>
        </p:spPr>
        <p:txBody>
          <a:bodyPr wrap="square">
            <a:spAutoFit/>
          </a:bodyPr>
          <a:lstStyle/>
          <a:p>
            <a:r>
              <a:rPr lang="en-US" sz="600" dirty="0">
                <a:solidFill>
                  <a:schemeClr val="bg2">
                    <a:lumMod val="10000"/>
                  </a:schemeClr>
                </a:solidFill>
              </a:rPr>
              <a:t>www.sesawi.net</a:t>
            </a: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6184900"/>
            <a:ext cx="609600" cy="609600"/>
          </a:xfrm>
          <a:prstGeom prst="rect">
            <a:avLst/>
          </a:prstGeom>
        </p:spPr>
      </p:pic>
    </p:spTree>
    <p:extLst>
      <p:ext uri="{BB962C8B-B14F-4D97-AF65-F5344CB8AC3E}">
        <p14:creationId xmlns:p14="http://schemas.microsoft.com/office/powerpoint/2010/main" val="434271095"/>
      </p:ext>
    </p:extLst>
  </p:cSld>
  <p:clrMapOvr>
    <a:masterClrMapping/>
  </p:clrMapOvr>
  <mc:AlternateContent xmlns:mc="http://schemas.openxmlformats.org/markup-compatibility/2006" xmlns:p14="http://schemas.microsoft.com/office/powerpoint/2010/main">
    <mc:Choice Requires="p14">
      <p:transition spd="slow" p14:dur="2000" advTm="21460">
        <p:split orient="vert"/>
      </p:transition>
    </mc:Choice>
    <mc:Fallback xmlns="">
      <p:transition spd="slow" advTm="2146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28600" y="5439606"/>
            <a:ext cx="8763000" cy="1371600"/>
          </a:xfrm>
        </p:spPr>
        <p:txBody>
          <a:bodyPr>
            <a:noAutofit/>
          </a:bodyPr>
          <a:lstStyle/>
          <a:p>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Но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веднъж</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когато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отивал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отряд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войници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към</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Дамаск, за да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залавя</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измъчва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христиияните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че с него се случило чудо.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Насред</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пътя</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огряла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светлина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по-силна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слънчевата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ослепен</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той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паднал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земята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Картина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0"/>
            <a:ext cx="8261905" cy="5533043"/>
          </a:xfrm>
          <a:prstGeom prst="rect">
            <a:avLst/>
          </a:prstGeom>
        </p:spPr>
      </p:pic>
      <p:sp>
        <p:nvSpPr>
          <p:cNvPr id="3" name="Правоъгълник 2"/>
          <p:cNvSpPr/>
          <p:nvPr/>
        </p:nvSpPr>
        <p:spPr>
          <a:xfrm>
            <a:off x="7086600" y="5348377"/>
            <a:ext cx="1499128" cy="184666"/>
          </a:xfrm>
          <a:prstGeom prst="rect">
            <a:avLst/>
          </a:prstGeom>
        </p:spPr>
        <p:txBody>
          <a:bodyPr wrap="none">
            <a:spAutoFit/>
          </a:bodyPr>
          <a:lstStyle/>
          <a:p>
            <a:r>
              <a:rPr lang="en-US" sz="600" dirty="0">
                <a:solidFill>
                  <a:schemeClr val="bg2">
                    <a:lumMod val="10000"/>
                  </a:schemeClr>
                </a:solidFill>
              </a:rPr>
              <a:t>http://emeraudechretienne.blogspot.com</a:t>
            </a:r>
          </a:p>
        </p:txBody>
      </p:sp>
      <p:pic>
        <p:nvPicPr>
          <p:cNvPr id="4" name="Аудио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63605" y="6150806"/>
            <a:ext cx="609600" cy="609600"/>
          </a:xfrm>
          <a:prstGeom prst="rect">
            <a:avLst/>
          </a:prstGeom>
        </p:spPr>
      </p:pic>
    </p:spTree>
    <p:extLst>
      <p:ext uri="{BB962C8B-B14F-4D97-AF65-F5344CB8AC3E}">
        <p14:creationId xmlns:p14="http://schemas.microsoft.com/office/powerpoint/2010/main" val="625583011"/>
      </p:ext>
    </p:extLst>
  </p:cSld>
  <p:clrMapOvr>
    <a:masterClrMapping/>
  </p:clrMapOvr>
  <mc:AlternateContent xmlns:mc="http://schemas.openxmlformats.org/markup-compatibility/2006" xmlns:p14="http://schemas.microsoft.com/office/powerpoint/2010/main">
    <mc:Choice Requires="p14">
      <p:transition spd="slow" p14:dur="2000" advTm="22199">
        <p:split orient="vert"/>
      </p:transition>
    </mc:Choice>
    <mc:Fallback xmlns="">
      <p:transition spd="slow" advTm="2219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683426" y="2438400"/>
            <a:ext cx="4536774" cy="2971800"/>
          </a:xfrm>
        </p:spPr>
        <p:txBody>
          <a:bodyPr>
            <a:noAutofit/>
          </a:bodyPr>
          <a:lstStyle/>
          <a:p>
            <a:pPr algn="l"/>
            <a:r>
              <a:rPr lang="ru-RU" sz="22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Савле</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Савле</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защо</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Ме</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гониш</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чул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той глас от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небето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b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Кой си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ти</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осподине?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отвърнал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Савел.</a:t>
            </a:r>
            <a:b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Аз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Съм</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Иисус,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Когото</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ти</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гониш</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Картина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389" y="961766"/>
            <a:ext cx="4464437" cy="4813300"/>
          </a:xfrm>
          <a:prstGeom prst="rect">
            <a:avLst/>
          </a:prstGeom>
        </p:spPr>
      </p:pic>
      <p:sp>
        <p:nvSpPr>
          <p:cNvPr id="5" name="Правоъгълник 4"/>
          <p:cNvSpPr/>
          <p:nvPr/>
        </p:nvSpPr>
        <p:spPr>
          <a:xfrm>
            <a:off x="3184298" y="5606533"/>
            <a:ext cx="1499128" cy="184666"/>
          </a:xfrm>
          <a:prstGeom prst="rect">
            <a:avLst/>
          </a:prstGeom>
        </p:spPr>
        <p:txBody>
          <a:bodyPr wrap="none">
            <a:spAutoFit/>
          </a:bodyPr>
          <a:lstStyle/>
          <a:p>
            <a:r>
              <a:rPr lang="en-US" sz="600" dirty="0">
                <a:solidFill>
                  <a:schemeClr val="bg2">
                    <a:lumMod val="10000"/>
                  </a:schemeClr>
                </a:solidFill>
              </a:rPr>
              <a:t>http://emeraudechretienne.blogspot.com</a:t>
            </a: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20200" y="6184900"/>
            <a:ext cx="609600" cy="609600"/>
          </a:xfrm>
          <a:prstGeom prst="rect">
            <a:avLst/>
          </a:prstGeom>
        </p:spPr>
      </p:pic>
    </p:spTree>
    <p:extLst>
      <p:ext uri="{BB962C8B-B14F-4D97-AF65-F5344CB8AC3E}">
        <p14:creationId xmlns:p14="http://schemas.microsoft.com/office/powerpoint/2010/main" val="823255086"/>
      </p:ext>
    </p:extLst>
  </p:cSld>
  <p:clrMapOvr>
    <a:masterClrMapping/>
  </p:clrMapOvr>
  <mc:AlternateContent xmlns:mc="http://schemas.openxmlformats.org/markup-compatibility/2006" xmlns:p14="http://schemas.microsoft.com/office/powerpoint/2010/main">
    <mc:Choice Requires="p14">
      <p:transition spd="slow" p14:dur="2000" advTm="17107">
        <p:split orient="vert"/>
      </p:transition>
    </mc:Choice>
    <mc:Fallback xmlns="">
      <p:transition spd="slow" advTm="17107">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267200" y="2895600"/>
            <a:ext cx="4789011" cy="2362200"/>
          </a:xfrm>
        </p:spPr>
        <p:txBody>
          <a:bodyPr>
            <a:noAutofit/>
          </a:bodyPr>
          <a:lstStyle/>
          <a:p>
            <a:pPr algn="l"/>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Господи,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какво</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искаш</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направя</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попитал</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Савел.</a:t>
            </a:r>
            <a:b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тани</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 влез в </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града, </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ще</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ти</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каже</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какво</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трябва</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правиш</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изправил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Савел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нищо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виждал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войниците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отвели за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ръка</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 града.</a:t>
            </a: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Картина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 y="170890"/>
            <a:ext cx="4069462" cy="6414576"/>
          </a:xfrm>
          <a:prstGeom prst="rect">
            <a:avLst/>
          </a:prstGeom>
        </p:spPr>
      </p:pic>
      <p:sp>
        <p:nvSpPr>
          <p:cNvPr id="3" name="Правоъгълник 2"/>
          <p:cNvSpPr/>
          <p:nvPr/>
        </p:nvSpPr>
        <p:spPr>
          <a:xfrm>
            <a:off x="3548761" y="6426200"/>
            <a:ext cx="546101" cy="184666"/>
          </a:xfrm>
          <a:prstGeom prst="rect">
            <a:avLst/>
          </a:prstGeom>
        </p:spPr>
        <p:txBody>
          <a:bodyPr wrap="square">
            <a:spAutoFit/>
          </a:bodyPr>
          <a:lstStyle/>
          <a:p>
            <a:r>
              <a:rPr lang="en-US" sz="600" dirty="0">
                <a:solidFill>
                  <a:srgbClr val="793905"/>
                </a:solidFill>
              </a:rPr>
              <a:t>gloria.tv</a:t>
            </a:r>
          </a:p>
        </p:txBody>
      </p:sp>
      <p:pic>
        <p:nvPicPr>
          <p:cNvPr id="4" name="Аудио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48800" y="6235700"/>
            <a:ext cx="609600" cy="609600"/>
          </a:xfrm>
          <a:prstGeom prst="rect">
            <a:avLst/>
          </a:prstGeom>
        </p:spPr>
      </p:pic>
    </p:spTree>
    <p:extLst>
      <p:ext uri="{BB962C8B-B14F-4D97-AF65-F5344CB8AC3E}">
        <p14:creationId xmlns:p14="http://schemas.microsoft.com/office/powerpoint/2010/main" val="3550167061"/>
      </p:ext>
    </p:extLst>
  </p:cSld>
  <p:clrMapOvr>
    <a:masterClrMapping/>
  </p:clrMapOvr>
  <mc:AlternateContent xmlns:mc="http://schemas.openxmlformats.org/markup-compatibility/2006" xmlns:p14="http://schemas.microsoft.com/office/powerpoint/2010/main">
    <mc:Choice Requires="p14">
      <p:transition spd="slow" p14:dur="2000" advTm="19894">
        <p:split orient="vert"/>
      </p:transition>
    </mc:Choice>
    <mc:Fallback xmlns="">
      <p:transition spd="slow" advTm="19894">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495801" y="2743200"/>
            <a:ext cx="4648200" cy="2362200"/>
          </a:xfrm>
        </p:spPr>
        <p:txBody>
          <a:bodyPr>
            <a:noAutofit/>
          </a:bodyPr>
          <a:lstStyle/>
          <a:p>
            <a:pPr algn="l"/>
            <a:r>
              <a:rPr lang="ru-RU" sz="22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2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2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Като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отвели в града, той три дни никого не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виждал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нито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ял,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нито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пил, а само се молил</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Господ </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се явил по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това</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време</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Ананий</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един Христов </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ученик от Дамаск, и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поръчал</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намери</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Савел, да </a:t>
            </a:r>
            <a:r>
              <a:rPr lang="bg-BG"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 изцели </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 да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кръсти</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b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Картина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304800"/>
            <a:ext cx="4038599" cy="6097098"/>
          </a:xfrm>
          <a:prstGeom prst="rect">
            <a:avLst/>
          </a:prstGeom>
        </p:spPr>
      </p:pic>
      <p:sp>
        <p:nvSpPr>
          <p:cNvPr id="3" name="Правоъгълник 2"/>
          <p:cNvSpPr/>
          <p:nvPr/>
        </p:nvSpPr>
        <p:spPr>
          <a:xfrm>
            <a:off x="3276600" y="6217232"/>
            <a:ext cx="546101" cy="184666"/>
          </a:xfrm>
          <a:prstGeom prst="rect">
            <a:avLst/>
          </a:prstGeom>
        </p:spPr>
        <p:txBody>
          <a:bodyPr wrap="square">
            <a:spAutoFit/>
          </a:bodyPr>
          <a:lstStyle/>
          <a:p>
            <a:r>
              <a:rPr lang="en-US" sz="600" dirty="0">
                <a:solidFill>
                  <a:srgbClr val="793905"/>
                </a:solidFill>
              </a:rPr>
              <a:t>gloria.tv</a:t>
            </a: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1" y="6097098"/>
            <a:ext cx="609600" cy="609600"/>
          </a:xfrm>
          <a:prstGeom prst="rect">
            <a:avLst/>
          </a:prstGeom>
        </p:spPr>
      </p:pic>
    </p:spTree>
    <p:extLst>
      <p:ext uri="{BB962C8B-B14F-4D97-AF65-F5344CB8AC3E}">
        <p14:creationId xmlns:p14="http://schemas.microsoft.com/office/powerpoint/2010/main" val="153032166"/>
      </p:ext>
    </p:extLst>
  </p:cSld>
  <p:clrMapOvr>
    <a:masterClrMapping/>
  </p:clrMapOvr>
  <mc:AlternateContent xmlns:mc="http://schemas.openxmlformats.org/markup-compatibility/2006" xmlns:p14="http://schemas.microsoft.com/office/powerpoint/2010/main">
    <mc:Choice Requires="p14">
      <p:transition spd="slow" p14:dur="2000" advTm="22604">
        <p:split orient="vert"/>
      </p:transition>
    </mc:Choice>
    <mc:Fallback xmlns="">
      <p:transition spd="slow" advTm="22604">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419600" y="1143000"/>
            <a:ext cx="4724400" cy="5105400"/>
          </a:xfrm>
        </p:spPr>
        <p:txBody>
          <a:bodyPr>
            <a:noAutofit/>
          </a:bodyPr>
          <a:lstStyle/>
          <a:p>
            <a:pPr algn="l"/>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Като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чул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това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Ананий</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възразил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Господи, слушал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съм</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 </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тоя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човек</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колко зло е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сторил</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Твоите</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светии</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Йерусалим</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Господ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казал:</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Иди</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защото</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той Ми е избран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съд</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за да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понесе</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името</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Ми пред народи, царе и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синове</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b="1" i="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Израилеви</a:t>
            </a:r>
            <a:r>
              <a:rPr lang="ru-RU"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en-US"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en-US"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en-US"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Ананий</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изпълнил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каквото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казал Господ,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изцелил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Савел 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кръстил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Савел получил ново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име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 Павел 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започнал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нов живот – живот 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християнин</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Картина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583" y="420459"/>
            <a:ext cx="4144833" cy="5894874"/>
          </a:xfrm>
          <a:prstGeom prst="rect">
            <a:avLst/>
          </a:prstGeom>
        </p:spPr>
      </p:pic>
      <p:sp>
        <p:nvSpPr>
          <p:cNvPr id="3" name="Правоъгълник 2"/>
          <p:cNvSpPr/>
          <p:nvPr/>
        </p:nvSpPr>
        <p:spPr>
          <a:xfrm>
            <a:off x="762000" y="6140678"/>
            <a:ext cx="1585690" cy="200055"/>
          </a:xfrm>
          <a:prstGeom prst="rect">
            <a:avLst/>
          </a:prstGeom>
        </p:spPr>
        <p:txBody>
          <a:bodyPr wrap="none">
            <a:spAutoFit/>
          </a:bodyPr>
          <a:lstStyle/>
          <a:p>
            <a:r>
              <a:rPr lang="en-US" sz="700" dirty="0">
                <a:solidFill>
                  <a:schemeClr val="tx1">
                    <a:lumMod val="95000"/>
                    <a:lumOff val="5000"/>
                  </a:schemeClr>
                </a:solidFill>
              </a:rPr>
              <a:t>concordiaandkoinonia.wordpress.com</a:t>
            </a:r>
            <a:endParaRPr lang="en-US" sz="500" dirty="0">
              <a:solidFill>
                <a:schemeClr val="tx1">
                  <a:lumMod val="95000"/>
                  <a:lumOff val="5000"/>
                </a:schemeClr>
              </a:solidFill>
            </a:endParaRP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66367" y="6140678"/>
            <a:ext cx="609600" cy="609600"/>
          </a:xfrm>
          <a:prstGeom prst="rect">
            <a:avLst/>
          </a:prstGeom>
        </p:spPr>
      </p:pic>
    </p:spTree>
    <p:extLst>
      <p:ext uri="{BB962C8B-B14F-4D97-AF65-F5344CB8AC3E}">
        <p14:creationId xmlns:p14="http://schemas.microsoft.com/office/powerpoint/2010/main" val="3700310367"/>
      </p:ext>
    </p:extLst>
  </p:cSld>
  <p:clrMapOvr>
    <a:masterClrMapping/>
  </p:clrMapOvr>
  <mc:AlternateContent xmlns:mc="http://schemas.openxmlformats.org/markup-compatibility/2006" xmlns:p14="http://schemas.microsoft.com/office/powerpoint/2010/main">
    <mc:Choice Requires="p14">
      <p:transition spd="slow" p14:dur="2000" advTm="41649">
        <p:split orient="vert"/>
      </p:transition>
    </mc:Choice>
    <mc:Fallback xmlns="">
      <p:transition spd="slow" advTm="4164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572000" y="2057400"/>
            <a:ext cx="4572000" cy="3048000"/>
          </a:xfrm>
        </p:spPr>
        <p:txBody>
          <a:bodyPr>
            <a:noAutofit/>
          </a:bodyPr>
          <a:lstStyle/>
          <a:p>
            <a:pPr algn="l"/>
            <a:r>
              <a:rPr lang="ru-RU"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След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това</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чудо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той </a:t>
            </a:r>
            <a:r>
              <a:rPr lang="ru-RU" sz="21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напълно</a:t>
            </a: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преобразил.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Според</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думите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свети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Йоан</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Златоуст,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станал</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вълк</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агне</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тръни</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 лозе, от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плевели</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 пшеница, от </a:t>
            </a:r>
            <a:r>
              <a:rPr lang="ru-RU" sz="21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богохулник</a:t>
            </a:r>
            <a:r>
              <a:rPr lang="ru-RU" sz="21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 богослов</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За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почуда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всички</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Дамаск,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които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познавали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като</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гонител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християните</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той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изведнъж</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започнал</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проповядва</a:t>
            </a:r>
            <a:r>
              <a:rPr lang="ru-RU"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за Иисус Христос.</a:t>
            </a: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Картина 3"/>
          <p:cNvPicPr>
            <a:picLocks noChangeAspect="1"/>
          </p:cNvPicPr>
          <p:nvPr/>
        </p:nvPicPr>
        <p:blipFill>
          <a:blip r:embed="rId4">
            <a:extLst>
              <a:ext uri="{BEBA8EAE-BF5A-486C-A8C5-ECC9F3942E4B}">
                <a14:imgProps xmlns:a14="http://schemas.microsoft.com/office/drawing/2010/main">
                  <a14:imgLayer r:embed="rId5">
                    <a14:imgEffect>
                      <a14:colorTemperature colorTemp="6151"/>
                    </a14:imgEffect>
                    <a14:imgEffect>
                      <a14:saturation sat="96000"/>
                    </a14:imgEffect>
                    <a14:imgEffect>
                      <a14:brightnessContrast bright="4000" contrast="11000"/>
                    </a14:imgEffect>
                  </a14:imgLayer>
                </a14:imgProps>
              </a:ext>
              <a:ext uri="{28A0092B-C50C-407E-A947-70E740481C1C}">
                <a14:useLocalDpi xmlns:a14="http://schemas.microsoft.com/office/drawing/2010/main" val="0"/>
              </a:ext>
            </a:extLst>
          </a:blip>
          <a:stretch>
            <a:fillRect/>
          </a:stretch>
        </p:blipFill>
        <p:spPr>
          <a:xfrm>
            <a:off x="0" y="1215708"/>
            <a:ext cx="4572000" cy="4467240"/>
          </a:xfrm>
          <a:prstGeom prst="rect">
            <a:avLst/>
          </a:prstGeom>
        </p:spPr>
      </p:pic>
      <p:sp>
        <p:nvSpPr>
          <p:cNvPr id="2" name="Правоъгълник 1"/>
          <p:cNvSpPr/>
          <p:nvPr/>
        </p:nvSpPr>
        <p:spPr>
          <a:xfrm>
            <a:off x="2895600" y="5477003"/>
            <a:ext cx="1343638" cy="200055"/>
          </a:xfrm>
          <a:prstGeom prst="rect">
            <a:avLst/>
          </a:prstGeom>
        </p:spPr>
        <p:txBody>
          <a:bodyPr wrap="none">
            <a:spAutoFit/>
          </a:bodyPr>
          <a:lstStyle/>
          <a:p>
            <a:r>
              <a:rPr lang="en-US" sz="700" dirty="0">
                <a:solidFill>
                  <a:schemeClr val="accent2">
                    <a:lumMod val="75000"/>
                  </a:schemeClr>
                </a:solidFill>
              </a:rPr>
              <a:t>www.orthodoxianewsagency.gr</a:t>
            </a:r>
          </a:p>
        </p:txBody>
      </p:sp>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69400" y="6172200"/>
            <a:ext cx="609600" cy="609600"/>
          </a:xfrm>
          <a:prstGeom prst="rect">
            <a:avLst/>
          </a:prstGeom>
        </p:spPr>
      </p:pic>
    </p:spTree>
    <p:extLst>
      <p:ext uri="{BB962C8B-B14F-4D97-AF65-F5344CB8AC3E}">
        <p14:creationId xmlns:p14="http://schemas.microsoft.com/office/powerpoint/2010/main" val="1907279654"/>
      </p:ext>
    </p:extLst>
  </p:cSld>
  <p:clrMapOvr>
    <a:masterClrMapping/>
  </p:clrMapOvr>
  <mc:AlternateContent xmlns:mc="http://schemas.openxmlformats.org/markup-compatibility/2006" xmlns:p14="http://schemas.microsoft.com/office/powerpoint/2010/main">
    <mc:Choice Requires="p14">
      <p:transition spd="slow" p14:dur="2000" advTm="32638">
        <p:split orient="vert"/>
      </p:transition>
    </mc:Choice>
    <mc:Fallback xmlns="">
      <p:transition spd="slow" advTm="32638">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04800" y="5334000"/>
            <a:ext cx="9118600" cy="1371600"/>
          </a:xfrm>
        </p:spPr>
        <p:txBody>
          <a:bodyPr>
            <a:noAutofit/>
          </a:bodyPr>
          <a:lstStyle/>
          <a:p>
            <a:pPr algn="l"/>
            <a:r>
              <a:rPr lang="en-US"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християните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приели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голяма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обич</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давали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подслон</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слушали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проповедите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юдеите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разпалени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гняв</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към</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него, решили да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убият</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пазели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пред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градските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порти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ден</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нощ</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да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 би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избяга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Благочестивите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граждани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Дамаск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спуснали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кош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през</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градските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стени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така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спасили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Картина 3"/>
          <p:cNvPicPr>
            <a:picLocks noChangeAspect="1"/>
          </p:cNvPicPr>
          <p:nvPr/>
        </p:nvPicPr>
        <p:blipFill>
          <a:blip r:embed="rId4">
            <a:extLst>
              <a:ext uri="{BEBA8EAE-BF5A-486C-A8C5-ECC9F3942E4B}">
                <a14:imgProps xmlns:a14="http://schemas.microsoft.com/office/drawing/2010/main">
                  <a14:imgLayer r:embed="rId5">
                    <a14:imgEffect>
                      <a14:saturation sat="170000"/>
                    </a14:imgEffect>
                    <a14:imgEffect>
                      <a14:brightnessContrast bright="11000"/>
                    </a14:imgEffect>
                  </a14:imgLayer>
                </a14:imgProps>
              </a:ext>
              <a:ext uri="{28A0092B-C50C-407E-A947-70E740481C1C}">
                <a14:useLocalDpi xmlns:a14="http://schemas.microsoft.com/office/drawing/2010/main" val="0"/>
              </a:ext>
            </a:extLst>
          </a:blip>
          <a:stretch>
            <a:fillRect/>
          </a:stretch>
        </p:blipFill>
        <p:spPr>
          <a:xfrm>
            <a:off x="838200" y="173564"/>
            <a:ext cx="7396471" cy="5014912"/>
          </a:xfrm>
          <a:prstGeom prst="rect">
            <a:avLst/>
          </a:prstGeom>
        </p:spPr>
      </p:pic>
      <p:sp>
        <p:nvSpPr>
          <p:cNvPr id="3" name="Правоъгълник 2"/>
          <p:cNvSpPr/>
          <p:nvPr/>
        </p:nvSpPr>
        <p:spPr>
          <a:xfrm>
            <a:off x="6096000" y="5047734"/>
            <a:ext cx="1053494" cy="184666"/>
          </a:xfrm>
          <a:prstGeom prst="rect">
            <a:avLst/>
          </a:prstGeom>
        </p:spPr>
        <p:txBody>
          <a:bodyPr wrap="none">
            <a:spAutoFit/>
          </a:bodyPr>
          <a:lstStyle/>
          <a:p>
            <a:r>
              <a:rPr lang="en-US" sz="600" dirty="0" smtClean="0">
                <a:solidFill>
                  <a:srgbClr val="793905"/>
                </a:solidFill>
              </a:rPr>
              <a:t>www.cuvantul-ortodox.rom</a:t>
            </a:r>
            <a:endParaRPr lang="en-US" sz="600" dirty="0">
              <a:solidFill>
                <a:srgbClr val="793905"/>
              </a:solidFill>
            </a:endParaRPr>
          </a:p>
        </p:txBody>
      </p:sp>
      <p:pic>
        <p:nvPicPr>
          <p:cNvPr id="5" name="Аудио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20200" y="6096000"/>
            <a:ext cx="609600" cy="609600"/>
          </a:xfrm>
          <a:prstGeom prst="rect">
            <a:avLst/>
          </a:prstGeom>
        </p:spPr>
      </p:pic>
    </p:spTree>
    <p:extLst>
      <p:ext uri="{BB962C8B-B14F-4D97-AF65-F5344CB8AC3E}">
        <p14:creationId xmlns:p14="http://schemas.microsoft.com/office/powerpoint/2010/main" val="216736854"/>
      </p:ext>
    </p:extLst>
  </p:cSld>
  <p:clrMapOvr>
    <a:masterClrMapping/>
  </p:clrMapOvr>
  <mc:AlternateContent xmlns:mc="http://schemas.openxmlformats.org/markup-compatibility/2006" xmlns:p14="http://schemas.microsoft.com/office/powerpoint/2010/main">
    <mc:Choice Requires="p14">
      <p:transition spd="slow" p14:dur="2000" advTm="30711">
        <p:split orient="vert"/>
      </p:transition>
    </mc:Choice>
    <mc:Fallback xmlns="">
      <p:transition spd="slow" advTm="30711">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11000">
              <a:srgbClr val="E5ECF8"/>
            </a:gs>
            <a:gs pos="0">
              <a:schemeClr val="accent1">
                <a:tint val="66000"/>
                <a:satMod val="160000"/>
                <a:alpha val="30000"/>
              </a:schemeClr>
            </a:gs>
            <a:gs pos="63000">
              <a:schemeClr val="bg1"/>
            </a:gs>
            <a:gs pos="100000">
              <a:srgbClr val="FFC000">
                <a:alpha val="74000"/>
              </a:srgbClr>
            </a:gs>
          </a:gsLst>
          <a:lin ang="5400000" scaled="0"/>
          <a:tileRect/>
        </a:gradFill>
        <a:effectLst/>
      </p:bgPr>
    </p:bg>
    <p:spTree>
      <p:nvGrpSpPr>
        <p:cNvPr id="1" name=""/>
        <p:cNvGrpSpPr/>
        <p:nvPr/>
      </p:nvGrpSpPr>
      <p:grpSpPr>
        <a:xfrm>
          <a:off x="0" y="0"/>
          <a:ext cx="0" cy="0"/>
          <a:chOff x="0" y="0"/>
          <a:chExt cx="0" cy="0"/>
        </a:xfrm>
      </p:grpSpPr>
      <p:sp>
        <p:nvSpPr>
          <p:cNvPr id="6" name="Title 1"/>
          <p:cNvSpPr>
            <a:spLocks noGrp="1"/>
          </p:cNvSpPr>
          <p:nvPr>
            <p:ph type="ctrTitle"/>
          </p:nvPr>
        </p:nvSpPr>
        <p:spPr>
          <a:xfrm>
            <a:off x="457200" y="5334000"/>
            <a:ext cx="8305800" cy="1371600"/>
          </a:xfrm>
        </p:spPr>
        <p:txBody>
          <a:bodyPr>
            <a:noAutofit/>
          </a:bodyPr>
          <a:lstStyle/>
          <a:p>
            <a:pPr algn="l"/>
            <a:r>
              <a:rPr lang="en-US"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постол Павел</a:t>
            </a:r>
            <a:r>
              <a:rPr lang="en-US"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започнал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пътува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места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стария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свят.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Известни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четири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негови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мисионерски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пътувания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описани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подробно от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негови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спътници</a:t>
            </a:r>
            <a:r>
              <a:rPr lang="en-US"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 в посланията му</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но се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предполага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че той 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пътувал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още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много места.</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Правоъгълник 1"/>
          <p:cNvSpPr/>
          <p:nvPr/>
        </p:nvSpPr>
        <p:spPr>
          <a:xfrm>
            <a:off x="6096000" y="5133945"/>
            <a:ext cx="700833" cy="200055"/>
          </a:xfrm>
          <a:prstGeom prst="rect">
            <a:avLst/>
          </a:prstGeom>
        </p:spPr>
        <p:txBody>
          <a:bodyPr wrap="none">
            <a:spAutoFit/>
          </a:bodyPr>
          <a:lstStyle/>
          <a:p>
            <a:r>
              <a:rPr lang="en-US" sz="700" dirty="0"/>
              <a:t>pravoslavie.ru</a:t>
            </a:r>
          </a:p>
        </p:txBody>
      </p:sp>
      <p:pic>
        <p:nvPicPr>
          <p:cNvPr id="4" name="Картина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3498" y="139638"/>
            <a:ext cx="5888724" cy="5194362"/>
          </a:xfrm>
          <a:prstGeom prst="rect">
            <a:avLst/>
          </a:prstGeom>
        </p:spPr>
      </p:pic>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72600" y="6248400"/>
            <a:ext cx="609600" cy="609600"/>
          </a:xfrm>
          <a:prstGeom prst="rect">
            <a:avLst/>
          </a:prstGeom>
        </p:spPr>
      </p:pic>
    </p:spTree>
    <p:extLst>
      <p:ext uri="{BB962C8B-B14F-4D97-AF65-F5344CB8AC3E}">
        <p14:creationId xmlns:p14="http://schemas.microsoft.com/office/powerpoint/2010/main" val="2070803066"/>
      </p:ext>
    </p:extLst>
  </p:cSld>
  <p:clrMapOvr>
    <a:masterClrMapping/>
  </p:clrMapOvr>
  <mc:AlternateContent xmlns:mc="http://schemas.openxmlformats.org/markup-compatibility/2006" xmlns:p14="http://schemas.microsoft.com/office/powerpoint/2010/main">
    <mc:Choice Requires="p14">
      <p:transition spd="slow" p14:dur="2000" advTm="21001">
        <p:split orient="vert"/>
      </p:transition>
    </mc:Choice>
    <mc:Fallback xmlns="">
      <p:transition spd="slow" advTm="21001">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0" y="5486400"/>
            <a:ext cx="9296400" cy="1371600"/>
          </a:xfrm>
        </p:spPr>
        <p:txBody>
          <a:bodyPr>
            <a:noAutofit/>
          </a:bodyPr>
          <a:lstStyle/>
          <a:p>
            <a:pPr algn="l"/>
            <a:r>
              <a:rPr lang="en-US"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първото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пътуване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апостол Павел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проповядвал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Антиохия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сирийска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после се отправил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към</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градовете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остров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Кипър</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благовестил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градовете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Мала Азия - Перга,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Антиохия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писидийска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Икония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Дервия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Листра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Той бил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придружаван</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апостол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Варнава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апостол Марк,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който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отделил от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тях</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Перга.</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Картина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0"/>
            <a:ext cx="8021918" cy="5540137"/>
          </a:xfrm>
          <a:prstGeom prst="rect">
            <a:avLst/>
          </a:prstGeom>
        </p:spPr>
      </p:pic>
      <p:pic>
        <p:nvPicPr>
          <p:cNvPr id="5" name="Аудио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96400" y="6248400"/>
            <a:ext cx="609600" cy="609600"/>
          </a:xfrm>
          <a:prstGeom prst="rect">
            <a:avLst/>
          </a:prstGeom>
        </p:spPr>
      </p:pic>
    </p:spTree>
    <p:extLst>
      <p:ext uri="{BB962C8B-B14F-4D97-AF65-F5344CB8AC3E}">
        <p14:creationId xmlns:p14="http://schemas.microsoft.com/office/powerpoint/2010/main" val="1873335014"/>
      </p:ext>
    </p:extLst>
  </p:cSld>
  <p:clrMapOvr>
    <a:masterClrMapping/>
  </p:clrMapOvr>
  <mc:AlternateContent xmlns:mc="http://schemas.openxmlformats.org/markup-compatibility/2006" xmlns:p14="http://schemas.microsoft.com/office/powerpoint/2010/main">
    <mc:Choice Requires="p14">
      <p:transition spd="slow" p14:dur="2000" advTm="30167">
        <p:split orient="vert"/>
      </p:transition>
    </mc:Choice>
    <mc:Fallback xmlns="">
      <p:transition spd="slow" advTm="30167">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Картина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900" y="294751"/>
            <a:ext cx="4495800" cy="6227376"/>
          </a:xfrm>
          <a:prstGeom prst="rect">
            <a:avLst/>
          </a:prstGeom>
        </p:spPr>
      </p:pic>
      <p:sp>
        <p:nvSpPr>
          <p:cNvPr id="14" name="Title 1"/>
          <p:cNvSpPr txBox="1">
            <a:spLocks/>
          </p:cNvSpPr>
          <p:nvPr/>
        </p:nvSpPr>
        <p:spPr>
          <a:xfrm>
            <a:off x="4800600" y="1447800"/>
            <a:ext cx="3962400" cy="381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апостол Павел Бог открил, че трябва да проповядва сред  езичниците. Когато бил в </a:t>
            </a:r>
            <a:r>
              <a:rPr lang="bg-BG"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Антио-хия</a:t>
            </a:r>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(сирийска), възникнал спор между покръстените езичници и покръстените юдеи.    </a:t>
            </a:r>
          </a:p>
          <a:p>
            <a:pPr algn="l"/>
            <a:r>
              <a:rPr lang="bg-BG"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Антиохийските</a:t>
            </a:r>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християни изпратили апостолите Павел и Варнава в Йерусалим за </a:t>
            </a:r>
            <a:r>
              <a:rPr lang="bg-BG"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разре</a:t>
            </a:r>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-шаване на спора. Този въпрос бил решен на свикания в Йерусалим Апостолски събор.</a:t>
            </a:r>
            <a:endParaRPr lang="en-IE" sz="21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равоъгълник 2"/>
          <p:cNvSpPr/>
          <p:nvPr/>
        </p:nvSpPr>
        <p:spPr>
          <a:xfrm>
            <a:off x="3508144" y="6409400"/>
            <a:ext cx="1140056" cy="200055"/>
          </a:xfrm>
          <a:prstGeom prst="rect">
            <a:avLst/>
          </a:prstGeom>
        </p:spPr>
        <p:txBody>
          <a:bodyPr wrap="none">
            <a:spAutoFit/>
          </a:bodyPr>
          <a:lstStyle/>
          <a:p>
            <a:r>
              <a:rPr lang="en-US" sz="700" dirty="0" smtClean="0">
                <a:solidFill>
                  <a:schemeClr val="bg2">
                    <a:lumMod val="25000"/>
                  </a:schemeClr>
                </a:solidFill>
              </a:rPr>
              <a:t>emanley12.canalblog.com</a:t>
            </a:r>
            <a:endParaRPr lang="en-US" sz="700" dirty="0">
              <a:solidFill>
                <a:schemeClr val="bg2">
                  <a:lumMod val="25000"/>
                </a:schemeClr>
              </a:solidFill>
            </a:endParaRPr>
          </a:p>
        </p:txBody>
      </p:sp>
      <p:pic>
        <p:nvPicPr>
          <p:cNvPr id="5" name="Аудио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96400" y="6204627"/>
            <a:ext cx="609600" cy="609600"/>
          </a:xfrm>
          <a:prstGeom prst="rect">
            <a:avLst/>
          </a:prstGeom>
        </p:spPr>
      </p:pic>
    </p:spTree>
    <p:extLst>
      <p:ext uri="{BB962C8B-B14F-4D97-AF65-F5344CB8AC3E}">
        <p14:creationId xmlns:p14="http://schemas.microsoft.com/office/powerpoint/2010/main" val="2390751198"/>
      </p:ext>
    </p:extLst>
  </p:cSld>
  <p:clrMapOvr>
    <a:masterClrMapping/>
  </p:clrMapOvr>
  <mc:AlternateContent xmlns:mc="http://schemas.openxmlformats.org/markup-compatibility/2006" xmlns:p14="http://schemas.microsoft.com/office/powerpoint/2010/main">
    <mc:Choice Requires="p14">
      <p:transition spd="slow" p14:dur="2000" advTm="31136">
        <p:split orient="vert"/>
      </p:transition>
    </mc:Choice>
    <mc:Fallback xmlns="">
      <p:transition spd="slow" advTm="31136">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495800" y="609600"/>
            <a:ext cx="4572000" cy="5791200"/>
          </a:xfrm>
        </p:spPr>
        <p:txBody>
          <a:bodyPr>
            <a:noAutofit/>
          </a:bodyPr>
          <a:lstStyle/>
          <a:p>
            <a:pPr algn="l"/>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Апостол Павел поставил началото на много </a:t>
            </a:r>
            <a:r>
              <a:rPr lang="bg-BG"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поместни</a:t>
            </a:r>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църкви навсякъде, където проповядвал Евангелието. </a:t>
            </a:r>
            <a:r>
              <a:rPr lang="en-US"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br>
              <a:rPr lang="en-US"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en-US" sz="21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Сред мъжете, които повярвали и се кръстили, той избрал достойни да служат в църквите и ги ръкоположил за свещеници и епископи.</a:t>
            </a: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Картина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325330"/>
            <a:ext cx="4028694" cy="6316770"/>
          </a:xfrm>
          <a:prstGeom prst="rect">
            <a:avLst/>
          </a:prstGeom>
        </p:spPr>
      </p:pic>
      <p:pic>
        <p:nvPicPr>
          <p:cNvPr id="5" name="Аудио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56700" y="6096000"/>
            <a:ext cx="609600" cy="609600"/>
          </a:xfrm>
          <a:prstGeom prst="rect">
            <a:avLst/>
          </a:prstGeom>
        </p:spPr>
      </p:pic>
    </p:spTree>
    <p:extLst>
      <p:ext uri="{BB962C8B-B14F-4D97-AF65-F5344CB8AC3E}">
        <p14:creationId xmlns:p14="http://schemas.microsoft.com/office/powerpoint/2010/main" val="557566033"/>
      </p:ext>
    </p:extLst>
  </p:cSld>
  <p:clrMapOvr>
    <a:masterClrMapping/>
  </p:clrMapOvr>
  <mc:AlternateContent xmlns:mc="http://schemas.openxmlformats.org/markup-compatibility/2006" xmlns:p14="http://schemas.microsoft.com/office/powerpoint/2010/main">
    <mc:Choice Requires="p14">
      <p:transition spd="slow" p14:dur="2000" advTm="20333">
        <p:split orient="vert"/>
      </p:transition>
    </mc:Choice>
    <mc:Fallback xmlns="">
      <p:transition spd="slow" advTm="2033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04800" y="5486400"/>
            <a:ext cx="8610600" cy="1371600"/>
          </a:xfrm>
        </p:spPr>
        <p:txBody>
          <a:bodyPr>
            <a:noAutofit/>
          </a:bodyPr>
          <a:lstStyle/>
          <a:p>
            <a:pPr algn="l"/>
            <a:r>
              <a:rPr lang="en-US"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второто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пътува</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апостол Павел,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придружен</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апостол Сила</a:t>
            </a:r>
            <a:r>
              <a:rPr lang="en-US"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минал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през</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Сирия, Киликия,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през</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градовете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Дервия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Листра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прекосил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Писидия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Фригия,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Галатия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Мисия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стигнал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морския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град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Троада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Картина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619" y="76200"/>
            <a:ext cx="8065362" cy="5570141"/>
          </a:xfrm>
          <a:prstGeom prst="rect">
            <a:avLst/>
          </a:prstGeom>
        </p:spPr>
      </p:pic>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6172200"/>
            <a:ext cx="609600" cy="609600"/>
          </a:xfrm>
          <a:prstGeom prst="rect">
            <a:avLst/>
          </a:prstGeom>
        </p:spPr>
      </p:pic>
    </p:spTree>
    <p:extLst>
      <p:ext uri="{BB962C8B-B14F-4D97-AF65-F5344CB8AC3E}">
        <p14:creationId xmlns:p14="http://schemas.microsoft.com/office/powerpoint/2010/main" val="1866971093"/>
      </p:ext>
    </p:extLst>
  </p:cSld>
  <p:clrMapOvr>
    <a:masterClrMapping/>
  </p:clrMapOvr>
  <mc:AlternateContent xmlns:mc="http://schemas.openxmlformats.org/markup-compatibility/2006" xmlns:p14="http://schemas.microsoft.com/office/powerpoint/2010/main">
    <mc:Choice Requires="p14">
      <p:transition spd="slow" p14:dur="2000" advTm="20347">
        <p:split orient="vert"/>
      </p:transition>
    </mc:Choice>
    <mc:Fallback xmlns="">
      <p:transition spd="slow" advTm="20347">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95753" y="5537200"/>
            <a:ext cx="8295847" cy="1371600"/>
          </a:xfrm>
        </p:spPr>
        <p:txBody>
          <a:bodyPr>
            <a:noAutofit/>
          </a:bodyPr>
          <a:lstStyle/>
          <a:p>
            <a:pPr algn="l"/>
            <a:r>
              <a:rPr lang="en-US"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Докато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бил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Троада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сънно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видение пред апостол Павел се явил един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мъж</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македонец,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който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молел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отиде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при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тях</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Македония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помощ</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Картина 3"/>
          <p:cNvPicPr>
            <a:picLocks noChangeAspect="1"/>
          </p:cNvPicPr>
          <p:nvPr/>
        </p:nvPicPr>
        <p:blipFill>
          <a:blip r:embed="rId4">
            <a:extLst>
              <a:ext uri="{BEBA8EAE-BF5A-486C-A8C5-ECC9F3942E4B}">
                <a14:imgProps xmlns:a14="http://schemas.microsoft.com/office/drawing/2010/main">
                  <a14:imgLayer r:embed="rId5">
                    <a14:imgEffect>
                      <a14:colorTemperature colorTemp="8395"/>
                    </a14:imgEffect>
                    <a14:imgEffect>
                      <a14:saturation sat="121000"/>
                    </a14:imgEffect>
                    <a14:imgEffect>
                      <a14:brightnessContrast bright="8000"/>
                    </a14:imgEffect>
                  </a14:imgLayer>
                </a14:imgProps>
              </a:ext>
              <a:ext uri="{28A0092B-C50C-407E-A947-70E740481C1C}">
                <a14:useLocalDpi xmlns:a14="http://schemas.microsoft.com/office/drawing/2010/main" val="0"/>
              </a:ext>
            </a:extLst>
          </a:blip>
          <a:stretch>
            <a:fillRect/>
          </a:stretch>
        </p:blipFill>
        <p:spPr>
          <a:xfrm flipH="1">
            <a:off x="657653" y="260866"/>
            <a:ext cx="7848600" cy="5263634"/>
          </a:xfrm>
          <a:prstGeom prst="rect">
            <a:avLst/>
          </a:prstGeom>
        </p:spPr>
      </p:pic>
      <p:sp>
        <p:nvSpPr>
          <p:cNvPr id="2" name="Правоъгълник 1"/>
          <p:cNvSpPr/>
          <p:nvPr/>
        </p:nvSpPr>
        <p:spPr>
          <a:xfrm>
            <a:off x="7066993" y="5352534"/>
            <a:ext cx="1079142" cy="184666"/>
          </a:xfrm>
          <a:prstGeom prst="rect">
            <a:avLst/>
          </a:prstGeom>
        </p:spPr>
        <p:txBody>
          <a:bodyPr wrap="none">
            <a:spAutoFit/>
          </a:bodyPr>
          <a:lstStyle/>
          <a:p>
            <a:r>
              <a:rPr lang="en-US" sz="600" dirty="0" smtClean="0"/>
              <a:t>intheopatoron.blogspot.com</a:t>
            </a:r>
            <a:endParaRPr lang="en-US" sz="600" dirty="0"/>
          </a:p>
        </p:txBody>
      </p:sp>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6146800"/>
            <a:ext cx="609600" cy="609600"/>
          </a:xfrm>
          <a:prstGeom prst="rect">
            <a:avLst/>
          </a:prstGeom>
        </p:spPr>
      </p:pic>
    </p:spTree>
    <p:extLst>
      <p:ext uri="{BB962C8B-B14F-4D97-AF65-F5344CB8AC3E}">
        <p14:creationId xmlns:p14="http://schemas.microsoft.com/office/powerpoint/2010/main" val="565550433"/>
      </p:ext>
    </p:extLst>
  </p:cSld>
  <p:clrMapOvr>
    <a:masterClrMapping/>
  </p:clrMapOvr>
  <mc:AlternateContent xmlns:mc="http://schemas.openxmlformats.org/markup-compatibility/2006" xmlns:p14="http://schemas.microsoft.com/office/powerpoint/2010/main">
    <mc:Choice Requires="p14">
      <p:transition spd="slow" p14:dur="2000" advTm="16163">
        <p:split orient="vert"/>
      </p:transition>
    </mc:Choice>
    <mc:Fallback xmlns="">
      <p:transition spd="slow" advTm="1616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04800" y="5562600"/>
            <a:ext cx="8754467" cy="1371600"/>
          </a:xfrm>
        </p:spPr>
        <p:txBody>
          <a:bodyPr>
            <a:noAutofit/>
          </a:bodyPr>
          <a:lstStyle/>
          <a:p>
            <a:pPr algn="l"/>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като се събудил, апостол Павел веднага се качил на кораб, прекосил тесния морски пролив, който разделя Мала Азия от Европа, и пристигнал на остров </a:t>
            </a:r>
            <a:r>
              <a:rPr lang="bg-BG" sz="21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Самотраки</a:t>
            </a:r>
            <a:r>
              <a:rPr lang="bg-BG" sz="21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после се отправил към Македония.</a:t>
            </a:r>
            <a:endParaRPr lang="en-IE" sz="21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Правоъгълник 1"/>
          <p:cNvSpPr/>
          <p:nvPr/>
        </p:nvSpPr>
        <p:spPr>
          <a:xfrm>
            <a:off x="7083761" y="5562600"/>
            <a:ext cx="917239" cy="200055"/>
          </a:xfrm>
          <a:prstGeom prst="rect">
            <a:avLst/>
          </a:prstGeom>
        </p:spPr>
        <p:txBody>
          <a:bodyPr wrap="none">
            <a:spAutoFit/>
          </a:bodyPr>
          <a:lstStyle/>
          <a:p>
            <a:r>
              <a:rPr lang="en-US" sz="700" dirty="0"/>
              <a:t>diakoniamission.org</a:t>
            </a:r>
          </a:p>
        </p:txBody>
      </p:sp>
      <p:pic>
        <p:nvPicPr>
          <p:cNvPr id="4" name="Картина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289834"/>
            <a:ext cx="6934200" cy="5372793"/>
          </a:xfrm>
          <a:prstGeom prst="rect">
            <a:avLst/>
          </a:prstGeom>
        </p:spPr>
      </p:pic>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6223000"/>
            <a:ext cx="609600" cy="609600"/>
          </a:xfrm>
          <a:prstGeom prst="rect">
            <a:avLst/>
          </a:prstGeom>
        </p:spPr>
      </p:pic>
    </p:spTree>
    <p:extLst>
      <p:ext uri="{BB962C8B-B14F-4D97-AF65-F5344CB8AC3E}">
        <p14:creationId xmlns:p14="http://schemas.microsoft.com/office/powerpoint/2010/main" val="4096722846"/>
      </p:ext>
    </p:extLst>
  </p:cSld>
  <p:clrMapOvr>
    <a:masterClrMapping/>
  </p:clrMapOvr>
  <mc:AlternateContent xmlns:mc="http://schemas.openxmlformats.org/markup-compatibility/2006" xmlns:p14="http://schemas.microsoft.com/office/powerpoint/2010/main">
    <mc:Choice Requires="p14">
      <p:transition spd="slow" p14:dur="2000" advTm="18849">
        <p:split orient="vert"/>
      </p:transition>
    </mc:Choice>
    <mc:Fallback xmlns="">
      <p:transition spd="slow" advTm="1884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90500" y="5339334"/>
            <a:ext cx="8953500" cy="1371600"/>
          </a:xfrm>
        </p:spPr>
        <p:txBody>
          <a:bodyPr>
            <a:noAutofit/>
          </a:bodyPr>
          <a:lstStyle/>
          <a:p>
            <a:pPr algn="l"/>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Той </a:t>
            </a:r>
            <a:r>
              <a:rPr lang="bg-BG"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благовестил</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градовете Неапол, Филипи, </a:t>
            </a:r>
            <a:r>
              <a:rPr lang="bg-BG"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Амфипол</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Аполония</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Солун, Берия. Когато проповядвал във Филипи, там била една жена, продавачка на багрени платове, на </a:t>
            </a:r>
            <a:r>
              <a:rPr lang="bg-BG"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име </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Лидия</a:t>
            </a:r>
            <a:r>
              <a:rPr lang="bg-BG"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Тя повярвала с цялото си сърце и пожелала да се кръсти заедно със семейство си. Света Лидия е първата християнка в Европа.</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Картина 2"/>
          <p:cNvPicPr>
            <a:picLocks noChangeAspect="1"/>
          </p:cNvPicPr>
          <p:nvPr/>
        </p:nvPicPr>
        <p:blipFill>
          <a:blip r:embed="rId4">
            <a:extLst>
              <a:ext uri="{BEBA8EAE-BF5A-486C-A8C5-ECC9F3942E4B}">
                <a14:imgProps xmlns:a14="http://schemas.microsoft.com/office/drawing/2010/main">
                  <a14:imgLayer r:embed="rId5">
                    <a14:imgEffect>
                      <a14:saturation sat="91000"/>
                    </a14:imgEffect>
                    <a14:imgEffect>
                      <a14:brightnessContrast bright="9000"/>
                    </a14:imgEffect>
                  </a14:imgLayer>
                </a14:imgProps>
              </a:ext>
              <a:ext uri="{28A0092B-C50C-407E-A947-70E740481C1C}">
                <a14:useLocalDpi xmlns:a14="http://schemas.microsoft.com/office/drawing/2010/main" val="0"/>
              </a:ext>
            </a:extLst>
          </a:blip>
          <a:stretch>
            <a:fillRect/>
          </a:stretch>
        </p:blipFill>
        <p:spPr>
          <a:xfrm>
            <a:off x="1295400" y="304800"/>
            <a:ext cx="6248400" cy="5009134"/>
          </a:xfrm>
          <a:prstGeom prst="rect">
            <a:avLst/>
          </a:prstGeom>
          <a:ln>
            <a:solidFill>
              <a:srgbClr val="C00000"/>
            </a:solidFill>
          </a:ln>
        </p:spPr>
      </p:pic>
      <p:sp>
        <p:nvSpPr>
          <p:cNvPr id="5" name="Правоъгълник 4"/>
          <p:cNvSpPr/>
          <p:nvPr/>
        </p:nvSpPr>
        <p:spPr>
          <a:xfrm>
            <a:off x="6846793" y="5126579"/>
            <a:ext cx="633507" cy="200055"/>
          </a:xfrm>
          <a:prstGeom prst="rect">
            <a:avLst/>
          </a:prstGeom>
        </p:spPr>
        <p:txBody>
          <a:bodyPr wrap="none">
            <a:spAutoFit/>
          </a:bodyPr>
          <a:lstStyle/>
          <a:p>
            <a:r>
              <a:rPr lang="en-US" sz="700" dirty="0" smtClean="0"/>
              <a:t>patepis.com</a:t>
            </a:r>
            <a:endParaRPr lang="en-US" sz="700" dirty="0"/>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6114034"/>
            <a:ext cx="609600" cy="609600"/>
          </a:xfrm>
          <a:prstGeom prst="rect">
            <a:avLst/>
          </a:prstGeom>
        </p:spPr>
      </p:pic>
    </p:spTree>
    <p:extLst>
      <p:ext uri="{BB962C8B-B14F-4D97-AF65-F5344CB8AC3E}">
        <p14:creationId xmlns:p14="http://schemas.microsoft.com/office/powerpoint/2010/main" val="2878897964"/>
      </p:ext>
    </p:extLst>
  </p:cSld>
  <p:clrMapOvr>
    <a:masterClrMapping/>
  </p:clrMapOvr>
  <mc:AlternateContent xmlns:mc="http://schemas.openxmlformats.org/markup-compatibility/2006" xmlns:p14="http://schemas.microsoft.com/office/powerpoint/2010/main">
    <mc:Choice Requires="p14">
      <p:transition spd="slow" p14:dur="2000" advTm="30725">
        <p:split orient="vert"/>
      </p:transition>
    </mc:Choice>
    <mc:Fallback xmlns="">
      <p:transition spd="slow" advTm="30725">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04800" y="5334000"/>
            <a:ext cx="8750300" cy="1371600"/>
          </a:xfrm>
        </p:spPr>
        <p:txBody>
          <a:bodyPr>
            <a:noAutofit/>
          </a:bodyPr>
          <a:lstStyle/>
          <a:p>
            <a:pPr algn="l"/>
            <a:r>
              <a:rPr lang="en-US"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огава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възникнал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бунт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срещу</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апостолите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те били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заловени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заедно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повярвалите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християни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измъчвани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хвърлени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тъмница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през</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нощта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станало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силно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земетресение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оковите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паднали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вратите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затвора сами се отворили.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Вразумени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мъчителите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извинили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апостолите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освободили, а те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продължили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проповедническото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си дело.</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Аудио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44000" y="6096000"/>
            <a:ext cx="609600" cy="609600"/>
          </a:xfrm>
          <a:prstGeom prst="rect">
            <a:avLst/>
          </a:prstGeom>
        </p:spPr>
      </p:pic>
      <p:pic>
        <p:nvPicPr>
          <p:cNvPr id="7" name="Картина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1746" y="133406"/>
            <a:ext cx="5791200" cy="5006288"/>
          </a:xfrm>
          <a:prstGeom prst="rect">
            <a:avLst/>
          </a:prstGeom>
        </p:spPr>
      </p:pic>
      <p:sp>
        <p:nvSpPr>
          <p:cNvPr id="3" name="Правоъгълник 2"/>
          <p:cNvSpPr/>
          <p:nvPr/>
        </p:nvSpPr>
        <p:spPr>
          <a:xfrm>
            <a:off x="6809439" y="4939639"/>
            <a:ext cx="633507" cy="200055"/>
          </a:xfrm>
          <a:prstGeom prst="rect">
            <a:avLst/>
          </a:prstGeom>
        </p:spPr>
        <p:txBody>
          <a:bodyPr wrap="none">
            <a:spAutoFit/>
          </a:bodyPr>
          <a:lstStyle/>
          <a:p>
            <a:r>
              <a:rPr lang="en-US" sz="700" dirty="0" smtClean="0"/>
              <a:t>patepis.com</a:t>
            </a:r>
            <a:endParaRPr lang="en-US" sz="700" dirty="0"/>
          </a:p>
        </p:txBody>
      </p:sp>
    </p:spTree>
    <p:extLst>
      <p:ext uri="{BB962C8B-B14F-4D97-AF65-F5344CB8AC3E}">
        <p14:creationId xmlns:p14="http://schemas.microsoft.com/office/powerpoint/2010/main" val="3782377881"/>
      </p:ext>
    </p:extLst>
  </p:cSld>
  <p:clrMapOvr>
    <a:masterClrMapping/>
  </p:clrMapOvr>
  <mc:AlternateContent xmlns:mc="http://schemas.openxmlformats.org/markup-compatibility/2006" xmlns:p14="http://schemas.microsoft.com/office/powerpoint/2010/main">
    <mc:Choice Requires="p14">
      <p:transition spd="slow" p14:dur="2000" advTm="32776">
        <p:split orient="vert"/>
      </p:transition>
    </mc:Choice>
    <mc:Fallback xmlns="">
      <p:transition spd="slow" advTm="32776">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09600" y="5210144"/>
            <a:ext cx="8534400" cy="1600200"/>
          </a:xfrm>
        </p:spPr>
        <p:txBody>
          <a:bodyPr>
            <a:noAutofit/>
          </a:bodyPr>
          <a:lstStyle/>
          <a:p>
            <a:pPr algn="l"/>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Апостол Павел проповядвал и в големите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градове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Гърция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Атина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апостолът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възмущавал</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духом при вида на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идолите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които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този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град бил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пълен</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Понеже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видял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жертвеник</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надпис</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незнайния</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бог“,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своята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реч</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 Ареопага той благовестил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събралото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се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множество за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Истинския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Бог,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Когото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наричали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незнаен</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0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Картина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799" y="107494"/>
            <a:ext cx="7051825" cy="5013407"/>
          </a:xfrm>
          <a:prstGeom prst="rect">
            <a:avLst/>
          </a:prstGeom>
          <a:ln>
            <a:solidFill>
              <a:srgbClr val="C00000"/>
            </a:solidFill>
          </a:ln>
        </p:spPr>
      </p:pic>
      <p:sp>
        <p:nvSpPr>
          <p:cNvPr id="4" name="Правоъгълник 3"/>
          <p:cNvSpPr/>
          <p:nvPr/>
        </p:nvSpPr>
        <p:spPr>
          <a:xfrm>
            <a:off x="7239000" y="4965467"/>
            <a:ext cx="803425" cy="200055"/>
          </a:xfrm>
          <a:prstGeom prst="rect">
            <a:avLst/>
          </a:prstGeom>
        </p:spPr>
        <p:txBody>
          <a:bodyPr wrap="none">
            <a:spAutoFit/>
          </a:bodyPr>
          <a:lstStyle/>
          <a:p>
            <a:r>
              <a:rPr lang="en-US" sz="700" dirty="0">
                <a:solidFill>
                  <a:srgbClr val="7C3B06"/>
                </a:solidFill>
              </a:rPr>
              <a:t>hranitelclub.com</a:t>
            </a:r>
          </a:p>
        </p:txBody>
      </p:sp>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72600" y="6172200"/>
            <a:ext cx="609600" cy="609600"/>
          </a:xfrm>
          <a:prstGeom prst="rect">
            <a:avLst/>
          </a:prstGeom>
        </p:spPr>
      </p:pic>
    </p:spTree>
    <p:extLst>
      <p:ext uri="{BB962C8B-B14F-4D97-AF65-F5344CB8AC3E}">
        <p14:creationId xmlns:p14="http://schemas.microsoft.com/office/powerpoint/2010/main" val="760095267"/>
      </p:ext>
    </p:extLst>
  </p:cSld>
  <p:clrMapOvr>
    <a:masterClrMapping/>
  </p:clrMapOvr>
  <mc:AlternateContent xmlns:mc="http://schemas.openxmlformats.org/markup-compatibility/2006" xmlns:p14="http://schemas.microsoft.com/office/powerpoint/2010/main">
    <mc:Choice Requires="p14">
      <p:transition spd="slow" p14:dur="2000" advTm="32023">
        <p:split orient="vert"/>
      </p:transition>
    </mc:Choice>
    <mc:Fallback xmlns="">
      <p:transition spd="slow" advTm="3202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066801" y="5334000"/>
            <a:ext cx="7391400" cy="1371600"/>
          </a:xfrm>
        </p:spPr>
        <p:txBody>
          <a:bodyPr>
            <a:noAutofit/>
          </a:bodyPr>
          <a:lstStyle/>
          <a:p>
            <a:pPr algn="l"/>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град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Коринт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Божие внушение, той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останал</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година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половина,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поучавал</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словото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Божие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иудеите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гърците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много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повярвали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 се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кръстили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дори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самият</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началник</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синагогата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en-IE"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Картина 1"/>
          <p:cNvPicPr>
            <a:picLocks noChangeAspect="1"/>
          </p:cNvPicPr>
          <p:nvPr/>
        </p:nvPicPr>
        <p:blipFill>
          <a:blip r:embed="rId4">
            <a:extLst>
              <a:ext uri="{BEBA8EAE-BF5A-486C-A8C5-ECC9F3942E4B}">
                <a14:imgProps xmlns:a14="http://schemas.microsoft.com/office/drawing/2010/main">
                  <a14:imgLayer r:embed="rId5">
                    <a14:imgEffect>
                      <a14:sharpenSoften amount="20000"/>
                    </a14:imgEffect>
                    <a14:imgEffect>
                      <a14:brightnessContrast bright="7000"/>
                    </a14:imgEffect>
                  </a14:imgLayer>
                </a14:imgProps>
              </a:ext>
              <a:ext uri="{28A0092B-C50C-407E-A947-70E740481C1C}">
                <a14:useLocalDpi xmlns:a14="http://schemas.microsoft.com/office/drawing/2010/main" val="0"/>
              </a:ext>
            </a:extLst>
          </a:blip>
          <a:stretch>
            <a:fillRect/>
          </a:stretch>
        </p:blipFill>
        <p:spPr>
          <a:xfrm>
            <a:off x="1066801" y="381000"/>
            <a:ext cx="7136668" cy="4953000"/>
          </a:xfrm>
          <a:prstGeom prst="rect">
            <a:avLst/>
          </a:prstGeom>
          <a:ln>
            <a:solidFill>
              <a:srgbClr val="C00000"/>
            </a:solidFill>
          </a:ln>
        </p:spPr>
      </p:pic>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48800" y="6248400"/>
            <a:ext cx="609600" cy="609600"/>
          </a:xfrm>
          <a:prstGeom prst="rect">
            <a:avLst/>
          </a:prstGeom>
        </p:spPr>
      </p:pic>
    </p:spTree>
    <p:extLst>
      <p:ext uri="{BB962C8B-B14F-4D97-AF65-F5344CB8AC3E}">
        <p14:creationId xmlns:p14="http://schemas.microsoft.com/office/powerpoint/2010/main" val="2312533928"/>
      </p:ext>
    </p:extLst>
  </p:cSld>
  <p:clrMapOvr>
    <a:masterClrMapping/>
  </p:clrMapOvr>
  <mc:AlternateContent xmlns:mc="http://schemas.openxmlformats.org/markup-compatibility/2006" xmlns:p14="http://schemas.microsoft.com/office/powerpoint/2010/main">
    <mc:Choice Requires="p14">
      <p:transition spd="slow" p14:dur="2000" advTm="18759">
        <p:split orient="vert"/>
      </p:transition>
    </mc:Choice>
    <mc:Fallback xmlns="">
      <p:transition spd="slow" advTm="1875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99387" y="5499100"/>
            <a:ext cx="8319823" cy="1371600"/>
          </a:xfrm>
        </p:spPr>
        <p:txBody>
          <a:bodyPr>
            <a:noAutofit/>
          </a:bodyPr>
          <a:lstStyle/>
          <a:p>
            <a:pPr algn="l"/>
            <a:r>
              <a:rPr lang="en-US"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третото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пътуване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апостол Павел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минал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отново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през</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градовете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Мала Азия, а след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отправил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към</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Македония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Гърция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Поставял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епископи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презвитери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църквите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наставлявал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във</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вярата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Картина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077" y="76200"/>
            <a:ext cx="8054445" cy="5562600"/>
          </a:xfrm>
          <a:prstGeom prst="rect">
            <a:avLst/>
          </a:prstGeom>
        </p:spPr>
      </p:pic>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63710" y="6184900"/>
            <a:ext cx="609600" cy="609600"/>
          </a:xfrm>
          <a:prstGeom prst="rect">
            <a:avLst/>
          </a:prstGeom>
        </p:spPr>
      </p:pic>
    </p:spTree>
    <p:extLst>
      <p:ext uri="{BB962C8B-B14F-4D97-AF65-F5344CB8AC3E}">
        <p14:creationId xmlns:p14="http://schemas.microsoft.com/office/powerpoint/2010/main" val="789343050"/>
      </p:ext>
    </p:extLst>
  </p:cSld>
  <p:clrMapOvr>
    <a:masterClrMapping/>
  </p:clrMapOvr>
  <mc:AlternateContent xmlns:mc="http://schemas.openxmlformats.org/markup-compatibility/2006" xmlns:p14="http://schemas.microsoft.com/office/powerpoint/2010/main">
    <mc:Choice Requires="p14">
      <p:transition spd="slow" p14:dur="2000" advTm="19598">
        <p:split orient="vert"/>
      </p:transition>
    </mc:Choice>
    <mc:Fallback xmlns="">
      <p:transition spd="slow" advTm="19598">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28600" y="5334000"/>
            <a:ext cx="8915400" cy="1371600"/>
          </a:xfrm>
        </p:spPr>
        <p:txBody>
          <a:bodyPr>
            <a:noAutofit/>
          </a:bodyPr>
          <a:lstStyle/>
          <a:p>
            <a:pPr algn="l"/>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Апостол Павел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останал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град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Ефес</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две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години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Там той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извършил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много чудеса, и не само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докосване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ръце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но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кърпи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допирани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до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тялото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имали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същата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чудотворна сила.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Даже и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тези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които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занимавали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магии,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приемали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светата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 пред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изгаряли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своите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магьоснически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книги.</a:t>
            </a:r>
            <a:endParaRPr lang="en-IE"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Картина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432816"/>
            <a:ext cx="3200400" cy="4672584"/>
          </a:xfrm>
          <a:prstGeom prst="rect">
            <a:avLst/>
          </a:prstGeom>
          <a:ln w="19050" cap="sq">
            <a:solidFill>
              <a:srgbClr val="C00000"/>
            </a:solidFill>
            <a:prstDash val="solid"/>
            <a:miter lim="800000"/>
          </a:ln>
          <a:effectLst>
            <a:outerShdw blurRad="50800" dist="38100" dir="2700000" algn="tl" rotWithShape="0">
              <a:srgbClr val="000000">
                <a:alpha val="43000"/>
              </a:srgbClr>
            </a:outerShdw>
          </a:effectLst>
        </p:spPr>
      </p:pic>
      <p:pic>
        <p:nvPicPr>
          <p:cNvPr id="7" name="Картина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420116"/>
            <a:ext cx="2091062" cy="4672584"/>
          </a:xfrm>
          <a:prstGeom prst="rect">
            <a:avLst/>
          </a:prstGeom>
          <a:ln w="28575">
            <a:solidFill>
              <a:srgbClr val="C00000"/>
            </a:solidFill>
          </a:ln>
        </p:spPr>
      </p:pic>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6096000"/>
            <a:ext cx="609600" cy="609600"/>
          </a:xfrm>
          <a:prstGeom prst="rect">
            <a:avLst/>
          </a:prstGeom>
        </p:spPr>
      </p:pic>
      <p:sp>
        <p:nvSpPr>
          <p:cNvPr id="8" name="Правоъгълник 7"/>
          <p:cNvSpPr/>
          <p:nvPr/>
        </p:nvSpPr>
        <p:spPr>
          <a:xfrm>
            <a:off x="3048000" y="4946134"/>
            <a:ext cx="707245" cy="184666"/>
          </a:xfrm>
          <a:prstGeom prst="rect">
            <a:avLst/>
          </a:prstGeom>
        </p:spPr>
        <p:txBody>
          <a:bodyPr wrap="none">
            <a:spAutoFit/>
          </a:bodyPr>
          <a:lstStyle/>
          <a:p>
            <a:r>
              <a:rPr lang="en-US" sz="600" dirty="0">
                <a:solidFill>
                  <a:schemeClr val="bg2">
                    <a:lumMod val="50000"/>
                  </a:schemeClr>
                </a:solidFill>
              </a:rPr>
              <a:t>www.e-micon.ru</a:t>
            </a:r>
          </a:p>
        </p:txBody>
      </p:sp>
    </p:spTree>
    <p:extLst>
      <p:ext uri="{BB962C8B-B14F-4D97-AF65-F5344CB8AC3E}">
        <p14:creationId xmlns:p14="http://schemas.microsoft.com/office/powerpoint/2010/main" val="1172861304"/>
      </p:ext>
    </p:extLst>
  </p:cSld>
  <p:clrMapOvr>
    <a:masterClrMapping/>
  </p:clrMapOvr>
  <mc:AlternateContent xmlns:mc="http://schemas.openxmlformats.org/markup-compatibility/2006" xmlns:p14="http://schemas.microsoft.com/office/powerpoint/2010/main">
    <mc:Choice Requires="p14">
      <p:transition spd="slow" p14:dur="2000" advTm="28434">
        <p:split orient="vert"/>
      </p:transition>
    </mc:Choice>
    <mc:Fallback xmlns="">
      <p:transition spd="slow" advTm="28434">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Картина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0"/>
            <a:ext cx="7883712" cy="5444689"/>
          </a:xfrm>
          <a:prstGeom prst="rect">
            <a:avLst/>
          </a:prstGeom>
        </p:spPr>
      </p:pic>
      <p:sp>
        <p:nvSpPr>
          <p:cNvPr id="7" name="Title 1"/>
          <p:cNvSpPr txBox="1">
            <a:spLocks/>
          </p:cNvSpPr>
          <p:nvPr/>
        </p:nvSpPr>
        <p:spPr>
          <a:xfrm>
            <a:off x="76200" y="5334000"/>
            <a:ext cx="9144000" cy="1828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Когато апостол Павел се завърнал в Йерусалим, дошли юдеи от Асия (Мала Азия) и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се оплакали от него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юдейските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първосвещеници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книжници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стареи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че той учи против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Мойсеевия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закон.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Тогава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започнало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преследване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срещу</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него и той бил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прехвърлян</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едно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съдилище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друго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докато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стигнал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кесарев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съд</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Рим.   </a:t>
            </a:r>
          </a:p>
          <a:p>
            <a:pPr algn="l"/>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en-IE"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56700" y="6096000"/>
            <a:ext cx="609600" cy="609600"/>
          </a:xfrm>
          <a:prstGeom prst="rect">
            <a:avLst/>
          </a:prstGeom>
        </p:spPr>
      </p:pic>
    </p:spTree>
    <p:extLst>
      <p:ext uri="{BB962C8B-B14F-4D97-AF65-F5344CB8AC3E}">
        <p14:creationId xmlns:p14="http://schemas.microsoft.com/office/powerpoint/2010/main" val="4169178359"/>
      </p:ext>
    </p:extLst>
  </p:cSld>
  <p:clrMapOvr>
    <a:masterClrMapping/>
  </p:clrMapOvr>
  <mc:AlternateContent xmlns:mc="http://schemas.openxmlformats.org/markup-compatibility/2006" xmlns:p14="http://schemas.microsoft.com/office/powerpoint/2010/main">
    <mc:Choice Requires="p14">
      <p:transition spd="slow" p14:dur="2000" advTm="30504">
        <p:split orient="vert"/>
      </p:transition>
    </mc:Choice>
    <mc:Fallback xmlns="">
      <p:transition spd="slow" advTm="30504">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76200" y="1447800"/>
            <a:ext cx="4343400" cy="4191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a:p>
            <a:pPr algn="l"/>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Когато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изправил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пред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стареите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синедриона, той искал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разкаже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историята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своето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обръщане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към</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Христа, но те не искали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слушат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повлекли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бичуват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p>
          <a:p>
            <a:pPr algn="l"/>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Римските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войници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едвам</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спасили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отвели под стража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Кесария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палестинска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където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управителят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 намерил в него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никаква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вина, но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оставил затворен цели две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години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за да се угоди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юдеите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Картина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5800" y="152400"/>
            <a:ext cx="4495800" cy="6583136"/>
          </a:xfrm>
          <a:prstGeom prst="rect">
            <a:avLst/>
          </a:prstGeom>
        </p:spPr>
      </p:pic>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56700" y="6223000"/>
            <a:ext cx="609600" cy="609600"/>
          </a:xfrm>
          <a:prstGeom prst="rect">
            <a:avLst/>
          </a:prstGeom>
        </p:spPr>
      </p:pic>
    </p:spTree>
    <p:extLst>
      <p:ext uri="{BB962C8B-B14F-4D97-AF65-F5344CB8AC3E}">
        <p14:creationId xmlns:p14="http://schemas.microsoft.com/office/powerpoint/2010/main" val="1134286663"/>
      </p:ext>
    </p:extLst>
  </p:cSld>
  <p:clrMapOvr>
    <a:masterClrMapping/>
  </p:clrMapOvr>
  <mc:AlternateContent xmlns:mc="http://schemas.openxmlformats.org/markup-compatibility/2006" xmlns:p14="http://schemas.microsoft.com/office/powerpoint/2010/main">
    <mc:Choice Requires="p14">
      <p:transition spd="slow" p14:dur="2000" advTm="30620">
        <p:split orient="vert"/>
      </p:transition>
    </mc:Choice>
    <mc:Fallback xmlns="">
      <p:transition spd="slow" advTm="3062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6200" y="1219200"/>
            <a:ext cx="4267200" cy="5029200"/>
          </a:xfrm>
        </p:spPr>
        <p:txBody>
          <a:bodyPr>
            <a:noAutofit/>
          </a:bodyPr>
          <a:lstStyle/>
          <a:p>
            <a:pPr algn="l"/>
            <a:r>
              <a:rPr lang="en-US"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След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престоял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дълго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затворен, апостол Павел поискал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бъде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отведен при кесаря -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римския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император, за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бъде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съден</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римски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гражданин. Той се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стремял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отиде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Рим, за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проповядва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там,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както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Господ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му</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известил.</a:t>
            </a:r>
            <a:b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Апостол Павел бил качен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кораб</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който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отплавал с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още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много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пътници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товари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към</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Рим.</a:t>
            </a:r>
            <a:b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Поради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страшна буря,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корабът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разбил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бреговете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остров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Малта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но по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молитвите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апостол Павел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оцелели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b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Картина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7200" y="381000"/>
            <a:ext cx="4724400" cy="6100108"/>
          </a:xfrm>
          <a:prstGeom prst="rect">
            <a:avLst/>
          </a:prstGeom>
        </p:spPr>
      </p:pic>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6176308"/>
            <a:ext cx="609600" cy="609600"/>
          </a:xfrm>
          <a:prstGeom prst="rect">
            <a:avLst/>
          </a:prstGeom>
        </p:spPr>
      </p:pic>
    </p:spTree>
    <p:extLst>
      <p:ext uri="{BB962C8B-B14F-4D97-AF65-F5344CB8AC3E}">
        <p14:creationId xmlns:p14="http://schemas.microsoft.com/office/powerpoint/2010/main" val="367729900"/>
      </p:ext>
    </p:extLst>
  </p:cSld>
  <p:clrMapOvr>
    <a:masterClrMapping/>
  </p:clrMapOvr>
  <mc:AlternateContent xmlns:mc="http://schemas.openxmlformats.org/markup-compatibility/2006" xmlns:p14="http://schemas.microsoft.com/office/powerpoint/2010/main">
    <mc:Choice Requires="p14">
      <p:transition spd="slow" p14:dur="2000" advTm="39218">
        <p:split orient="vert"/>
      </p:transition>
    </mc:Choice>
    <mc:Fallback xmlns="">
      <p:transition spd="slow" advTm="39218">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04800" y="1676400"/>
            <a:ext cx="4724400" cy="3886200"/>
          </a:xfrm>
        </p:spPr>
        <p:txBody>
          <a:bodyPr>
            <a:noAutofit/>
          </a:bodyPr>
          <a:lstStyle/>
          <a:p>
            <a:pPr algn="l"/>
            <a:r>
              <a:rPr lang="en-US"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 Рим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стотникът</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който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съпровождал</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затворниците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Йерусалим</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предал на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военачалника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на Павел позволил да живее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отделно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един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войник</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който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пази.</a:t>
            </a:r>
            <a:b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Павел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живял</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Рим цели две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години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приемал</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които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идвали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при него,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като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им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проповядвал</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Царството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Божие и учил за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Господ Иисус Христос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пълно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дръзновение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безпрепятствено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p>
        </p:txBody>
      </p:sp>
      <p:pic>
        <p:nvPicPr>
          <p:cNvPr id="4" name="Картина 3"/>
          <p:cNvPicPr>
            <a:picLocks noChangeAspect="1"/>
          </p:cNvPicPr>
          <p:nvPr/>
        </p:nvPicPr>
        <p:blipFill>
          <a:blip r:embed="rId4">
            <a:extLst>
              <a:ext uri="{BEBA8EAE-BF5A-486C-A8C5-ECC9F3942E4B}">
                <a14:imgProps xmlns:a14="http://schemas.microsoft.com/office/drawing/2010/main">
                  <a14:imgLayer r:embed="rId5">
                    <a14:imgEffect>
                      <a14:colorTemperature colorTemp="8219"/>
                    </a14:imgEffect>
                    <a14:imgEffect>
                      <a14:saturation sat="84000"/>
                    </a14:imgEffect>
                    <a14:imgEffect>
                      <a14:brightnessContrast bright="18000"/>
                    </a14:imgEffect>
                  </a14:imgLayer>
                </a14:imgProps>
              </a:ext>
              <a:ext uri="{28A0092B-C50C-407E-A947-70E740481C1C}">
                <a14:useLocalDpi xmlns:a14="http://schemas.microsoft.com/office/drawing/2010/main" val="0"/>
              </a:ext>
            </a:extLst>
          </a:blip>
          <a:stretch>
            <a:fillRect/>
          </a:stretch>
        </p:blipFill>
        <p:spPr>
          <a:xfrm>
            <a:off x="6096000" y="-25400"/>
            <a:ext cx="2360951" cy="6858000"/>
          </a:xfrm>
          <a:prstGeom prst="rect">
            <a:avLst/>
          </a:prstGeom>
        </p:spPr>
      </p:pic>
      <p:sp>
        <p:nvSpPr>
          <p:cNvPr id="3" name="Правоъгълник 2"/>
          <p:cNvSpPr/>
          <p:nvPr/>
        </p:nvSpPr>
        <p:spPr>
          <a:xfrm>
            <a:off x="7789781" y="6657945"/>
            <a:ext cx="667170" cy="200055"/>
          </a:xfrm>
          <a:prstGeom prst="rect">
            <a:avLst/>
          </a:prstGeom>
        </p:spPr>
        <p:txBody>
          <a:bodyPr wrap="none">
            <a:spAutoFit/>
          </a:bodyPr>
          <a:lstStyle/>
          <a:p>
            <a:r>
              <a:rPr lang="en-US" sz="700" dirty="0" smtClean="0"/>
              <a:t>mos-ikona.ru</a:t>
            </a:r>
            <a:endParaRPr lang="en-US" sz="700" dirty="0"/>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6096000"/>
            <a:ext cx="609600" cy="609600"/>
          </a:xfrm>
          <a:prstGeom prst="rect">
            <a:avLst/>
          </a:prstGeom>
        </p:spPr>
      </p:pic>
    </p:spTree>
    <p:extLst>
      <p:ext uri="{BB962C8B-B14F-4D97-AF65-F5344CB8AC3E}">
        <p14:creationId xmlns:p14="http://schemas.microsoft.com/office/powerpoint/2010/main" val="167529625"/>
      </p:ext>
    </p:extLst>
  </p:cSld>
  <p:clrMapOvr>
    <a:masterClrMapping/>
  </p:clrMapOvr>
  <mc:AlternateContent xmlns:mc="http://schemas.openxmlformats.org/markup-compatibility/2006" xmlns:p14="http://schemas.microsoft.com/office/powerpoint/2010/main">
    <mc:Choice Requires="p14">
      <p:transition spd="slow" p14:dur="2000" advTm="30134">
        <p:split orient="vert"/>
      </p:transition>
    </mc:Choice>
    <mc:Fallback xmlns="">
      <p:transition spd="slow" advTm="30134">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0648" y="5334000"/>
            <a:ext cx="9144000" cy="1371600"/>
          </a:xfrm>
        </p:spPr>
        <p:txBody>
          <a:bodyPr>
            <a:noAutofit/>
          </a:bodyPr>
          <a:lstStyle/>
          <a:p>
            <a:pPr algn="l"/>
            <a:r>
              <a:rPr lang="en-US"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Когато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можел</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сам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отиде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новообърнатите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християни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апостол Павел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изпращал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своите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ученици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писма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 </a:t>
            </a:r>
            <a:r>
              <a:rPr lang="ru-RU" sz="2000" b="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послания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тези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послания той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утвърждавал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във</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вярата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ранните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християни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Запазени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14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негови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послания,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които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част от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Новия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Завет. Те и до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днес</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напътстват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истинската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8" name="Картина 7"/>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colorTemperature colorTemp="5118"/>
                    </a14:imgEffect>
                    <a14:imgEffect>
                      <a14:saturation sat="129000"/>
                    </a14:imgEffect>
                    <a14:imgEffect>
                      <a14:brightnessContrast bright="16000" contrast="3000"/>
                    </a14:imgEffect>
                  </a14:imgLayer>
                </a14:imgProps>
              </a:ext>
              <a:ext uri="{28A0092B-C50C-407E-A947-70E740481C1C}">
                <a14:useLocalDpi xmlns:a14="http://schemas.microsoft.com/office/drawing/2010/main" val="0"/>
              </a:ext>
            </a:extLst>
          </a:blip>
          <a:stretch>
            <a:fillRect/>
          </a:stretch>
        </p:blipFill>
        <p:spPr>
          <a:xfrm>
            <a:off x="609600" y="189466"/>
            <a:ext cx="7966096" cy="5144534"/>
          </a:xfrm>
          <a:prstGeom prst="rect">
            <a:avLst/>
          </a:prstGeom>
          <a:ln>
            <a:solidFill>
              <a:srgbClr val="C00000"/>
            </a:solidFill>
          </a:ln>
        </p:spPr>
      </p:pic>
      <p:sp>
        <p:nvSpPr>
          <p:cNvPr id="3" name="Правоъгълник 2"/>
          <p:cNvSpPr/>
          <p:nvPr/>
        </p:nvSpPr>
        <p:spPr>
          <a:xfrm>
            <a:off x="7581885" y="5123934"/>
            <a:ext cx="955711" cy="184666"/>
          </a:xfrm>
          <a:prstGeom prst="rect">
            <a:avLst/>
          </a:prstGeom>
        </p:spPr>
        <p:txBody>
          <a:bodyPr wrap="none">
            <a:spAutoFit/>
          </a:bodyPr>
          <a:lstStyle/>
          <a:p>
            <a:r>
              <a:rPr lang="en-US" sz="600" dirty="0">
                <a:solidFill>
                  <a:schemeClr val="bg2">
                    <a:lumMod val="75000"/>
                  </a:schemeClr>
                </a:solidFill>
              </a:rPr>
              <a:t>orthodoxreflections.com</a:t>
            </a: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64648" y="6019800"/>
            <a:ext cx="609600" cy="609600"/>
          </a:xfrm>
          <a:prstGeom prst="rect">
            <a:avLst/>
          </a:prstGeom>
        </p:spPr>
      </p:pic>
    </p:spTree>
    <p:extLst>
      <p:ext uri="{BB962C8B-B14F-4D97-AF65-F5344CB8AC3E}">
        <p14:creationId xmlns:p14="http://schemas.microsoft.com/office/powerpoint/2010/main" val="396073968"/>
      </p:ext>
    </p:extLst>
  </p:cSld>
  <p:clrMapOvr>
    <a:masterClrMapping/>
  </p:clrMapOvr>
  <mc:AlternateContent xmlns:mc="http://schemas.openxmlformats.org/markup-compatibility/2006" xmlns:p14="http://schemas.microsoft.com/office/powerpoint/2010/main">
    <mc:Choice Requires="p14">
      <p:transition spd="slow" p14:dur="2000" advTm="28375">
        <p:split orient="vert"/>
      </p:transition>
    </mc:Choice>
    <mc:Fallback xmlns="">
      <p:transition spd="slow" advTm="28375">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546600" y="1447800"/>
            <a:ext cx="4572000" cy="4191000"/>
          </a:xfrm>
        </p:spPr>
        <p:txBody>
          <a:bodyPr>
            <a:noAutofit/>
          </a:bodyPr>
          <a:lstStyle/>
          <a:p>
            <a:pPr algn="l"/>
            <a:r>
              <a:rPr lang="en-US"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Според някои църковни историци апостол Павел бил освободен след    двете години окови в Рим и </a:t>
            </a:r>
            <a:r>
              <a:rPr lang="bg-BG"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благове</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-стил в Испания, Галия и цяла Италия</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Като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прозрял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че скоро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ще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отиде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този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свят, той се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върнал</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Рим. Писал на своя ученик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Тимотей</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0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Защото</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аз вече ставам жертва и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времето</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моето</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отхождане</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настъпи</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добрия</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подвиг се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подвизавах</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пътя</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свърших</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вярата</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опазих</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прочее,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очаква</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ме</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венецът</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правдата</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който</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ще</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ми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даде</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в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оня</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ден</a:t>
            </a:r>
            <a:r>
              <a:rPr lang="ru-RU" sz="2000" b="1" i="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Господ“</a:t>
            </a:r>
            <a:r>
              <a:rPr lang="ru-RU"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220200" y="6096000"/>
            <a:ext cx="609600" cy="609600"/>
          </a:xfrm>
          <a:prstGeom prst="rect">
            <a:avLst/>
          </a:prstGeom>
        </p:spPr>
      </p:pic>
      <p:pic>
        <p:nvPicPr>
          <p:cNvPr id="5" name="Картина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 y="581055"/>
            <a:ext cx="4334595" cy="5527645"/>
          </a:xfrm>
          <a:prstGeom prst="rect">
            <a:avLst/>
          </a:prstGeom>
        </p:spPr>
      </p:pic>
      <p:sp>
        <p:nvSpPr>
          <p:cNvPr id="4" name="Правоъгълник 3"/>
          <p:cNvSpPr/>
          <p:nvPr/>
        </p:nvSpPr>
        <p:spPr>
          <a:xfrm>
            <a:off x="3071573" y="5908645"/>
            <a:ext cx="1253869" cy="200055"/>
          </a:xfrm>
          <a:prstGeom prst="rect">
            <a:avLst/>
          </a:prstGeom>
        </p:spPr>
        <p:txBody>
          <a:bodyPr wrap="none">
            <a:spAutoFit/>
          </a:bodyPr>
          <a:lstStyle/>
          <a:p>
            <a:r>
              <a:rPr lang="en-US" sz="700" dirty="0"/>
              <a:t>nearemmaus.wordpress.com</a:t>
            </a:r>
          </a:p>
        </p:txBody>
      </p:sp>
    </p:spTree>
    <p:extLst>
      <p:ext uri="{BB962C8B-B14F-4D97-AF65-F5344CB8AC3E}">
        <p14:creationId xmlns:p14="http://schemas.microsoft.com/office/powerpoint/2010/main" val="1158096362"/>
      </p:ext>
    </p:extLst>
  </p:cSld>
  <p:clrMapOvr>
    <a:masterClrMapping/>
  </p:clrMapOvr>
  <mc:AlternateContent xmlns:mc="http://schemas.openxmlformats.org/markup-compatibility/2006" xmlns:p14="http://schemas.microsoft.com/office/powerpoint/2010/main">
    <mc:Choice Requires="p14">
      <p:transition spd="slow" p14:dur="2000" advTm="44591">
        <p:split orient="vert"/>
      </p:transition>
    </mc:Choice>
    <mc:Fallback xmlns="">
      <p:transition spd="slow" advTm="44591">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03200" y="1676400"/>
            <a:ext cx="4572000" cy="3810000"/>
          </a:xfrm>
        </p:spPr>
        <p:txBody>
          <a:bodyPr>
            <a:noAutofit/>
          </a:bodyPr>
          <a:lstStyle/>
          <a:p>
            <a:pPr algn="l"/>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Като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римски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гражданин, апостол Павел не бил наказан с позорна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смърт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разпъване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кръст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каквато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били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наказвани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най-страшните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престъпници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бил посечен с меч.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станало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една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съща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дата с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разпъването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апостол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Петър</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29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юни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Затова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този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ден</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техен</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общ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празник</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Аудио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220200" y="6146077"/>
            <a:ext cx="609600" cy="609600"/>
          </a:xfrm>
          <a:prstGeom prst="rect">
            <a:avLst/>
          </a:prstGeom>
        </p:spPr>
      </p:pic>
      <p:pic>
        <p:nvPicPr>
          <p:cNvPr id="5" name="Картина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6800" y="254700"/>
            <a:ext cx="3962400" cy="6368143"/>
          </a:xfrm>
          <a:prstGeom prst="rect">
            <a:avLst/>
          </a:prstGeom>
        </p:spPr>
      </p:pic>
      <p:sp>
        <p:nvSpPr>
          <p:cNvPr id="4" name="Правоъгълник 3"/>
          <p:cNvSpPr/>
          <p:nvPr/>
        </p:nvSpPr>
        <p:spPr>
          <a:xfrm>
            <a:off x="7783979" y="6422788"/>
            <a:ext cx="1067921" cy="200055"/>
          </a:xfrm>
          <a:prstGeom prst="rect">
            <a:avLst/>
          </a:prstGeom>
        </p:spPr>
        <p:txBody>
          <a:bodyPr wrap="none">
            <a:spAutoFit/>
          </a:bodyPr>
          <a:lstStyle/>
          <a:p>
            <a:r>
              <a:rPr lang="en-US" sz="700" dirty="0">
                <a:solidFill>
                  <a:srgbClr val="B84542"/>
                </a:solidFill>
              </a:rPr>
              <a:t>www.stparaskevi.org.au</a:t>
            </a:r>
          </a:p>
        </p:txBody>
      </p:sp>
    </p:spTree>
    <p:extLst>
      <p:ext uri="{BB962C8B-B14F-4D97-AF65-F5344CB8AC3E}">
        <p14:creationId xmlns:p14="http://schemas.microsoft.com/office/powerpoint/2010/main" val="3302630896"/>
      </p:ext>
    </p:extLst>
  </p:cSld>
  <p:clrMapOvr>
    <a:masterClrMapping/>
  </p:clrMapOvr>
  <mc:AlternateContent xmlns:mc="http://schemas.openxmlformats.org/markup-compatibility/2006" xmlns:p14="http://schemas.microsoft.com/office/powerpoint/2010/main">
    <mc:Choice Requires="p14">
      <p:transition spd="slow" p14:dur="2000" advTm="27053">
        <p:split orient="vert"/>
      </p:transition>
    </mc:Choice>
    <mc:Fallback xmlns="">
      <p:transition spd="slow" advTm="2705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905000" y="1752600"/>
            <a:ext cx="6400800" cy="4495800"/>
          </a:xfrm>
          <a:solidFill>
            <a:schemeClr val="bg1"/>
          </a:solidFill>
          <a:ln>
            <a:solidFill>
              <a:srgbClr val="C00000"/>
            </a:solidFill>
          </a:ln>
        </p:spPr>
        <p:txBody>
          <a:bodyPr>
            <a:noAutofit/>
          </a:bodyPr>
          <a:lstStyle/>
          <a:p>
            <a:r>
              <a:rPr lang="ru-RU" sz="2000" b="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Химн</a:t>
            </a:r>
            <a:r>
              <a:rPr lang="ru-RU" sz="2000" b="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b="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любовта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Любовта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дълготърпелива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пълна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благост</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любовта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завижда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любовта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не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превъзнася</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 се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гордее</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безчинства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дири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своето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 се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сърди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зло не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мисли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неправда се не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радва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се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радва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истина;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извинява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вярва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се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надява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всичко</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претърпява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Любовта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никога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не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отпада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А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сега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остават</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тия</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три: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надежда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любов</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но </a:t>
            </a:r>
            <a:r>
              <a:rPr lang="ru-RU" sz="20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по-голяма</a:t>
            </a:r>
            <a:r>
              <a:rPr lang="ru-RU" sz="20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от </a:t>
            </a:r>
            <a:r>
              <a:rPr lang="ru-RU" sz="20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тях</a:t>
            </a:r>
            <a:r>
              <a:rPr lang="ru-RU" sz="20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 </a:t>
            </a:r>
            <a:r>
              <a:rPr lang="ru-RU" sz="20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любовта</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endParaRPr lang="en-IE" sz="2000" i="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Title 1"/>
          <p:cNvSpPr txBox="1">
            <a:spLocks/>
          </p:cNvSpPr>
          <p:nvPr/>
        </p:nvSpPr>
        <p:spPr>
          <a:xfrm>
            <a:off x="1371600" y="228600"/>
            <a:ext cx="77724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Да запомним какво ни учи апостол Павел за любовта Христова. Тези негови думи са наречени „Химн на любовта“:</a:t>
            </a:r>
            <a:endParaRPr lang="en-IE"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56700" y="6172200"/>
            <a:ext cx="609600" cy="609600"/>
          </a:xfrm>
          <a:prstGeom prst="rect">
            <a:avLst/>
          </a:prstGeom>
        </p:spPr>
      </p:pic>
      <p:pic>
        <p:nvPicPr>
          <p:cNvPr id="8" name="Картина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182" y="42634"/>
            <a:ext cx="1699418" cy="2167165"/>
          </a:xfrm>
          <a:prstGeom prst="rect">
            <a:avLst/>
          </a:prstGeom>
        </p:spPr>
      </p:pic>
    </p:spTree>
    <p:extLst>
      <p:ext uri="{BB962C8B-B14F-4D97-AF65-F5344CB8AC3E}">
        <p14:creationId xmlns:p14="http://schemas.microsoft.com/office/powerpoint/2010/main" val="3195582246"/>
      </p:ext>
    </p:extLst>
  </p:cSld>
  <p:clrMapOvr>
    <a:masterClrMapping/>
  </p:clrMapOvr>
  <mc:AlternateContent xmlns:mc="http://schemas.openxmlformats.org/markup-compatibility/2006" xmlns:p14="http://schemas.microsoft.com/office/powerpoint/2010/main">
    <mc:Choice Requires="p14">
      <p:transition spd="slow" p14:dur="2000" advTm="65589">
        <p:split orient="vert"/>
      </p:transition>
    </mc:Choice>
    <mc:Fallback xmlns="">
      <p:transition spd="slow" advTm="6558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724400" y="1524000"/>
            <a:ext cx="4419600" cy="3962399"/>
          </a:xfrm>
        </p:spPr>
        <p:txBody>
          <a:bodyPr>
            <a:noAutofit/>
          </a:bodyPr>
          <a:lstStyle/>
          <a:p>
            <a:pPr algn="l"/>
            <a:r>
              <a:rPr lang="ru-RU"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Светите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апостоли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Петър</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Павел много се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потрудили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за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утвърждаване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Христовата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Църква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затова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били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наречени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първовърховни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апостоли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Те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пътували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хиляди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километри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проповядвали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поучавали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неиз-броимо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множество хора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приели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Христовата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вяра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b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Двамата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апостоли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създали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много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поместни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църкви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000"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ръкоположили</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епископи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ръководят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r>
              <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Затова</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иконите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често</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ги</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изобразяват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да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държат</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храм в </a:t>
            </a:r>
            <a:r>
              <a:rPr lang="ru-RU" sz="2000"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ръце</a:t>
            </a:r>
            <a:r>
              <a:rPr lang="ru-RU" sz="20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a:t>
            </a:r>
            <a:endParaRPr lang="ru-RU" sz="2000"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 name="Картина 2"/>
          <p:cNvPicPr>
            <a:picLocks noChangeAspect="1"/>
          </p:cNvPicPr>
          <p:nvPr/>
        </p:nvPicPr>
        <p:blipFill>
          <a:blip r:embed="rId4">
            <a:extLst>
              <a:ext uri="{BEBA8EAE-BF5A-486C-A8C5-ECC9F3942E4B}">
                <a14:imgProps xmlns:a14="http://schemas.microsoft.com/office/drawing/2010/main">
                  <a14:imgLayer r:embed="rId5">
                    <a14:imgEffect>
                      <a14:saturation sat="204000"/>
                    </a14:imgEffect>
                    <a14:imgEffect>
                      <a14:brightnessContrast bright="-15000"/>
                    </a14:imgEffect>
                  </a14:imgLayer>
                </a14:imgProps>
              </a:ext>
              <a:ext uri="{28A0092B-C50C-407E-A947-70E740481C1C}">
                <a14:useLocalDpi xmlns:a14="http://schemas.microsoft.com/office/drawing/2010/main" val="0"/>
              </a:ext>
            </a:extLst>
          </a:blip>
          <a:stretch>
            <a:fillRect/>
          </a:stretch>
        </p:blipFill>
        <p:spPr>
          <a:xfrm>
            <a:off x="228600" y="1219200"/>
            <a:ext cx="4343400" cy="5055773"/>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
        <p:nvSpPr>
          <p:cNvPr id="4" name="Title 1"/>
          <p:cNvSpPr txBox="1">
            <a:spLocks/>
          </p:cNvSpPr>
          <p:nvPr/>
        </p:nvSpPr>
        <p:spPr>
          <a:xfrm>
            <a:off x="0" y="152400"/>
            <a:ext cx="9144000" cy="91440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bg-BG" sz="28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Светите </a:t>
            </a:r>
            <a:r>
              <a:rPr lang="bg-BG" sz="2800" b="1" dirty="0" err="1"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първовърховни</a:t>
            </a:r>
            <a:r>
              <a:rPr lang="bg-BG" sz="28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 апостоли Петър и Павел</a:t>
            </a:r>
            <a:endParaRPr lang="en-IE" sz="28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0" y="6096000"/>
            <a:ext cx="609600" cy="609600"/>
          </a:xfrm>
          <a:prstGeom prst="rect">
            <a:avLst/>
          </a:prstGeom>
        </p:spPr>
      </p:pic>
    </p:spTree>
    <p:extLst>
      <p:ext uri="{BB962C8B-B14F-4D97-AF65-F5344CB8AC3E}">
        <p14:creationId xmlns:p14="http://schemas.microsoft.com/office/powerpoint/2010/main" val="89126571"/>
      </p:ext>
    </p:extLst>
  </p:cSld>
  <p:clrMapOvr>
    <a:masterClrMapping/>
  </p:clrMapOvr>
  <mc:AlternateContent xmlns:mc="http://schemas.openxmlformats.org/markup-compatibility/2006" xmlns:p14="http://schemas.microsoft.com/office/powerpoint/2010/main">
    <mc:Choice Requires="p14">
      <p:transition spd="slow" p14:dur="2000" advTm="46570">
        <p:split orient="vert"/>
      </p:transition>
    </mc:Choice>
    <mc:Fallback xmlns="">
      <p:transition spd="slow" advTm="4657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34000">
              <a:schemeClr val="bg1"/>
            </a:gs>
          </a:gsLst>
          <a:lin ang="5400000" scaled="0"/>
          <a:tileRect/>
        </a:gradFill>
        <a:effectLst/>
      </p:bgPr>
    </p:bg>
    <p:spTree>
      <p:nvGrpSpPr>
        <p:cNvPr id="1" name=""/>
        <p:cNvGrpSpPr/>
        <p:nvPr/>
      </p:nvGrpSpPr>
      <p:grpSpPr>
        <a:xfrm>
          <a:off x="0" y="0"/>
          <a:ext cx="0" cy="0"/>
          <a:chOff x="0" y="0"/>
          <a:chExt cx="0" cy="0"/>
        </a:xfrm>
      </p:grpSpPr>
      <p:pic>
        <p:nvPicPr>
          <p:cNvPr id="8" name="Петровден-Тропар-глас-4-Манасий-Поптодоро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28600" y="6400800"/>
            <a:ext cx="488706" cy="488706"/>
          </a:xfrm>
          <a:prstGeom prst="rect">
            <a:avLst/>
          </a:prstGeom>
        </p:spPr>
      </p:pic>
      <p:pic>
        <p:nvPicPr>
          <p:cNvPr id="9" name="Картина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00" y="3848881"/>
            <a:ext cx="7628917" cy="24310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Title 1"/>
          <p:cNvSpPr txBox="1">
            <a:spLocks/>
          </p:cNvSpPr>
          <p:nvPr/>
        </p:nvSpPr>
        <p:spPr>
          <a:xfrm>
            <a:off x="1665142" y="86142"/>
            <a:ext cx="5822632" cy="91440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T</a:t>
            </a:r>
            <a:r>
              <a:rPr lang="bg-BG" sz="2400" b="1" dirty="0" err="1"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ропар</a:t>
            </a:r>
            <a:r>
              <a:rPr lang="en-US" sz="24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4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на светите </a:t>
            </a:r>
            <a:r>
              <a:rPr lang="bg-BG" sz="2400" b="1" dirty="0" err="1"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първовърховни</a:t>
            </a:r>
            <a:endParaRPr lang="bg-BG" sz="24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bg-BG" sz="24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а</a:t>
            </a:r>
            <a:r>
              <a:rPr lang="bg-BG" sz="24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постоли Петър и Павел</a:t>
            </a:r>
            <a:endParaRPr lang="en-IE" sz="24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2" name="Картина 11"/>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204000"/>
                    </a14:imgEffect>
                    <a14:imgEffect>
                      <a14:brightnessContrast bright="-15000"/>
                    </a14:imgEffect>
                  </a14:imgLayer>
                </a14:imgProps>
              </a:ext>
              <a:ext uri="{28A0092B-C50C-407E-A947-70E740481C1C}">
                <a14:useLocalDpi xmlns:a14="http://schemas.microsoft.com/office/drawing/2010/main" val="0"/>
              </a:ext>
            </a:extLst>
          </a:blip>
          <a:srcRect l="5085" r="3397"/>
          <a:stretch/>
        </p:blipFill>
        <p:spPr>
          <a:xfrm>
            <a:off x="3678635" y="1175738"/>
            <a:ext cx="1795646" cy="2283872"/>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
        <p:nvSpPr>
          <p:cNvPr id="2" name="Текстово поле 1"/>
          <p:cNvSpPr txBox="1"/>
          <p:nvPr/>
        </p:nvSpPr>
        <p:spPr>
          <a:xfrm>
            <a:off x="717306" y="6553200"/>
            <a:ext cx="8579094" cy="276999"/>
          </a:xfrm>
          <a:prstGeom prst="rect">
            <a:avLst/>
          </a:prstGeom>
          <a:noFill/>
        </p:spPr>
        <p:txBody>
          <a:bodyPr wrap="square" rtlCol="0">
            <a:spAutoFit/>
          </a:bodyPr>
          <a:lstStyle/>
          <a:p>
            <a:r>
              <a:rPr lang="bg-BG" sz="1200" dirty="0">
                <a:solidFill>
                  <a:schemeClr val="tx1">
                    <a:lumMod val="65000"/>
                    <a:lumOff val="35000"/>
                  </a:schemeClr>
                </a:solidFill>
              </a:rPr>
              <a:t>Т</a:t>
            </a:r>
            <a:r>
              <a:rPr lang="bg-BG" sz="1200" dirty="0" smtClean="0">
                <a:solidFill>
                  <a:schemeClr val="tx1">
                    <a:lumMod val="65000"/>
                    <a:lumOff val="35000"/>
                  </a:schemeClr>
                </a:solidFill>
              </a:rPr>
              <a:t>ропар на св. св. </a:t>
            </a:r>
            <a:r>
              <a:rPr lang="bg-BG" sz="1200" dirty="0" err="1" smtClean="0">
                <a:solidFill>
                  <a:schemeClr val="tx1">
                    <a:lumMod val="65000"/>
                    <a:lumOff val="35000"/>
                  </a:schemeClr>
                </a:solidFill>
              </a:rPr>
              <a:t>първовърховни</a:t>
            </a:r>
            <a:r>
              <a:rPr lang="bg-BG" sz="1200" dirty="0" smtClean="0">
                <a:solidFill>
                  <a:schemeClr val="tx1">
                    <a:lumMod val="65000"/>
                    <a:lumOff val="35000"/>
                  </a:schemeClr>
                </a:solidFill>
              </a:rPr>
              <a:t> апостоли Петър и Павел, </a:t>
            </a:r>
            <a:r>
              <a:rPr lang="bg-BG" sz="1200" dirty="0" err="1" smtClean="0">
                <a:solidFill>
                  <a:schemeClr val="tx1">
                    <a:lumMod val="65000"/>
                    <a:lumOff val="35000"/>
                  </a:schemeClr>
                </a:solidFill>
              </a:rPr>
              <a:t>изп</a:t>
            </a:r>
            <a:r>
              <a:rPr lang="bg-BG" sz="1200" dirty="0" smtClean="0">
                <a:solidFill>
                  <a:schemeClr val="tx1">
                    <a:lumMod val="65000"/>
                    <a:lumOff val="35000"/>
                  </a:schemeClr>
                </a:solidFill>
              </a:rPr>
              <a:t>. Никола Антонов</a:t>
            </a:r>
            <a:endParaRPr lang="en-US" sz="1200" dirty="0">
              <a:solidFill>
                <a:schemeClr val="tx1">
                  <a:lumMod val="65000"/>
                  <a:lumOff val="35000"/>
                </a:schemeClr>
              </a:solidFill>
            </a:endParaRPr>
          </a:p>
        </p:txBody>
      </p:sp>
    </p:spTree>
    <p:extLst>
      <p:ext uri="{BB962C8B-B14F-4D97-AF65-F5344CB8AC3E}">
        <p14:creationId xmlns:p14="http://schemas.microsoft.com/office/powerpoint/2010/main" val="2721461691"/>
      </p:ext>
    </p:extLst>
  </p:cSld>
  <p:clrMapOvr>
    <a:masterClrMapping/>
  </p:clrMapOvr>
  <mc:AlternateContent xmlns:mc="http://schemas.openxmlformats.org/markup-compatibility/2006" xmlns:p14="http://schemas.microsoft.com/office/powerpoint/2010/main">
    <mc:Choice Requires="p14">
      <p:transition spd="slow" p14:dur="2000" advTm="8995">
        <p:split orient="vert"/>
      </p:transition>
    </mc:Choice>
    <mc:Fallback xmlns="">
      <p:transition spd="slow" advTm="8995">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2121" numSld="999" showWhenStopped="0">
                <p:cTn id="7" repeatCount="indefinite" fill="remove" display="0">
                  <p:stCondLst>
                    <p:cond delay="indefinite"/>
                  </p:stCondLst>
                  <p:endCondLst>
                    <p:cond evt="onStopAudio" delay="0">
                      <p:tgtEl>
                        <p:sldTgt/>
                      </p:tgtEl>
                    </p:cond>
                  </p:endCondLst>
                </p:cTn>
                <p:tgtEl>
                  <p:spTgt spid="8"/>
                </p:tgtEl>
              </p:cMediaNode>
            </p:audio>
          </p:childTnLst>
        </p:cTn>
      </p:par>
    </p:tnLst>
  </p:timing>
  <p:extLst mod="1">
    <p:ext uri="{E180D4A7-C9FB-4DFB-919C-405C955672EB}">
      <p14:showEvtLst xmlns:p14="http://schemas.microsoft.com/office/powerpoint/2010/main">
        <p14:playEvt time="45" objId="8"/>
      </p14:showEvt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64478" y="3962400"/>
            <a:ext cx="8086116" cy="1528780"/>
          </a:xfrm>
          <a:solidFill>
            <a:schemeClr val="bg1"/>
          </a:solidFill>
          <a:ln>
            <a:solidFill>
              <a:srgbClr val="C00000"/>
            </a:solidFill>
          </a:ln>
        </p:spPr>
        <p:txBody>
          <a:bodyPr>
            <a:noAutofit/>
          </a:bodyPr>
          <a:lstStyle/>
          <a:p>
            <a:pPr algn="l"/>
            <a:r>
              <a:rPr lang="ru-RU"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200"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Апостоли</a:t>
            </a:r>
            <a:r>
              <a:rPr lang="ru-RU" sz="2400" b="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първопрестолници</a:t>
            </a:r>
            <a:r>
              <a:rPr lang="ru-RU" sz="24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a:t>
            </a:r>
            <a:r>
              <a:rPr lang="ru-RU" sz="24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учитeли</a:t>
            </a:r>
            <a:r>
              <a:rPr lang="ru-RU" sz="24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400" b="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вселената</a:t>
            </a:r>
            <a:r>
              <a:rPr lang="ru-RU" sz="2400" b="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молете</a:t>
            </a:r>
            <a:r>
              <a:rPr lang="ru-RU" sz="2400" b="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Владиката</a:t>
            </a:r>
            <a:r>
              <a:rPr lang="ru-RU" sz="24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400" b="1" dirty="0" err="1"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всички</a:t>
            </a:r>
            <a:r>
              <a:rPr lang="ru-RU" sz="2400" b="1" dirty="0" smtClean="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мир </a:t>
            </a:r>
            <a:r>
              <a:rPr lang="ru-RU" sz="24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да </a:t>
            </a:r>
            <a:r>
              <a:rPr lang="ru-RU" sz="24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дарува</a:t>
            </a:r>
            <a:r>
              <a:rPr lang="ru-RU" sz="24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4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вселената</a:t>
            </a:r>
            <a:r>
              <a:rPr lang="ru-RU" sz="24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и на </a:t>
            </a:r>
            <a:r>
              <a:rPr lang="ru-RU" sz="24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нашите</a:t>
            </a:r>
            <a:r>
              <a:rPr lang="ru-RU" sz="24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души велика </a:t>
            </a:r>
            <a:r>
              <a:rPr lang="ru-RU" sz="2400" b="1" dirty="0" err="1">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милост</a:t>
            </a:r>
            <a:r>
              <a:rPr lang="ru-RU" sz="24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rPr>
              <a:t>. </a:t>
            </a:r>
          </a:p>
        </p:txBody>
      </p:sp>
      <p:pic>
        <p:nvPicPr>
          <p:cNvPr id="5" name="Аудио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44000" y="6197600"/>
            <a:ext cx="609600" cy="609600"/>
          </a:xfrm>
          <a:prstGeom prst="rect">
            <a:avLst/>
          </a:prstGeom>
        </p:spPr>
      </p:pic>
      <p:sp>
        <p:nvSpPr>
          <p:cNvPr id="7" name="Title 1"/>
          <p:cNvSpPr txBox="1">
            <a:spLocks/>
          </p:cNvSpPr>
          <p:nvPr/>
        </p:nvSpPr>
        <p:spPr>
          <a:xfrm>
            <a:off x="1665142" y="86142"/>
            <a:ext cx="5822632" cy="91440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T</a:t>
            </a:r>
            <a:r>
              <a:rPr lang="bg-BG" sz="2400" b="1" dirty="0" err="1"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ропар</a:t>
            </a:r>
            <a:r>
              <a:rPr lang="en-US" sz="24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24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на светите </a:t>
            </a:r>
            <a:r>
              <a:rPr lang="bg-BG" sz="2400" b="1" dirty="0" err="1"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първовърховни</a:t>
            </a:r>
            <a:endParaRPr lang="bg-BG" sz="24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bg-BG" sz="24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а</a:t>
            </a:r>
            <a:r>
              <a:rPr lang="bg-BG" sz="24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постоли Петър и Павел</a:t>
            </a:r>
            <a:endParaRPr lang="en-IE" sz="24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8" name="Картина 7"/>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204000"/>
                    </a14:imgEffect>
                    <a14:imgEffect>
                      <a14:brightnessContrast bright="-15000"/>
                    </a14:imgEffect>
                  </a14:imgLayer>
                </a14:imgProps>
              </a:ext>
              <a:ext uri="{28A0092B-C50C-407E-A947-70E740481C1C}">
                <a14:useLocalDpi xmlns:a14="http://schemas.microsoft.com/office/drawing/2010/main" val="0"/>
              </a:ext>
            </a:extLst>
          </a:blip>
          <a:srcRect l="5085" r="3397"/>
          <a:stretch/>
        </p:blipFill>
        <p:spPr>
          <a:xfrm>
            <a:off x="3678635" y="1175738"/>
            <a:ext cx="1795646" cy="2283872"/>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97404939"/>
      </p:ext>
    </p:extLst>
  </p:cSld>
  <p:clrMapOvr>
    <a:masterClrMapping/>
  </p:clrMapOvr>
  <mc:AlternateContent xmlns:mc="http://schemas.openxmlformats.org/markup-compatibility/2006" xmlns:p14="http://schemas.microsoft.com/office/powerpoint/2010/main">
    <mc:Choice Requires="p14">
      <p:transition spd="slow" p14:dur="2000" advTm="32134">
        <p:split orient="vert"/>
      </p:transition>
    </mc:Choice>
    <mc:Fallback xmlns="">
      <p:transition spd="slow" advTm="32134">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228600"/>
            <a:ext cx="8229600" cy="6647974"/>
          </a:xfrm>
          <a:prstGeom prst="rect">
            <a:avLst/>
          </a:prstGeom>
          <a:noFill/>
        </p:spPr>
        <p:txBody>
          <a:bodyPr wrap="square">
            <a:spAutoFit/>
          </a:bodyPr>
          <a:lstStyle/>
          <a:p>
            <a:pPr algn="ctr">
              <a:defRPr/>
            </a:pPr>
            <a:r>
              <a:rPr lang="ru-RU" sz="4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Въпроси </a:t>
            </a:r>
            <a:r>
              <a:rPr lang="ru-RU" sz="48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към урока:</a:t>
            </a:r>
            <a:r>
              <a:rPr lang="ru-RU" sz="3600" b="1" dirty="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p>
          <a:p>
            <a:pPr algn="ctr">
              <a:defRPr/>
            </a:pPr>
            <a:endParaRPr lang="ru-RU" sz="3600" b="1" dirty="0">
              <a:solidFill>
                <a:schemeClr val="accent1">
                  <a:lumMod val="75000"/>
                </a:schemeClr>
              </a:solidFill>
              <a:latin typeface="Times New Roman" pitchFamily="18" charset="0"/>
              <a:cs typeface="Times New Roman" pitchFamily="18" charset="0"/>
            </a:endParaRPr>
          </a:p>
          <a:p>
            <a:pPr marL="514350" indent="-514350">
              <a:buAutoNum type="arabicPeriod"/>
              <a:defRPr/>
            </a:pPr>
            <a:r>
              <a:rPr lang="ru-RU" sz="3200" b="1" dirty="0" err="1" smtClean="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Къде</a:t>
            </a:r>
            <a:r>
              <a:rPr lang="ru-RU" sz="3200" b="1" dirty="0" smtClean="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се родил апостол Павел?</a:t>
            </a:r>
            <a:endParaRPr lang="en-US" sz="3200" b="1" dirty="0" smtClean="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endParaRPr lang="ru-RU" sz="1200" b="1" dirty="0">
              <a:solidFill>
                <a:srgbClr val="D00000"/>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ru-RU" sz="32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2.</a:t>
            </a:r>
            <a:r>
              <a:rPr lang="bg-BG" sz="32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32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Как Господ го призовал за апостолското </a:t>
            </a:r>
            <a:r>
              <a:rPr lang="bg-BG" sz="32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32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        </a:t>
            </a:r>
          </a:p>
          <a:p>
            <a:pPr>
              <a:defRPr/>
            </a:pPr>
            <a:r>
              <a:rPr lang="bg-BG" sz="3200" b="1" dirty="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 </a:t>
            </a:r>
            <a:r>
              <a:rPr lang="bg-BG" sz="32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rPr>
              <a:t>    дело?</a:t>
            </a:r>
            <a:endParaRPr lang="en-US" sz="3200" b="1" dirty="0" smtClean="0">
              <a:solidFill>
                <a:srgbClr val="E20000"/>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endParaRPr lang="bg-BG" sz="1200" b="1" dirty="0">
              <a:solidFill>
                <a:srgbClr val="F2B800"/>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rabicPeriod" startAt="3"/>
              <a:defRPr/>
            </a:pPr>
            <a:r>
              <a:rPr lang="bg-BG" sz="3200" b="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В кои страни проповядвал апостол Павел?</a:t>
            </a:r>
            <a:endParaRPr lang="en-US" sz="3200" b="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endParaRPr lang="bg-BG" sz="1200" b="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rabicPeriod" startAt="4"/>
              <a:defRPr/>
            </a:pPr>
            <a:r>
              <a:rPr lang="bg-BG" sz="32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Какви чудеса се случили по неговите молитви?</a:t>
            </a:r>
          </a:p>
          <a:p>
            <a:pPr marL="514350" indent="-514350">
              <a:buAutoNum type="arabicPeriod" startAt="4"/>
              <a:defRPr/>
            </a:pPr>
            <a:endParaRPr lang="bg-BG"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marL="514350" indent="-514350">
              <a:buAutoNum type="arabicPeriod" startAt="4"/>
              <a:defRPr/>
            </a:pPr>
            <a:r>
              <a:rPr lang="ru-RU" sz="32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Как </a:t>
            </a:r>
            <a:r>
              <a:rPr lang="bg-BG" sz="3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завършил животът му?</a:t>
            </a:r>
          </a:p>
          <a:p>
            <a:pPr marL="514350" indent="-514350">
              <a:buAutoNum type="arabicPeriod" startAt="4"/>
              <a:defRPr/>
            </a:pPr>
            <a:endParaRPr lang="ru-RU" sz="32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 name="Аудио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44000" y="6019800"/>
            <a:ext cx="609600" cy="609600"/>
          </a:xfrm>
          <a:prstGeom prst="rect">
            <a:avLst/>
          </a:prstGeom>
        </p:spPr>
      </p:pic>
    </p:spTree>
    <p:extLst>
      <p:ext uri="{BB962C8B-B14F-4D97-AF65-F5344CB8AC3E}">
        <p14:creationId xmlns:p14="http://schemas.microsoft.com/office/powerpoint/2010/main" val="1638117664"/>
      </p:ext>
    </p:extLst>
  </p:cSld>
  <p:clrMapOvr>
    <a:masterClrMapping/>
  </p:clrMapOvr>
  <mc:AlternateContent xmlns:mc="http://schemas.openxmlformats.org/markup-compatibility/2006" xmlns:p14="http://schemas.microsoft.com/office/powerpoint/2010/main">
    <mc:Choice Requires="p14">
      <p:transition spd="slow" p14:dur="2000" advTm="40628">
        <p:split orient="vert"/>
      </p:transition>
    </mc:Choice>
    <mc:Fallback xmlns="">
      <p:transition spd="slow" advTm="40628">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47000">
              <a:schemeClr val="bg1"/>
            </a:gs>
            <a:gs pos="100000">
              <a:srgbClr val="FFC000"/>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1" name="Title 1"/>
          <p:cNvSpPr>
            <a:spLocks noGrp="1"/>
          </p:cNvSpPr>
          <p:nvPr>
            <p:ph type="ctrTitle"/>
          </p:nvPr>
        </p:nvSpPr>
        <p:spPr>
          <a:xfrm>
            <a:off x="2667000" y="175890"/>
            <a:ext cx="3578971" cy="2507225"/>
          </a:xfrm>
        </p:spPr>
        <p:txBody>
          <a:bodyPr>
            <a:normAutofit/>
          </a:bodyPr>
          <a:lstStyle/>
          <a:p>
            <a:pPr marL="102870"/>
            <a:r>
              <a:rPr lang="bg-BG" sz="20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ГЛЕДАХТЕ ПРЕЗЕНТАЦИЯ </a:t>
            </a:r>
            <a:br>
              <a:rPr lang="bg-BG" sz="20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br>
            <a:r>
              <a:rPr lang="bg-BG" sz="18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ПО</a:t>
            </a:r>
            <a:r>
              <a:rPr lang="bg-BG" sz="18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
            </a:r>
            <a:br>
              <a:rPr lang="bg-BG" sz="18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br>
            <a:r>
              <a:rPr lang="bg-BG" sz="3200" b="1"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Религия</a:t>
            </a:r>
            <a:r>
              <a:rPr lang="bg-BG" sz="36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
            </a:r>
            <a:br>
              <a:rPr lang="bg-BG" sz="36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br>
            <a:r>
              <a:rPr lang="bg-BG" sz="18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християнство </a:t>
            </a:r>
            <a:r>
              <a:rPr lang="bg-BG" sz="18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 </a:t>
            </a:r>
            <a:r>
              <a:rPr lang="bg-BG" sz="1800" dirty="0" smtClean="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православие</a:t>
            </a:r>
            <a:r>
              <a:rPr lang="bg-BG" sz="18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t/>
            </a:r>
            <a:br>
              <a:rPr lang="bg-BG" sz="18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rPr>
            </a:br>
            <a:endParaRPr lang="en-IE" sz="1400" dirty="0">
              <a:solidFill>
                <a:srgbClr val="FF0000"/>
              </a:solidFill>
              <a:effectLst>
                <a:outerShdw blurRad="38100" dist="38100" dir="2700000" algn="tl">
                  <a:srgbClr val="000000">
                    <a:alpha val="43137"/>
                  </a:srgbClr>
                </a:outerShdw>
                <a:reflection blurRad="6350" stA="0" endPos="45500" dir="5400000" sy="-100000" algn="bl" rotWithShape="0"/>
              </a:effectLst>
              <a:latin typeface="Book Antiqua" pitchFamily="18" charset="0"/>
            </a:endParaRPr>
          </a:p>
        </p:txBody>
      </p:sp>
      <p:pic>
        <p:nvPicPr>
          <p:cNvPr id="12" name="Картина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4209" y="4522874"/>
            <a:ext cx="4366614" cy="1466907"/>
          </a:xfrm>
          <a:prstGeom prst="rect">
            <a:avLst/>
          </a:prstGeom>
          <a:ln>
            <a:noFill/>
          </a:ln>
        </p:spPr>
      </p:pic>
      <p:sp>
        <p:nvSpPr>
          <p:cNvPr id="13" name="Title 1"/>
          <p:cNvSpPr txBox="1">
            <a:spLocks/>
          </p:cNvSpPr>
          <p:nvPr/>
        </p:nvSpPr>
        <p:spPr>
          <a:xfrm>
            <a:off x="2462557" y="5867400"/>
            <a:ext cx="4209918" cy="1221303"/>
          </a:xfrm>
          <a:prstGeom prst="rect">
            <a:avLst/>
          </a:prstGeom>
        </p:spPr>
        <p:txBody>
          <a:bodyPr vert="horz" lIns="45720" tIns="0" rIns="45720" bIns="0" anchor="b">
            <a:normAutofit fontScale="90000" lnSpcReduction="10000"/>
            <a:scene3d>
              <a:camera prst="orthographicFront"/>
              <a:lightRig rig="soft" dir="t">
                <a:rot lat="0" lon="0" rev="17220000"/>
              </a:lightRig>
            </a:scene3d>
            <a:sp3d prstMaterial="softEdge">
              <a:bevelT w="38100" h="38100"/>
            </a:sp3d>
          </a:bodyPr>
          <a:lstStyle>
            <a:lvl1pPr algn="ctr" rtl="0" eaLnBrk="0" fontAlgn="base" hangingPunct="0">
              <a:spcBef>
                <a:spcPct val="0"/>
              </a:spcBef>
              <a:spcAft>
                <a:spcPct val="0"/>
              </a:spcAft>
              <a:defRPr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marL="102870" marR="0" lvl="0" indent="0" algn="ctr" defTabSz="914400" rtl="0" eaLnBrk="0" fontAlgn="base" latinLnBrk="0" hangingPunct="0">
              <a:lnSpc>
                <a:spcPct val="120000"/>
              </a:lnSpc>
              <a:spcBef>
                <a:spcPct val="0"/>
              </a:spcBef>
              <a:spcAft>
                <a:spcPct val="0"/>
              </a:spcAft>
              <a:buClrTx/>
              <a:buSzTx/>
              <a:buFontTx/>
              <a:buNone/>
              <a:tabLst/>
              <a:defRPr/>
            </a:pPr>
            <a:r>
              <a:rPr kumimoji="0" lang="bg-BG" sz="1600" b="1" i="0" u="none" strike="noStrike" kern="1200" cap="all" spc="0" normalizeH="0" baseline="0" noProof="0" dirty="0">
                <a:ln w="6350">
                  <a:noFill/>
                </a:ln>
                <a:solidFill>
                  <a:srgbClr val="247244"/>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a:ln w="6350">
                  <a:noFill/>
                </a:ln>
                <a:solidFill>
                  <a:srgbClr val="247244"/>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r>
              <a:rPr kumimoji="0" lang="bg-BG" sz="1800" b="1" i="0" u="none" strike="noStrike" kern="1200" cap="all" spc="0" normalizeH="0" baseline="0" noProof="0" dirty="0" smtClean="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съставена </a:t>
            </a:r>
            <a:r>
              <a:rPr kumimoji="0" lang="bg-BG" sz="1800" b="1" i="0" u="none" strike="noStrike" kern="1200" cap="all" spc="0" normalizeH="0" baseline="0" noProof="0" dirty="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от екипа на сайта</a:t>
            </a:r>
            <a:br>
              <a:rPr kumimoji="0" lang="bg-BG" sz="1800" b="1" i="0" u="none" strike="noStrike" kern="1200" cap="all" spc="0" normalizeH="0" baseline="0" noProof="0" dirty="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r>
              <a:rPr kumimoji="0" lang="bg-BG" sz="1800" b="1" i="0" u="none" strike="noStrike" kern="1200" cap="all" spc="0" normalizeH="0" baseline="0" noProof="0" dirty="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„Светлината на храма“ </a:t>
            </a:r>
            <a:r>
              <a:rPr kumimoji="0" lang="bg-BG" sz="1600" b="1" i="0" u="none" strike="noStrike" kern="1200" cap="all" spc="0" normalizeH="0" baseline="0" noProof="0" dirty="0" smtClean="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smtClean="0">
                <a:ln w="6350">
                  <a:noFill/>
                </a:ln>
                <a:solidFill>
                  <a:srgbClr val="1DAF05"/>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r>
              <a:rPr kumimoji="0" lang="bg-BG" sz="1600" b="1" i="0" u="none" strike="noStrike" kern="1200" cap="all" spc="0" normalizeH="0" baseline="0" noProof="0" dirty="0" smtClean="0">
                <a:ln w="6350">
                  <a:noFill/>
                </a:ln>
                <a:solidFill>
                  <a:srgbClr val="00863D"/>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smtClean="0">
                <a:ln w="6350">
                  <a:noFill/>
                </a:ln>
                <a:solidFill>
                  <a:srgbClr val="00863D"/>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endParaRPr kumimoji="0" lang="en-IE" sz="1100" b="1" i="0" u="none" strike="noStrike" kern="1200" cap="all" spc="0" normalizeH="0" baseline="0" noProof="0" dirty="0">
              <a:ln w="6350">
                <a:noFill/>
              </a:ln>
              <a:solidFill>
                <a:srgbClr val="00863D"/>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endParaRPr>
          </a:p>
        </p:txBody>
      </p:sp>
      <p:sp>
        <p:nvSpPr>
          <p:cNvPr id="9" name="Title 1"/>
          <p:cNvSpPr txBox="1">
            <a:spLocks/>
          </p:cNvSpPr>
          <p:nvPr/>
        </p:nvSpPr>
        <p:spPr>
          <a:xfrm>
            <a:off x="338417" y="3662861"/>
            <a:ext cx="8458200" cy="1150958"/>
          </a:xfrm>
          <a:prstGeom prst="rect">
            <a:avLst/>
          </a:prstGeom>
        </p:spPr>
        <p:txBody>
          <a:bodyPr vert="horz" lIns="45720" tIns="0" rIns="45720" bIns="0" anchor="b">
            <a:normAutofit fontScale="97500"/>
            <a:scene3d>
              <a:camera prst="orthographicFront"/>
              <a:lightRig rig="soft" dir="t">
                <a:rot lat="0" lon="0" rev="17220000"/>
              </a:lightRig>
            </a:scene3d>
            <a:sp3d prstMaterial="softEdge">
              <a:bevelT w="38100" h="38100"/>
            </a:sp3d>
          </a:bodyPr>
          <a:lstStyle>
            <a:lvl1pPr algn="ctr" rtl="0" eaLnBrk="0" fontAlgn="base" hangingPunct="0">
              <a:spcBef>
                <a:spcPct val="0"/>
              </a:spcBef>
              <a:spcAft>
                <a:spcPct val="0"/>
              </a:spcAft>
              <a:defRPr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marL="102870" marR="0" lvl="0" indent="0" algn="ctr" defTabSz="914400" rtl="0" eaLnBrk="0" fontAlgn="base" latinLnBrk="0" hangingPunct="0">
              <a:lnSpc>
                <a:spcPct val="100000"/>
              </a:lnSpc>
              <a:spcBef>
                <a:spcPct val="0"/>
              </a:spcBef>
              <a:spcAft>
                <a:spcPct val="0"/>
              </a:spcAft>
              <a:buClrTx/>
              <a:buSzTx/>
              <a:buFontTx/>
              <a:buNone/>
              <a:tabLst/>
              <a:defRPr/>
            </a:pPr>
            <a:r>
              <a:rPr kumimoji="0" lang="bg-BG" sz="1600" b="1" i="0" u="none" strike="noStrike" kern="1200" cap="all" spc="0" normalizeH="0" baseline="0" noProof="0" dirty="0" smtClean="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Към УРОК 2.7 ОТ ЕЛЕКТРОННИЯ УЧЕБНИК ЗА </a:t>
            </a:r>
            <a:r>
              <a:rPr kumimoji="0" lang="en-US" sz="1600" b="1" i="0" u="none" strike="noStrike" kern="1200" cap="all" spc="0" normalizeH="0" baseline="0" noProof="0" dirty="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4</a:t>
            </a:r>
            <a:r>
              <a:rPr kumimoji="0" lang="bg-BG" sz="1600" b="1" i="0" u="none" strike="noStrike" kern="1200" cap="all" spc="0" normalizeH="0" baseline="0" noProof="0" dirty="0" smtClean="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КЛАС </a:t>
            </a:r>
          </a:p>
          <a:p>
            <a:pPr marL="102870" marR="0" lvl="0" indent="0" algn="ctr" defTabSz="914400" rtl="0" eaLnBrk="0" fontAlgn="base" latinLnBrk="0" hangingPunct="0">
              <a:lnSpc>
                <a:spcPct val="100000"/>
              </a:lnSpc>
              <a:spcBef>
                <a:spcPct val="0"/>
              </a:spcBef>
              <a:spcAft>
                <a:spcPct val="0"/>
              </a:spcAft>
              <a:buClrTx/>
              <a:buSzTx/>
              <a:buFontTx/>
              <a:buNone/>
              <a:tabLst/>
              <a:defRPr/>
            </a:pPr>
            <a:r>
              <a:rPr kumimoji="0" lang="bg-BG" sz="1600" b="1" i="0" u="none" strike="noStrike" kern="1200" cap="all" spc="0" normalizeH="0" baseline="0" noProof="0" dirty="0" smtClean="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НА ИЗДАТЕЛСТВО ВИТЕЗДА</a:t>
            </a:r>
            <a:r>
              <a:rPr kumimoji="0" lang="bg-BG" sz="1600" b="1" i="0" u="none" strike="noStrike" kern="1200" cap="all" spc="0" normalizeH="0" baseline="0" noProof="0" dirty="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a:ln w="6350">
                  <a:noFill/>
                </a:ln>
                <a:solidFill>
                  <a:srgbClr val="FFC000"/>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r>
              <a:rPr kumimoji="0" lang="bg-BG" sz="1600" b="1" i="0" u="none" strike="noStrike" kern="1200" cap="all" spc="0" normalizeH="0" baseline="0" noProof="0" dirty="0" smtClean="0">
                <a:ln w="6350">
                  <a:noFill/>
                </a:ln>
                <a:solidFill>
                  <a:srgbClr val="DEF5FA">
                    <a:lumMod val="50000"/>
                  </a:srgbClr>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t/>
            </a:r>
            <a:br>
              <a:rPr kumimoji="0" lang="bg-BG" sz="1600" b="1" i="0" u="none" strike="noStrike" kern="1200" cap="all" spc="0" normalizeH="0" baseline="0" noProof="0" dirty="0" smtClean="0">
                <a:ln w="6350">
                  <a:noFill/>
                </a:ln>
                <a:solidFill>
                  <a:srgbClr val="DEF5FA">
                    <a:lumMod val="50000"/>
                  </a:srgbClr>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rPr>
            </a:br>
            <a:endParaRPr kumimoji="0" lang="en-IE" sz="1400" b="1" i="0" u="none" strike="noStrike" kern="1200" cap="all" spc="0" normalizeH="0" baseline="0" noProof="0" dirty="0">
              <a:ln w="6350">
                <a:noFill/>
              </a:ln>
              <a:solidFill>
                <a:srgbClr val="DEF5FA">
                  <a:lumMod val="50000"/>
                </a:srgbClr>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endParaRPr>
          </a:p>
        </p:txBody>
      </p:sp>
      <p:sp>
        <p:nvSpPr>
          <p:cNvPr id="15" name="Title 1"/>
          <p:cNvSpPr txBox="1">
            <a:spLocks/>
          </p:cNvSpPr>
          <p:nvPr/>
        </p:nvSpPr>
        <p:spPr>
          <a:xfrm>
            <a:off x="1282312" y="2648430"/>
            <a:ext cx="6553200" cy="971550"/>
          </a:xfrm>
          <a:prstGeom prst="rect">
            <a:avLst/>
          </a:prstGeom>
          <a:solidFill>
            <a:srgbClr val="247244"/>
          </a:solidFill>
          <a:effectLst/>
        </p:spPr>
        <p:txBody>
          <a:bodyPr vert="horz" lIns="68580" tIns="34290" rIns="68580" bIns="34290" rtlCol="0" anchor="t" anchorCtr="0">
            <a:noAutofit/>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37160" marR="0" lvl="0" indent="0" algn="ctr" defTabSz="685800" rtl="0" eaLnBrk="1" fontAlgn="auto" latinLnBrk="0" hangingPunct="1">
              <a:lnSpc>
                <a:spcPct val="100000"/>
              </a:lnSpc>
              <a:spcBef>
                <a:spcPct val="0"/>
              </a:spcBef>
              <a:spcAft>
                <a:spcPts val="0"/>
              </a:spcAft>
              <a:buClr>
                <a:srgbClr val="F14124">
                  <a:lumMod val="75000"/>
                </a:srgbClr>
              </a:buClr>
              <a:buSzPct val="128000"/>
              <a:buFont typeface="Georgia" pitchFamily="18" charset="0"/>
              <a:buNone/>
              <a:tabLst/>
              <a:defRPr/>
            </a:pPr>
            <a:endParaRPr kumimoji="0" lang="bg-BG" sz="1200" b="1" i="0" u="none" strike="noStrike" kern="1200" cap="none" spc="0" normalizeH="0" baseline="0" noProof="0" dirty="0">
              <a:ln>
                <a:noFill/>
              </a:ln>
              <a:solidFill>
                <a:prstClr val="white"/>
              </a:solidFill>
              <a:effectLst>
                <a:reflection blurRad="6350" stA="0" endPos="45500" dir="5400000" sy="-100000" algn="bl" rotWithShape="0"/>
              </a:effectLst>
              <a:uLnTx/>
              <a:uFillTx/>
              <a:latin typeface="Book Antiqua" pitchFamily="18" charset="0"/>
              <a:ea typeface="+mj-ea"/>
              <a:cs typeface="+mj-cs"/>
            </a:endParaRPr>
          </a:p>
          <a:p>
            <a:pPr marL="137160" marR="0" lvl="0" indent="0" algn="ctr" defTabSz="685800" rtl="0" eaLnBrk="1" fontAlgn="auto" latinLnBrk="0" hangingPunct="1">
              <a:lnSpc>
                <a:spcPct val="100000"/>
              </a:lnSpc>
              <a:spcBef>
                <a:spcPct val="0"/>
              </a:spcBef>
              <a:spcAft>
                <a:spcPts val="0"/>
              </a:spcAft>
              <a:buClr>
                <a:srgbClr val="F14124">
                  <a:lumMod val="75000"/>
                </a:srgbClr>
              </a:buClr>
              <a:buSzPct val="128000"/>
              <a:buFont typeface="Georgia" pitchFamily="18" charset="0"/>
              <a:buNone/>
              <a:tabLst/>
              <a:defRPr/>
            </a:pPr>
            <a:r>
              <a:rPr kumimoji="0" lang="bg-BG" sz="3600" b="1" i="0" u="none" strike="noStrike" kern="1200" cap="none" spc="0" normalizeH="0" baseline="0" noProof="0" dirty="0" smtClean="0">
                <a:ln>
                  <a:noFill/>
                </a:ln>
                <a:solidFill>
                  <a:srgbClr val="FFFF97"/>
                </a:solidFill>
                <a:effectLst>
                  <a:reflection blurRad="6350" stA="0" endPos="45500" dir="5400000" sy="-100000" algn="bl" rotWithShape="0"/>
                </a:effectLst>
                <a:uLnTx/>
                <a:uFillTx/>
                <a:latin typeface="Book Antiqua" pitchFamily="18" charset="0"/>
                <a:ea typeface="+mj-ea"/>
                <a:cs typeface="+mj-cs"/>
              </a:rPr>
              <a:t>Свети апостол Павел</a:t>
            </a:r>
            <a:endParaRPr kumimoji="0" lang="en-IE" sz="3600" b="0" i="0" u="none" strike="noStrike" kern="1200" cap="none" spc="0" normalizeH="0" baseline="0" noProof="0" dirty="0">
              <a:ln>
                <a:noFill/>
              </a:ln>
              <a:solidFill>
                <a:srgbClr val="FFFF97"/>
              </a:solidFill>
              <a:effectLst>
                <a:reflection blurRad="6350" stA="0" endPos="45500" dir="5400000" sy="-100000" algn="bl" rotWithShape="0"/>
              </a:effectLst>
              <a:uLnTx/>
              <a:uFillTx/>
              <a:latin typeface="Book Antiqua" pitchFamily="18" charset="0"/>
              <a:ea typeface="+mj-ea"/>
              <a:cs typeface="+mj-cs"/>
            </a:endParaRPr>
          </a:p>
        </p:txBody>
      </p:sp>
      <p:sp>
        <p:nvSpPr>
          <p:cNvPr id="16" name="Title 1"/>
          <p:cNvSpPr txBox="1">
            <a:spLocks/>
          </p:cNvSpPr>
          <p:nvPr/>
        </p:nvSpPr>
        <p:spPr>
          <a:xfrm>
            <a:off x="1295400" y="2772815"/>
            <a:ext cx="6540376" cy="114300"/>
          </a:xfrm>
          <a:prstGeom prst="rect">
            <a:avLst/>
          </a:prstGeom>
          <a:solidFill>
            <a:srgbClr val="FF7E1D"/>
          </a:solidFill>
          <a:effectLst/>
        </p:spPr>
        <p:txBody>
          <a:bodyPr vert="horz" lIns="68580" tIns="34290" rIns="68580" bIns="34290" rtlCol="0" anchor="t" anchorCtr="0">
            <a:noAutofit/>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37160" marR="0" lvl="0" indent="0" algn="ctr" defTabSz="685800" rtl="0" eaLnBrk="1" fontAlgn="auto" latinLnBrk="0" hangingPunct="1">
              <a:lnSpc>
                <a:spcPct val="100000"/>
              </a:lnSpc>
              <a:spcBef>
                <a:spcPct val="0"/>
              </a:spcBef>
              <a:spcAft>
                <a:spcPts val="0"/>
              </a:spcAft>
              <a:buClr>
                <a:srgbClr val="F14124">
                  <a:lumMod val="75000"/>
                </a:srgbClr>
              </a:buClr>
              <a:buSzPct val="128000"/>
              <a:buFont typeface="Georgia" pitchFamily="18" charset="0"/>
              <a:buNone/>
              <a:tabLst/>
              <a:defRPr/>
            </a:pPr>
            <a:endParaRPr kumimoji="0" lang="en-IE" sz="3000" b="1" i="0" u="none" strike="noStrike" kern="1200" cap="none" spc="0" normalizeH="0" baseline="0" noProof="0" dirty="0">
              <a:ln>
                <a:noFill/>
              </a:ln>
              <a:solidFill>
                <a:prstClr val="white"/>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endParaRPr>
          </a:p>
        </p:txBody>
      </p:sp>
      <p:sp>
        <p:nvSpPr>
          <p:cNvPr id="18" name="Title 1"/>
          <p:cNvSpPr txBox="1">
            <a:spLocks/>
          </p:cNvSpPr>
          <p:nvPr/>
        </p:nvSpPr>
        <p:spPr>
          <a:xfrm>
            <a:off x="1295400" y="3389135"/>
            <a:ext cx="6540376" cy="114300"/>
          </a:xfrm>
          <a:prstGeom prst="rect">
            <a:avLst/>
          </a:prstGeom>
          <a:solidFill>
            <a:srgbClr val="FF7E1D"/>
          </a:solidFill>
          <a:effectLst/>
        </p:spPr>
        <p:txBody>
          <a:bodyPr vert="horz" lIns="68580" tIns="34290" rIns="68580" bIns="34290" rtlCol="0" anchor="t" anchorCtr="0">
            <a:noAutofit/>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37160" marR="0" lvl="0" indent="0" algn="ctr" defTabSz="685800" rtl="0" eaLnBrk="1" fontAlgn="auto" latinLnBrk="0" hangingPunct="1">
              <a:lnSpc>
                <a:spcPct val="100000"/>
              </a:lnSpc>
              <a:spcBef>
                <a:spcPct val="0"/>
              </a:spcBef>
              <a:spcAft>
                <a:spcPts val="0"/>
              </a:spcAft>
              <a:buClr>
                <a:srgbClr val="F14124">
                  <a:lumMod val="75000"/>
                </a:srgbClr>
              </a:buClr>
              <a:buSzPct val="128000"/>
              <a:buFont typeface="Georgia" pitchFamily="18" charset="0"/>
              <a:buNone/>
              <a:tabLst/>
              <a:defRPr/>
            </a:pPr>
            <a:endParaRPr kumimoji="0" lang="en-IE" sz="3000" b="1" i="0" u="none" strike="noStrike" kern="1200" cap="none" spc="0" normalizeH="0" baseline="0" noProof="0" dirty="0">
              <a:ln>
                <a:noFill/>
              </a:ln>
              <a:solidFill>
                <a:prstClr val="white"/>
              </a:solidFill>
              <a:effectLst>
                <a:outerShdw blurRad="38100" dist="38100" dir="2700000" algn="tl">
                  <a:srgbClr val="000000">
                    <a:alpha val="43137"/>
                  </a:srgbClr>
                </a:outerShdw>
                <a:reflection blurRad="6350" stA="0" endPos="45500" dir="5400000" sy="-100000" algn="bl" rotWithShape="0"/>
              </a:effectLst>
              <a:uLnTx/>
              <a:uFillTx/>
              <a:latin typeface="Book Antiqua" pitchFamily="18" charset="0"/>
              <a:ea typeface="+mj-ea"/>
              <a:cs typeface="+mj-cs"/>
            </a:endParaRPr>
          </a:p>
        </p:txBody>
      </p:sp>
    </p:spTree>
    <p:extLst>
      <p:ext uri="{BB962C8B-B14F-4D97-AF65-F5344CB8AC3E}">
        <p14:creationId xmlns:p14="http://schemas.microsoft.com/office/powerpoint/2010/main" val="2580648259"/>
      </p:ext>
    </p:extLst>
  </p:cSld>
  <p:clrMapOvr>
    <a:masterClrMapping/>
  </p:clrMapOvr>
  <mc:AlternateContent xmlns:mc="http://schemas.openxmlformats.org/markup-compatibility/2006">
    <mc:Choice xmlns:p14="http://schemas.microsoft.com/office/powerpoint/2010/main" Requires="p14">
      <p:transition spd="med" p14:dur="700" advTm="42776">
        <p:fade/>
      </p:transition>
    </mc:Choice>
    <mc:Fallback>
      <p:transition spd="med" advTm="42776">
        <p:fade/>
      </p:transition>
    </mc:Fallback>
  </mc:AlternateContent>
  <p:timing>
    <p:tnLst>
      <p:par>
        <p:cTn id="1" dur="indefinite" restart="never" nodeType="tmRoot"/>
      </p:par>
    </p:tnLst>
  </p:timing>
  <p:extLst>
    <p:ext uri="{E180D4A7-C9FB-4DFB-919C-405C955672EB}">
      <p14:showEvtLst xmlns:p14="http://schemas.microsoft.com/office/powerpoint/2010/main">
        <p14:playEvt time="544" objId="10"/>
      </p14:showEvtLst>
    </p:ext>
  </p:extLst>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8954</TotalTime>
  <Words>1513</Words>
  <Application>Microsoft Office PowerPoint</Application>
  <PresentationFormat>Презентация на цял екран (4:3)</PresentationFormat>
  <Paragraphs>87</Paragraphs>
  <Slides>38</Slides>
  <Notes>0</Notes>
  <HiddenSlides>0</HiddenSlides>
  <MMClips>37</MMClips>
  <ScaleCrop>false</ScaleCrop>
  <HeadingPairs>
    <vt:vector size="6" baseType="variant">
      <vt:variant>
        <vt:lpstr>Използвани шрифтове</vt:lpstr>
      </vt:variant>
      <vt:variant>
        <vt:i4>9</vt:i4>
      </vt:variant>
      <vt:variant>
        <vt:lpstr>Тема</vt:lpstr>
      </vt:variant>
      <vt:variant>
        <vt:i4>2</vt:i4>
      </vt:variant>
      <vt:variant>
        <vt:lpstr>Заглавия на слайдовете</vt:lpstr>
      </vt:variant>
      <vt:variant>
        <vt:i4>38</vt:i4>
      </vt:variant>
    </vt:vector>
  </HeadingPairs>
  <TitlesOfParts>
    <vt:vector size="49" baseType="lpstr">
      <vt:lpstr>Arial</vt:lpstr>
      <vt:lpstr>Book Antiqua</vt:lpstr>
      <vt:lpstr>Calibri</vt:lpstr>
      <vt:lpstr>Georgia</vt:lpstr>
      <vt:lpstr>Lucida Sans</vt:lpstr>
      <vt:lpstr>Times New Roman</vt:lpstr>
      <vt:lpstr>Wingdings</vt:lpstr>
      <vt:lpstr>Wingdings 2</vt:lpstr>
      <vt:lpstr>Wingdings 3</vt:lpstr>
      <vt:lpstr>Office Theme</vt:lpstr>
      <vt:lpstr>Apex</vt:lpstr>
      <vt:lpstr>Свети апостол Павел </vt:lpstr>
      <vt:lpstr>   Апостол Павел се родил в град Тарс, главният град на област Киликия (в Мала Азия), по това време част от Римската империя.        Град Тарс получил привилегия от император Август на римска колония, а гражданите на града по рождение ставали римски граждани. Такъв бил и апостол Павел. </vt:lpstr>
      <vt:lpstr>   Рожденото име на апостол Павел било Савел. Той получил добро образование в Йерусалим, бил ученик на известния еврейски законоучител Гамалиил. Познавал добре свещените книги.      По убеждения той бил фарисей.  Като повечето жители на своя град, той овладял занаят да прави шатри (палатки). Това умение му помогна-ло, когато пътувал, да се препитава с труда на ръцете си и да не бъде в тежест на никого.</vt:lpstr>
      <vt:lpstr>   Преди обръщането си към Христовата вяра, Савел бил жесток гонител на християните. Ето какво разказва той за себе си: „Аз си помислих, че трябва да извърша много противни работи срещу името на Иисуса Назорея. Това и сторих в Йерусалим и, след като приех власт от първосвещениците, много светии затворих в тъмница, а когато ги убиваха, и аз одобрявах“. </vt:lpstr>
      <vt:lpstr>Савел одобрявал и наказанието над архидякон Стефан. Той присъствал, когато го измъчвали и замеряли с камъни, а сърцето му оставало ожесточено, въпреки кротостта и молитвата на свети Стефан за враговете му.</vt:lpstr>
      <vt:lpstr>Но веднъж, когато отивал с отряд войници към Дамаск, за да залавя и измъчва христиияните, ето че с него се случило чудо. Насред пътя го огряла светлина по-силна от слънчевата и, ослепен, той паднал на земята.</vt:lpstr>
      <vt:lpstr>- Савле, Савле, защо Ме гониш? – чул той глас от небето. - Кой си ти, Господине? – отвърнал Савел. - Аз Съм Иисус, Когото ти гониш.</vt:lpstr>
      <vt:lpstr>- Господи, какво искаш да направя? – попитал Савел. - Стани и влез в града, и ще ти се каже, какво трябва да правиш.    А като се изправил, Савел нищо не виждал и войниците му го отвели за ръка в града.</vt:lpstr>
      <vt:lpstr>    Като го отвели в града, той три дни никого не виждал, нито ял, нито пил, а само се молил.       Господ се явил по това време на Ананий, един Христов ученик от Дамаск, и му поръчал да намери Савел, да го изцели и да го кръсти. </vt:lpstr>
      <vt:lpstr>     Като чул това, Ананий възразил:    - Господи, слушал съм за тоя човек, колко зло е сторил на Твоите светии в Йерусалим!        А Господ му казал:    -  Иди, защото той Ми е избран съд, за да понесе името Ми пред народи, царе и синове Израилеви.       Ананий изпълнил, каквото му казал Господ, изцелил Савел и го кръстил. Савел получил ново име – Павел и започнал нов живот – живот на християнин. </vt:lpstr>
      <vt:lpstr>    След това чудо той напълно се преобразил. Според думите на свети Йоан Златоуст, станал от вълк – агне, от тръни – лозе, от плевели – пшеница, от богохулник – богослов.        За почуда на всички в Дамаск, които го познавали като гонител на християните, той изведнъж започнал да проповядва за Иисус Христос.</vt:lpstr>
      <vt:lpstr>   А християните го приели с голяма обич, давали му подслон, с вяра слушали проповедите му. Но юдеите, разпалени от гняв към него, решили да го убият и пазели пред градските порти ден и нощ, да не би да избяга. Благочестивите граждани на Дамаск го спуснали с кош през градските стени и така го спасили.</vt:lpstr>
      <vt:lpstr>   Aпостол Павел започнал да пътува по всички места на стария свят. Известни са четири негови мисионерски пътувания, описани подробно от негови спътници и в посланията му, но се предполага, че той е пътувал на още много места.</vt:lpstr>
      <vt:lpstr>      При първото си пътуване апостол Павел проповядвал в Антиохия (сирийска), после се отправил към градовете на остров Кипър, благовестил в градовете на Мала Азия - Перга, Антиохия (писидийска), Икония, Дервия, Листра. Той бил придружаван от апостол Варнава и апостол Марк, който се отделил от тях в Перга.</vt:lpstr>
      <vt:lpstr>Презентация на PowerPoint</vt:lpstr>
      <vt:lpstr>    Апостол Павел поставил началото на много поместни църкви навсякъде, където проповядвал Евангелието.         Сред мъжете, които повярвали и се кръстили, той избрал достойни да служат в църквите и ги ръкоположил за свещеници и епископи.</vt:lpstr>
      <vt:lpstr>      При второто си пътуване апостол Павел, придружен от апостол Сила, минал през Сирия, Киликия, през градовете Дервия и Листра, прекосил Писидия, Фригия, Галатия и Мисия, като стигнал морския град Троада.</vt:lpstr>
      <vt:lpstr>  Докато бил в Троада, в сънно видение пред апостол Павел се явил един мъж македонец, който го молел да отиде при тях в Македония на помощ.</vt:lpstr>
      <vt:lpstr>   И като се събудил, апостол Павел веднага се качил на кораб, прекосил тесния морски пролив, който разделя Мала Азия от Европа, и пристигнал на остров Самотраки, а после се отправил към Македония.</vt:lpstr>
      <vt:lpstr>   Той благовестил в градовете Неапол, Филипи, Амфипол, Аполония, Солун, Берия. Когато проповядвал във Филипи, там била една жена, продавачка на багрени платове, на име Лидия. Тя повярвала с цялото си сърце и пожелала да се кръсти заедно със семейство си. Света Лидия е първата християнка в Европа.</vt:lpstr>
      <vt:lpstr>     Тогава възникнал бунт срещу апостолите и те били заловени, заедно с повярвалите християни, измъчвани и хвърлени в тъмница. Но през нощта станало силно земетресение, оковите на всички паднали, а вратите на затвора сами се отворили. Вразумени, мъчителите се извинили на апостолите и ги освободили, а те продължили проповедническото си дело.</vt:lpstr>
      <vt:lpstr>    Апостол Павел проповядвал и в големите градове на Гърция. В Атина апостолът се възмущавал духом при вида на идолите, с които този град бил пълен. Понеже видял жертвеник с надпис: „На незнайния бог“, в своята реч в Ареопага той благовестил на събралото се множество за Истинския Бог, Когото те наричали  „незнаен“. </vt:lpstr>
      <vt:lpstr>    В град Коринт, по Божие внушение, той останал година и половина, поучавал на словото Божие иудеите и гърците, и много повярвали, и се кръстили, дори самият началник на синагогата. </vt:lpstr>
      <vt:lpstr>     При третото си пътуване апостол Павел минал отново през градовете     на Мала Азия, а след това се отправил към Македония и Гърция. Поставял епископи и презвитери на църквите и всички наставлявал във вярата. </vt:lpstr>
      <vt:lpstr>    Апостол Павел останал в град Ефес две години. Там той извършил много чудеса, и не само с докосване на ръце, но и кърпи, допирани до тялото му, имали същата чудотворна сила. Даже и тези, които се занимавали с магии, приемали светата вяра и пред всички изгаряли своите магьоснически книги.</vt:lpstr>
      <vt:lpstr>Презентация на PowerPoint</vt:lpstr>
      <vt:lpstr>Презентация на PowerPoint</vt:lpstr>
      <vt:lpstr>     След като престоял дълго затворен, апостол Павел поискал да бъде отведен при кесаря - римския император, за да бъде съден като римски гражданин. Той се стремял да отиде в Рим, за да проповядва там, както и Господ му известил.      Апостол Павел бил качен на кораб, който отплавал с още много пътници и товари към Рим.      Поради страшна буря, корабът се разбил в бреговете на остров Малта, но по молитвите на апостол Павел всички оцелели. </vt:lpstr>
      <vt:lpstr>      В Рим стотникът, който съпровождал затворниците от Йерусалим, ги предал на военачалника, а на Павел позволил да живее отделно с един войник, който да го пази.       И Павел живял в Рим цели две години и приемал всички, които идвали при него, като им проповядвал за Царството Божие и учил за Господ Иисус Христос с пълно дръзновение и безпрепятствено.</vt:lpstr>
      <vt:lpstr>     Когато не можел сам да отиде при новообърнатите християни, апостол Павел изпращал по своите ученици писма – послания. С тези послания той утвърждавал във вярата ранните християни. Запазени са 14 негови послания, които са част от Новия Завет. Те и до днес ни напътстват в истинската вяра.</vt:lpstr>
      <vt:lpstr>   Според някои църковни историци апостол Павел бил освободен след    двете години окови в Рим и благове-стил в Испания, Галия и цяла Италия. Като прозрял, че скоро ще си отиде от този свят, той се върнал в Рим. Писал на своя ученик Тимотей: „Защото аз вече ставам жертва и времето на моето отхождане настъпи. С добрия подвиг се подвизавах, пътя свърших, вярата опазих; прочее, очаква ме венецът на правдата, който ще ми даде в оня ден Господ“.</vt:lpstr>
      <vt:lpstr>    Като римски гражданин, апостол Павел не бил наказан с позорна смърт - разпъване на кръст, с каквато били наказвани най-страшните престъпници, а бил посечен с меч. Това станало на една и съща дата с разпъването на апостол Петър – 29 юни. Затова този ден е техен общ празник.</vt:lpstr>
      <vt:lpstr>Химн на любовта         Любовта е дълготърпелива, пълна с благост, любовта не завижда, любовта се не превъзнася, не се гордее, не безчинства, не дири своето, не се сърди, зло не мисли, на неправда се не радва, а се радва на истина; всичко извинява, на всичко вярва, на всичко се надява, всичко претърпява. Любовта никога не отпада …       А сега остават тия три: вяра, надежда, любов;                но по-голяма от тях е любовта.  </vt:lpstr>
      <vt:lpstr>     Светите апостоли Петър и Павел много се потрудили за утвърждаване на Христовата Църква, затова били наречени първовърховни апостоли.        Те пътували на хиляди километри, проповядвали и поучавали, и неиз-броимо множество хора приели Христовата вяра.        Двамата апостоли създали много поместни църкви и ръкоположили епископи да ги ръководят. Затова на иконите често ги изобразяват да държат храм в ръце.</vt:lpstr>
      <vt:lpstr>Презентация на PowerPoint</vt:lpstr>
      <vt:lpstr>    Апостоли първопрестолници и учитeли на вселената, молете Владиката на всички мир да дарува на вселената и на нашите души велика милост. </vt:lpstr>
      <vt:lpstr>Презентация на PowerPoint</vt:lpstr>
      <vt:lpstr>ГЛЕДАХТЕ ПРЕЗЕНТАЦИЯ  ПО Религия християнство – православие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Светите апостоли - проповедници</dc:title>
  <dc:creator>LB</dc:creator>
  <cp:lastModifiedBy>LB</cp:lastModifiedBy>
  <cp:revision>359</cp:revision>
  <dcterms:created xsi:type="dcterms:W3CDTF">2006-08-16T00:00:00Z</dcterms:created>
  <dcterms:modified xsi:type="dcterms:W3CDTF">2025-02-13T13:02:23Z</dcterms:modified>
  <cp:contentStatus>Последен</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