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972" r:id="rId2"/>
    <p:sldMasterId id="2147484008" r:id="rId3"/>
  </p:sldMasterIdLst>
  <p:notesMasterIdLst>
    <p:notesMasterId r:id="rId23"/>
  </p:notesMasterIdLst>
  <p:sldIdLst>
    <p:sldId id="270" r:id="rId4"/>
    <p:sldId id="260" r:id="rId5"/>
    <p:sldId id="306" r:id="rId6"/>
    <p:sldId id="282" r:id="rId7"/>
    <p:sldId id="296" r:id="rId8"/>
    <p:sldId id="287" r:id="rId9"/>
    <p:sldId id="283" r:id="rId10"/>
    <p:sldId id="310" r:id="rId11"/>
    <p:sldId id="312" r:id="rId12"/>
    <p:sldId id="303" r:id="rId13"/>
    <p:sldId id="302" r:id="rId14"/>
    <p:sldId id="309" r:id="rId15"/>
    <p:sldId id="313" r:id="rId16"/>
    <p:sldId id="318" r:id="rId17"/>
    <p:sldId id="319" r:id="rId18"/>
    <p:sldId id="305" r:id="rId19"/>
    <p:sldId id="297" r:id="rId20"/>
    <p:sldId id="292" r:id="rId21"/>
    <p:sldId id="322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4D1C"/>
    <a:srgbClr val="800000"/>
    <a:srgbClr val="9A0000"/>
    <a:srgbClr val="F9EFD7"/>
    <a:srgbClr val="CC0000"/>
    <a:srgbClr val="920000"/>
    <a:srgbClr val="8B792D"/>
    <a:srgbClr val="3A3212"/>
    <a:srgbClr val="FCBEA2"/>
    <a:srgbClr val="FAF0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2857" autoAdjust="0"/>
  </p:normalViewPr>
  <p:slideViewPr>
    <p:cSldViewPr>
      <p:cViewPr varScale="1">
        <p:scale>
          <a:sx n="75" d="100"/>
          <a:sy n="75" d="100"/>
        </p:scale>
        <p:origin x="113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343995-EE87-4FC2-AA6C-F304AA3FDB2F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D2179-9263-473F-B43A-857FEDF855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115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D2179-9263-473F-B43A-857FEDF855B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75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D2179-9263-473F-B43A-857FEDF855B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97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D2179-9263-473F-B43A-857FEDF855B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749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D2179-9263-473F-B43A-857FEDF855B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76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DD2179-9263-473F-B43A-857FEDF855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4968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C63D5-0BBF-44DF-AEBE-B70DB41BF49E}" type="datetimeFigureOut">
              <a:rPr lang="en-US"/>
              <a:pPr>
                <a:defRPr/>
              </a:pPr>
              <a:t>2/13/2025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601CC-D6BC-47AF-BC1D-A661D3BA5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23438"/>
      </p:ext>
    </p:extLst>
  </p:cSld>
  <p:clrMapOvr>
    <a:masterClrMapping/>
  </p:clrMapOvr>
  <p:transition>
    <p:plu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93CA6-892A-4800-8D9A-756E5C82442D}" type="datetimeFigureOut">
              <a:rPr lang="en-US"/>
              <a:pPr>
                <a:defRPr/>
              </a:pPr>
              <a:t>2/13/2025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01DA-2CAD-4754-A7D1-2E77145396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81150"/>
      </p:ext>
    </p:extLst>
  </p:cSld>
  <p:clrMapOvr>
    <a:masterClrMapping/>
  </p:clrMapOvr>
  <p:transition>
    <p:plu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07EFD-A28C-4FF1-856B-DF09048B7342}" type="datetimeFigureOut">
              <a:rPr lang="en-US"/>
              <a:pPr>
                <a:defRPr/>
              </a:pPr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0E481-7DBE-4D95-81C8-2F73479C9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52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lu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450FD-CB19-4112-BAF1-F5B409A00704}" type="datetimeFigureOut">
              <a:rPr lang="en-US"/>
              <a:pPr>
                <a:defRPr/>
              </a:pPr>
              <a:t>2/13/2025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0829-04DD-49BE-945F-F8060A1C3D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79620"/>
      </p:ext>
    </p:extLst>
  </p:cSld>
  <p:clrMapOvr>
    <a:masterClrMapping/>
  </p:clrMapOvr>
  <p:transition>
    <p:plu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38DCF-0120-4783-9022-1FF3CE9C1504}" type="datetimeFigureOut">
              <a:rPr lang="en-US"/>
              <a:pPr>
                <a:defRPr/>
              </a:pPr>
              <a:t>2/13/2025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D0CC9-ADAD-40E4-9711-81C82B4FC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269229"/>
      </p:ext>
    </p:extLst>
  </p:cSld>
  <p:clrMapOvr>
    <a:masterClrMapping/>
  </p:clrMapOvr>
  <p:transition>
    <p:plu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F44B2-59F0-4CF9-ACCB-0192CF952924}" type="datetimeFigureOut">
              <a:rPr lang="en-US"/>
              <a:pPr>
                <a:defRPr/>
              </a:pPr>
              <a:t>2/13/2025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F38C-953B-4B55-AE86-61A7036D99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53049"/>
      </p:ext>
    </p:extLst>
  </p:cSld>
  <p:clrMapOvr>
    <a:masterClrMapping/>
  </p:clrMapOvr>
  <p:transition>
    <p:plu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605CB-34C5-4979-9E6A-31D6EB5B241F}" type="datetimeFigureOut">
              <a:rPr lang="en-US"/>
              <a:pPr>
                <a:defRPr/>
              </a:pPr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BC681-7E0F-46DC-A64A-74E0751A9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91536"/>
      </p:ext>
    </p:extLst>
  </p:cSld>
  <p:clrMapOvr>
    <a:masterClrMapping/>
  </p:clrMapOvr>
  <p:transition>
    <p:plu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4868E-938D-4203-BBAA-98FD82558978}" type="datetimeFigureOut">
              <a:rPr lang="en-US"/>
              <a:pPr>
                <a:defRPr/>
              </a:pPr>
              <a:t>2/13/2025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E1151-C6A7-4D10-886F-D2C8765E0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177555"/>
      </p:ext>
    </p:extLst>
  </p:cSld>
  <p:clrMapOvr>
    <a:masterClrMapping/>
  </p:clrMapOvr>
  <p:transition>
    <p:plu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66EAB-8073-4A2D-BF62-ECE524D9F48D}" type="datetimeFigureOut">
              <a:rPr lang="en-US"/>
              <a:pPr>
                <a:defRPr/>
              </a:pPr>
              <a:t>2/13/2025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025AC-EB73-421B-9E70-ADB3A19909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72395"/>
      </p:ext>
    </p:extLst>
  </p:cSld>
  <p:clrMapOvr>
    <a:masterClrMapping/>
  </p:clrMapOvr>
  <p:transition>
    <p:plu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D96AD-D48E-4A1F-A002-F5689FC99C8B}" type="datetimeFigureOut">
              <a:rPr lang="en-US"/>
              <a:pPr>
                <a:defRPr/>
              </a:pPr>
              <a:t>2/13/2025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CCD26-8EE4-47FB-BD66-079C5692C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40673"/>
      </p:ext>
    </p:extLst>
  </p:cSld>
  <p:clrMapOvr>
    <a:masterClrMapping/>
  </p:clrMapOvr>
  <p:transition>
    <p:plu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EF22E-E86F-4BF8-8464-D649CBD41438}" type="datetimeFigureOut">
              <a:rPr lang="en-US"/>
              <a:pPr>
                <a:defRPr/>
              </a:pPr>
              <a:t>2/13/2025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5D6CE-A11F-4F3E-B445-FC8C6ACF48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26766"/>
      </p:ext>
    </p:extLst>
  </p:cSld>
  <p:clrMapOvr>
    <a:masterClrMapping/>
  </p:clrMapOvr>
  <p:transition>
    <p:plus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36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D85C63D5-0BBF-44DF-AEBE-B70DB41BF49E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2/13/2025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0FF601CC-D6BC-47AF-BC1D-A661D3BA5802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712566"/>
      </p:ext>
    </p:extLst>
  </p:cSld>
  <p:clrMapOvr>
    <a:masterClrMapping/>
  </p:clrMapOvr>
  <p:transition>
    <p:plus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55893CA6-892A-4800-8D9A-756E5C82442D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2/13/2025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2D0C01DA-2CAD-4754-A7D1-2E77145396B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929707"/>
      </p:ext>
    </p:extLst>
  </p:cSld>
  <p:clrMapOvr>
    <a:masterClrMapping/>
  </p:clrMapOvr>
  <p:transition>
    <p:plus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6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54864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9A307EFD-A28C-4FF1-856B-DF09048B7342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2/13/2025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6840E481-7DBE-4D95-81C8-2F73479C980C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lus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77A450FD-CB19-4112-BAF1-F5B409A0070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2/13/2025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FDE10829-04DD-49BE-945F-F8060A1C3D5A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306868"/>
      </p:ext>
    </p:extLst>
  </p:cSld>
  <p:clrMapOvr>
    <a:masterClrMapping/>
  </p:clrMapOvr>
  <p:transition>
    <p:plus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535113"/>
            <a:ext cx="4041775" cy="750887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2"/>
            <a:ext cx="4040188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362202"/>
            <a:ext cx="4041775" cy="3763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7BC38DCF-0120-4783-9022-1FF3CE9C150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2/13/2025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AD1D0CC9-ADAD-40E4-9711-81C82B4FC0F0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100055"/>
      </p:ext>
    </p:extLst>
  </p:cSld>
  <p:clrMapOvr>
    <a:masterClrMapping/>
  </p:clrMapOvr>
  <p:transition>
    <p:plus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554F44B2-59F0-4CF9-ACCB-0192CF952924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2/13/2025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0648F38C-953B-4B55-AE86-61A7036D993F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515088"/>
      </p:ext>
    </p:extLst>
  </p:cSld>
  <p:clrMapOvr>
    <a:masterClrMapping/>
  </p:clrMapOvr>
  <p:transition>
    <p:plus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D91605CB-34C5-4979-9E6A-31D6EB5B241F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2/13/2025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441BC681-7E0F-46DC-A64A-74E0751A9512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785736"/>
      </p:ext>
    </p:extLst>
  </p:cSld>
  <p:clrMapOvr>
    <a:masterClrMapping/>
  </p:clrMapOvr>
  <p:transition>
    <p:plus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165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1" y="1524002"/>
            <a:ext cx="3008313" cy="4602163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650"/>
            </a:lvl3pPr>
            <a:lvl4pPr>
              <a:defRPr sz="1500"/>
            </a:lvl4pPr>
            <a:lvl5pPr>
              <a:defRPr sz="135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44C4868E-938D-4203-BBAA-98FD82558978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2/13/2025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1E1E1151-C6A7-4D10-886F-D2C8765E0188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304847"/>
      </p:ext>
    </p:extLst>
  </p:cSld>
  <p:clrMapOvr>
    <a:masterClrMapping/>
  </p:clrMapOvr>
  <p:transition>
    <p:plus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24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4D166EAB-8073-4A2D-BF62-ECE524D9F48D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2/13/2025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5EB025AC-EB73-421B-9E70-ADB3A1990929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649848"/>
      </p:ext>
    </p:extLst>
  </p:cSld>
  <p:clrMapOvr>
    <a:masterClrMapping/>
  </p:clrMapOvr>
  <p:transition>
    <p:plus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351D96AD-D48E-4A1F-A002-F5689FC99C8B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2/13/2025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5D9CCD26-8EE4-47FB-BD66-079C5692CC38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460640"/>
      </p:ext>
    </p:extLst>
  </p:cSld>
  <p:clrMapOvr>
    <a:masterClrMapping/>
  </p:clrMapOvr>
  <p:transition>
    <p:plus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331EF22E-E86F-4BF8-8464-D649CBD41438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2/13/2025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3685D6CE-A11F-4F3E-B445-FC8C6ACF48B9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9033"/>
      </p:ext>
    </p:extLst>
  </p:cSld>
  <p:clrMapOvr>
    <a:masterClrMapping/>
  </p:clrMapOvr>
  <p:transition>
    <p:plus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2F2FC7-0C16-4CAB-A5CE-6B57889E5F7A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B4B41E-4574-40F9-A0FF-DC1E12BBBB31}" type="slidenum">
              <a: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348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E8D481-3D75-4D0D-99DD-392F24D75763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0C4C36-6511-4C68-B643-CE4720C7FB97}" type="slidenum">
              <a: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21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06A457-238D-4384-9172-9308128004F4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0B013B-1802-4731-9F2F-72FF8A1826EA}" type="slidenum">
              <a: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91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BBC020-506F-45E1-AE91-1661DE9643C9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4B87B6-7B8A-43B4-B78A-F9CA3429690A}" type="slidenum">
              <a: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52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886541-A0AF-4CDF-80C5-501E4BA42F3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2FFAF3-1F7B-4074-9D48-0467F50D8FD0}" type="slidenum">
              <a: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99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9EDB84-8D82-48BE-9749-66BDF0893EC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0144D0-6E12-4418-91B7-2936A7338109}" type="slidenum">
              <a: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798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A8E913-F738-41EC-9B67-A71E209230B5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D9E074-89B9-4D98-B2D4-FA48EBA57527}" type="slidenum">
              <a: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94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030538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6B620E-2483-4DF7-A5E1-8E757DB7F836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63705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8EF4CE-D38E-4F07-B393-1A5FEB200AC0}" type="slidenum">
              <a: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6370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63705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81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4914900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bg-BG" noProof="0" smtClean="0"/>
              <a:t>Щракнете върху иконата, за да добавите картина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52E160-8F1C-4BD6-8EBD-367A8803F4E6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CE26763-C4B5-4A81-99BA-9717F5093027}" type="slidenum">
              <a: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70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A69232-A163-40E6-950A-BDCDD25FE16F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BBB6EF-2539-4F26-9058-1465FCFCA24B}" type="slidenum">
              <a: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7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41D0B2-0291-46A5-B9CB-693902A807B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885F21B-8346-4AD3-B99D-794D0EDEA44B}" type="slidenum">
              <a: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81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3">
                <a:lumMod val="50000"/>
                <a:alpha val="2000"/>
              </a:schemeClr>
            </a:gs>
            <a:gs pos="0">
              <a:schemeClr val="tx1"/>
            </a:gs>
            <a:gs pos="90000">
              <a:schemeClr val="accent3">
                <a:lumMod val="50000"/>
                <a:alpha val="4000"/>
              </a:schemeClr>
            </a:gs>
            <a:gs pos="70000">
              <a:srgbClr val="E9EFF0"/>
            </a:gs>
            <a:gs pos="27000">
              <a:schemeClr val="tx1"/>
            </a:gs>
          </a:gsLst>
          <a:lin ang="13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EF6AAB24-B4FE-4359-8A8A-8C69D3D4E93B}" type="datetimeFigureOut">
              <a:rPr lang="en-US"/>
              <a:pPr>
                <a:defRPr/>
              </a:pPr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10AAE003-3DA7-4570-90D1-59DD59EE0A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9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ransition>
    <p:plu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3">
                <a:lumMod val="50000"/>
                <a:alpha val="2000"/>
              </a:schemeClr>
            </a:gs>
            <a:gs pos="0">
              <a:schemeClr val="tx1"/>
            </a:gs>
            <a:gs pos="90000">
              <a:schemeClr val="accent3">
                <a:lumMod val="50000"/>
                <a:alpha val="4000"/>
              </a:schemeClr>
            </a:gs>
            <a:gs pos="70000">
              <a:srgbClr val="E9EFF0"/>
            </a:gs>
            <a:gs pos="27000">
              <a:schemeClr val="tx1"/>
            </a:gs>
          </a:gsLst>
          <a:lin ang="13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7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defTabSz="685800">
              <a:defRPr/>
            </a:pPr>
            <a:fld id="{EF6AAB24-B4FE-4359-8A8A-8C69D3D4E93B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2/13/2025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7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defTabSz="685800">
              <a:defRPr/>
            </a:pP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7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9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defTabSz="685800">
              <a:defRPr/>
            </a:pPr>
            <a:fld id="{10AAE003-3DA7-4570-90D1-59DD59EE0AD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500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ransition>
    <p:plu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75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Georgia" pitchFamily="18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Lucida Sans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Lucida Sans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Lucida Sans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075" b="1">
          <a:solidFill>
            <a:schemeClr val="tx1"/>
          </a:solidFill>
          <a:latin typeface="Lucida Sans" pitchFamily="34" charset="0"/>
        </a:defRPr>
      </a:lvl9pPr>
    </p:titleStyle>
    <p:bodyStyle>
      <a:lvl1pPr marL="410766" indent="-308372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51272" indent="-211931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0106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014413" indent="-136922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58479" indent="-136922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23594" indent="-13716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74470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346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76222" indent="-13716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C791"/>
            </a:gs>
            <a:gs pos="19000">
              <a:srgbClr val="FDF2E5"/>
            </a:gs>
            <a:gs pos="69000">
              <a:srgbClr val="FEF9F3"/>
            </a:gs>
            <a:gs pos="88000">
              <a:srgbClr val="F9DAB6"/>
            </a:gs>
            <a:gs pos="100000">
              <a:srgbClr val="F9DAB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846263"/>
            <a:ext cx="75438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en-US" smtClean="0"/>
              <a:t>Редактиране на стиловете на текста в образеца</a:t>
            </a:r>
          </a:p>
          <a:p>
            <a:pPr lvl="1"/>
            <a:r>
              <a:rPr lang="bg-BG" altLang="en-US" smtClean="0"/>
              <a:t>Второ ниво</a:t>
            </a:r>
          </a:p>
          <a:p>
            <a:pPr lvl="2"/>
            <a:r>
              <a:rPr lang="bg-BG" altLang="en-US" smtClean="0"/>
              <a:t>Трето ниво</a:t>
            </a:r>
          </a:p>
          <a:p>
            <a:pPr lvl="3"/>
            <a:r>
              <a:rPr lang="bg-BG" altLang="en-US" smtClean="0"/>
              <a:t>Четвърто ниво</a:t>
            </a:r>
          </a:p>
          <a:p>
            <a:pPr lvl="4"/>
            <a:r>
              <a:rPr lang="bg-BG" altLang="en-US" smtClean="0"/>
              <a:t>Пето ниво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C7EB02-4B58-456D-9D43-2049A8FB4D12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2/13/2025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00" cap="all" baseline="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050"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72A3E5-FC29-4C9C-AB5C-33E963798842}" type="slidenum">
              <a: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350" y="1738313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17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jpg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4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4.pn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.pn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4.pn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4.png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4.png"/><Relationship Id="rId5" Type="http://schemas.openxmlformats.org/officeDocument/2006/relationships/image" Target="../media/image17.jpg"/><Relationship Id="rId4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microsoft.com/office/2007/relationships/media" Target="../media/media16.m4a"/><Relationship Id="rId7" Type="http://schemas.openxmlformats.org/officeDocument/2006/relationships/image" Target="../media/image4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4.xml"/><Relationship Id="rId4" Type="http://schemas.openxmlformats.org/officeDocument/2006/relationships/audio" Target="../media/media16.m4a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4.png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1000">
              <a:srgbClr val="C00000">
                <a:alpha val="40000"/>
              </a:srgbClr>
            </a:gs>
            <a:gs pos="20000">
              <a:schemeClr val="accent3">
                <a:lumMod val="50000"/>
                <a:alpha val="2000"/>
              </a:schemeClr>
            </a:gs>
            <a:gs pos="0">
              <a:schemeClr val="tx1"/>
            </a:gs>
            <a:gs pos="94000">
              <a:srgbClr val="FF0000">
                <a:alpha val="16000"/>
              </a:srgbClr>
            </a:gs>
            <a:gs pos="82000">
              <a:srgbClr val="E9EFF0"/>
            </a:gs>
            <a:gs pos="53000">
              <a:schemeClr val="tx1"/>
            </a:gs>
          </a:gsLst>
          <a:lin ang="13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754828"/>
            <a:ext cx="4005330" cy="47265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066800"/>
          </a:xfrm>
        </p:spPr>
        <p:txBody>
          <a:bodyPr/>
          <a:lstStyle/>
          <a:p>
            <a:pPr algn="ctr">
              <a:defRPr/>
            </a:pPr>
            <a:r>
              <a:rPr lang="bg-BG" dirty="0" smtClean="0">
                <a:solidFill>
                  <a:srgbClr val="FF0000"/>
                </a:solidFill>
              </a:rPr>
              <a:t>Страданията </a:t>
            </a:r>
            <a:br>
              <a:rPr lang="bg-BG" dirty="0" smtClean="0">
                <a:solidFill>
                  <a:srgbClr val="FF0000"/>
                </a:solidFill>
              </a:rPr>
            </a:br>
            <a:r>
              <a:rPr lang="bg-BG" dirty="0" smtClean="0">
                <a:solidFill>
                  <a:srgbClr val="FF0000"/>
                </a:solidFill>
              </a:rPr>
              <a:t>на Иисус Христос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5334000" y="6296708"/>
            <a:ext cx="97494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rgbClr val="920000"/>
                </a:solidFill>
              </a:rPr>
              <a:t>www.artbychimevi.com</a:t>
            </a: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1929" y="6099467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6162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  <p:extLst mod="1">
    <p:ext uri="{E180D4A7-C9FB-4DFB-919C-405C955672EB}">
      <p14:showEvtLst xmlns:p14="http://schemas.microsoft.com/office/powerpoint/2010/main">
        <p14:playEvt time="43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2" y="238124"/>
            <a:ext cx="88392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i="1" dirty="0" smtClean="0">
                <a:solidFill>
                  <a:srgbClr val="FF0000"/>
                </a:solidFill>
              </a:rPr>
              <a:t>Коя е Страстната седмица?</a:t>
            </a:r>
            <a:endParaRPr lang="bg-BG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062" y="1524000"/>
            <a:ext cx="8839200" cy="4876800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Последната седмица от земния живот на Иисус Христос се нарича Страстната седмица – седмицата на Христови страданията</a:t>
            </a:r>
            <a:r>
              <a:rPr lang="bg-BG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На </a:t>
            </a:r>
            <a:r>
              <a:rPr lang="bg-BG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църковно-славянски думата „страст</a:t>
            </a:r>
            <a:r>
              <a:rPr lang="bg-BG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означава „страдание“.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Заради саможертвата  на Христос, всеки ден от тази седмица се нарича „Велик“.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endParaRPr lang="bg-BG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19433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51">
        <p:plus/>
      </p:transition>
    </mc:Choice>
    <mc:Fallback xmlns="">
      <p:transition spd="slow" advTm="30651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752600"/>
            <a:ext cx="4406808" cy="3429000"/>
          </a:xfrm>
        </p:spPr>
        <p:txBody>
          <a:bodyPr/>
          <a:lstStyle/>
          <a:p>
            <a:pPr marL="73025" eaLnBrk="1" hangingPunct="1"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 </a:t>
            </a:r>
            <a:r>
              <a:rPr lang="bg-BG" sz="2200" b="1" i="1" dirty="0" smtClean="0">
                <a:solidFill>
                  <a:srgbClr val="002060"/>
                </a:solidFill>
              </a:rPr>
              <a:t>През тази седмица враговете на Христос взели решение да Го заловят, защото </a:t>
            </a:r>
            <a:r>
              <a:rPr lang="bg-BG" sz="2200" b="1" i="1" dirty="0">
                <a:solidFill>
                  <a:srgbClr val="002060"/>
                </a:solidFill>
              </a:rPr>
              <a:t>Той ги разобличавал за лошите им дела. </a:t>
            </a:r>
            <a:endParaRPr lang="bg-BG" sz="2200" b="1" i="1" dirty="0" smtClean="0">
              <a:solidFill>
                <a:srgbClr val="002060"/>
              </a:solidFill>
            </a:endParaRPr>
          </a:p>
          <a:p>
            <a:pPr marL="73025" eaLnBrk="1" hangingPunct="1">
              <a:defRPr/>
            </a:pPr>
            <a:r>
              <a:rPr lang="bg-BG" sz="2200" b="1" i="1" dirty="0" smtClean="0">
                <a:solidFill>
                  <a:srgbClr val="002060"/>
                </a:solidFill>
              </a:rPr>
              <a:t>      За жалост един от Христовите ученици им обещал да предаде Учителя си. Този ученик </a:t>
            </a:r>
            <a:r>
              <a:rPr lang="bg-BG" sz="2200" b="1" i="1" dirty="0">
                <a:solidFill>
                  <a:srgbClr val="002060"/>
                </a:solidFill>
              </a:rPr>
              <a:t>е</a:t>
            </a:r>
            <a:r>
              <a:rPr lang="bg-BG" sz="2200" b="1" i="1" dirty="0" smtClean="0">
                <a:solidFill>
                  <a:srgbClr val="002060"/>
                </a:solidFill>
              </a:rPr>
              <a:t> Юда Искариот.</a:t>
            </a:r>
            <a:endParaRPr lang="bg-BG" sz="2200" i="1" dirty="0" smtClean="0">
              <a:solidFill>
                <a:srgbClr val="002060"/>
              </a:solidFill>
            </a:endParaRPr>
          </a:p>
        </p:txBody>
      </p:sp>
      <p:pic>
        <p:nvPicPr>
          <p:cNvPr id="3074" name="Picture 2" descr="C:\Documents and Settings\Ivo\Desktop\Тайна вечеря, Предателство\the-betrayal-of-judas-fragment-1311.jpg!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4190999" cy="4882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505200" y="5983927"/>
            <a:ext cx="85632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accent2">
                    <a:lumMod val="50000"/>
                  </a:schemeClr>
                </a:solidFill>
              </a:rPr>
              <a:t>www.wikiwand.com</a:t>
            </a:r>
            <a:endParaRPr lang="en-US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2965" y="6086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2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448">
        <p:fade/>
      </p:transition>
    </mc:Choice>
    <mc:Fallback xmlns="">
      <p:transition spd="med" advTm="224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152400"/>
            <a:ext cx="6705600" cy="922159"/>
          </a:xfrm>
          <a:noFill/>
        </p:spPr>
        <p:txBody>
          <a:bodyPr/>
          <a:lstStyle/>
          <a:p>
            <a:pPr algn="ctr">
              <a:defRPr/>
            </a:pPr>
            <a:r>
              <a:rPr lang="bg-BG" sz="4400" i="1" dirty="0" smtClean="0">
                <a:solidFill>
                  <a:srgbClr val="FF0000"/>
                </a:solidFill>
              </a:rPr>
              <a:t>Тайната вечеря</a:t>
            </a:r>
            <a:endParaRPr lang="bg-BG" sz="4400" i="1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-76200" y="5562600"/>
            <a:ext cx="9220200" cy="762000"/>
          </a:xfrm>
        </p:spPr>
        <p:txBody>
          <a:bodyPr/>
          <a:lstStyle/>
          <a:p>
            <a:pPr marL="73025" algn="ctr" eaLnBrk="1" hangingPunct="1">
              <a:defRPr/>
            </a:pPr>
            <a:r>
              <a:rPr lang="bg-BG" sz="24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g-BG" sz="2400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g-BG" sz="2200" b="1" i="1" dirty="0" smtClean="0">
                <a:solidFill>
                  <a:srgbClr val="002060"/>
                </a:solidFill>
              </a:rPr>
              <a:t>Господ Иисус Христос събрал учениците си на прощална вечеря преди големия еврейски празник Пасха в голямата горна стая на един йерусалимски дом.</a:t>
            </a:r>
            <a:endParaRPr lang="bg-BG" sz="2200" i="1" dirty="0" smtClean="0">
              <a:solidFill>
                <a:srgbClr val="002060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" t="4181" r="1800" b="3824"/>
          <a:stretch/>
        </p:blipFill>
        <p:spPr>
          <a:xfrm>
            <a:off x="952500" y="1012992"/>
            <a:ext cx="7162800" cy="4377266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7152364" y="5220981"/>
            <a:ext cx="881973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>
                <a:solidFill>
                  <a:srgbClr val="9A0000"/>
                </a:solidFill>
              </a:rPr>
              <a:t>www.perelaz.ucu.edu.ua</a:t>
            </a: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75376" y="601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715">
        <p:fade/>
      </p:transition>
    </mc:Choice>
    <mc:Fallback xmlns="">
      <p:transition spd="med" advTm="197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4158"/>
            <a:ext cx="7467600" cy="922159"/>
          </a:xfrm>
          <a:noFill/>
        </p:spPr>
        <p:txBody>
          <a:bodyPr/>
          <a:lstStyle/>
          <a:p>
            <a:pPr algn="ctr">
              <a:defRPr/>
            </a:pPr>
            <a:r>
              <a:rPr lang="bg-BG" sz="4000" i="1" dirty="0" smtClean="0">
                <a:solidFill>
                  <a:srgbClr val="FF0000"/>
                </a:solidFill>
              </a:rPr>
              <a:t>Предателството на Юда</a:t>
            </a:r>
            <a:endParaRPr lang="bg-BG" sz="4000" i="1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125" y="1600200"/>
            <a:ext cx="4256314" cy="3303918"/>
          </a:xfrm>
        </p:spPr>
        <p:txBody>
          <a:bodyPr/>
          <a:lstStyle/>
          <a:p>
            <a:pPr marL="73025" eaLnBrk="1" hangingPunct="1">
              <a:defRPr/>
            </a:pPr>
            <a:r>
              <a:rPr lang="bg-BG" sz="24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g-BG" sz="2400" i="1" dirty="0" smtClean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bg-BG" sz="2200" b="1" i="1" dirty="0" smtClean="0">
                <a:solidFill>
                  <a:srgbClr val="002060"/>
                </a:solidFill>
              </a:rPr>
              <a:t>Юда Искариот бързо излязъл от вечерята, за да предаде своя Учител на враговете Му.</a:t>
            </a:r>
          </a:p>
          <a:p>
            <a:pPr marL="73025" eaLnBrk="1" hangingPunct="1">
              <a:defRPr/>
            </a:pPr>
            <a:r>
              <a:rPr lang="bg-BG" sz="2200" b="1" i="1" dirty="0" smtClean="0">
                <a:solidFill>
                  <a:srgbClr val="002060"/>
                </a:solidFill>
              </a:rPr>
              <a:t>     Това той направил, защото бил алчен за пари. За злодеянието си той получил тридесет</a:t>
            </a:r>
            <a:r>
              <a:rPr lang="bg-BG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200" b="1" i="1" dirty="0" smtClean="0">
                <a:solidFill>
                  <a:srgbClr val="002060"/>
                </a:solidFill>
              </a:rPr>
              <a:t>сребърника.</a:t>
            </a:r>
            <a:endParaRPr lang="bg-BG" sz="2200" i="1" dirty="0" smtClean="0">
              <a:solidFill>
                <a:srgbClr val="002060"/>
              </a:solidFill>
            </a:endParaRPr>
          </a:p>
        </p:txBody>
      </p:sp>
      <p:pic>
        <p:nvPicPr>
          <p:cNvPr id="6" name="Picture 2" descr="C:\Documents and Settings\Ivo\Desktop\Тайна вечеря, Предателство\betray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08" y="5105400"/>
            <a:ext cx="2068286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0200" y="6172200"/>
            <a:ext cx="609600" cy="6096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438" y="1295399"/>
            <a:ext cx="3735161" cy="521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19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029">
        <p:fade/>
      </p:transition>
    </mc:Choice>
    <mc:Fallback xmlns="">
      <p:transition spd="med" advTm="210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239000" cy="1143000"/>
          </a:xfrm>
          <a:noFill/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i="1" dirty="0" smtClean="0">
                <a:solidFill>
                  <a:srgbClr val="FF0000"/>
                </a:solidFill>
              </a:rPr>
              <a:t>Молитвата в Гетсиманската градина</a:t>
            </a:r>
            <a:endParaRPr lang="bg-BG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46031"/>
            <a:ext cx="4876800" cy="4572000"/>
          </a:xfrm>
        </p:spPr>
        <p:txBody>
          <a:bodyPr>
            <a:no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     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     </a:t>
            </a:r>
            <a:r>
              <a:rPr lang="bg-BG" sz="2200" b="1" i="1" dirty="0" smtClean="0">
                <a:solidFill>
                  <a:srgbClr val="002060"/>
                </a:solidFill>
              </a:rPr>
              <a:t>След вечерята Господ отишъл с учениците </a:t>
            </a:r>
            <a:r>
              <a:rPr lang="bg-BG" sz="2200" b="1" i="1" dirty="0" err="1" smtClean="0">
                <a:solidFill>
                  <a:srgbClr val="002060"/>
                </a:solidFill>
              </a:rPr>
              <a:t>Си</a:t>
            </a:r>
            <a:r>
              <a:rPr lang="bg-BG" sz="2200" b="1" i="1" dirty="0" smtClean="0">
                <a:solidFill>
                  <a:srgbClr val="002060"/>
                </a:solidFill>
              </a:rPr>
              <a:t> в една маслинена градина край града, за да се моли.   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sz="2200" b="1" i="1" dirty="0">
                <a:solidFill>
                  <a:srgbClr val="002060"/>
                </a:solidFill>
              </a:rPr>
              <a:t> </a:t>
            </a:r>
            <a:r>
              <a:rPr lang="bg-BG" sz="2200" b="1" i="1" dirty="0" smtClean="0">
                <a:solidFill>
                  <a:srgbClr val="002060"/>
                </a:solidFill>
              </a:rPr>
              <a:t>          Душата </a:t>
            </a:r>
            <a:r>
              <a:rPr lang="bg-BG" sz="2200" b="1" i="1" dirty="0">
                <a:solidFill>
                  <a:srgbClr val="002060"/>
                </a:solidFill>
              </a:rPr>
              <a:t>Му била </a:t>
            </a:r>
            <a:r>
              <a:rPr lang="bg-BG" sz="2200" b="1" i="1" dirty="0" smtClean="0">
                <a:solidFill>
                  <a:srgbClr val="002060"/>
                </a:solidFill>
              </a:rPr>
              <a:t>изпълнена </a:t>
            </a:r>
            <a:r>
              <a:rPr lang="bg-BG" sz="2200" b="1" i="1" dirty="0">
                <a:solidFill>
                  <a:srgbClr val="002060"/>
                </a:solidFill>
              </a:rPr>
              <a:t>със </a:t>
            </a:r>
            <a:r>
              <a:rPr lang="bg-BG" sz="2200" b="1" i="1" dirty="0" smtClean="0">
                <a:solidFill>
                  <a:srgbClr val="002060"/>
                </a:solidFill>
              </a:rPr>
              <a:t>скръб, защото знаел какво го очаква, но бил готов да изпие горчивата чаша на страданията.</a:t>
            </a:r>
            <a:endParaRPr lang="bg-BG" sz="2200" b="1" i="1" dirty="0">
              <a:solidFill>
                <a:srgbClr val="002060"/>
              </a:solidFill>
            </a:endParaRPr>
          </a:p>
        </p:txBody>
      </p:sp>
      <p:pic>
        <p:nvPicPr>
          <p:cNvPr id="4099" name="Picture 3" descr="C:\Documents and Settings\Ivo\Desktop\Тайна вечеря, Предателство\il_570xN.1356424245_qv1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25" t="1540" r="3297" b="8654"/>
          <a:stretch/>
        </p:blipFill>
        <p:spPr bwMode="auto">
          <a:xfrm>
            <a:off x="5257800" y="1477108"/>
            <a:ext cx="3657601" cy="507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5236191" y="6399241"/>
            <a:ext cx="652743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>
                <a:solidFill>
                  <a:schemeClr val="accent2">
                    <a:lumMod val="50000"/>
                  </a:schemeClr>
                </a:solidFill>
              </a:rPr>
              <a:t>www.amazon.es</a:t>
            </a:r>
            <a:endParaRPr lang="en-US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72600" y="61790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7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332">
        <p:fade/>
      </p:transition>
    </mc:Choice>
    <mc:Fallback xmlns="">
      <p:transition spd="med" advTm="253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258" y="914400"/>
            <a:ext cx="5745083" cy="4648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" y="-105194"/>
            <a:ext cx="819912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i="1" dirty="0" smtClean="0">
                <a:solidFill>
                  <a:srgbClr val="FF0000"/>
                </a:solidFill>
              </a:rPr>
              <a:t>Залавянето на Христос</a:t>
            </a:r>
            <a:endParaRPr lang="bg-BG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" y="5138294"/>
            <a:ext cx="8423910" cy="1524000"/>
          </a:xfrm>
        </p:spPr>
        <p:txBody>
          <a:bodyPr>
            <a:no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bg-BG" sz="2400" b="1" i="1" dirty="0" smtClean="0">
              <a:solidFill>
                <a:srgbClr val="FF0000"/>
              </a:solidFill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200" b="1" i="1" dirty="0" smtClean="0">
                <a:solidFill>
                  <a:srgbClr val="FF0000"/>
                </a:solidFill>
              </a:rPr>
              <a:t>            </a:t>
            </a:r>
            <a:r>
              <a:rPr lang="bg-BG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Тогава в градината нахлули войници. Юда се приближил до Христос и Го целунал – това бил знак за враговете Му, за да Го заловят. </a:t>
            </a:r>
            <a:endParaRPr lang="bg-BG" sz="2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6154841" y="5393323"/>
            <a:ext cx="974947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>
                <a:solidFill>
                  <a:schemeClr val="accent2">
                    <a:lumMod val="50000"/>
                  </a:schemeClr>
                </a:solidFill>
              </a:rPr>
              <a:t>www.johnsanidopoulos.com</a:t>
            </a: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93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716">
        <p:fade/>
      </p:transition>
    </mc:Choice>
    <mc:Fallback xmlns="">
      <p:transition spd="med" advTm="157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17500"/>
            <a:ext cx="6172200" cy="1143000"/>
          </a:xfrm>
          <a:noFill/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i="1" dirty="0" smtClean="0">
                <a:solidFill>
                  <a:srgbClr val="FF0000"/>
                </a:solidFill>
              </a:rPr>
              <a:t>На Велики Четвъртък в храма</a:t>
            </a:r>
            <a:endParaRPr lang="bg-BG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1790700"/>
            <a:ext cx="5486400" cy="3962400"/>
          </a:xfrm>
        </p:spPr>
        <p:txBody>
          <a:bodyPr>
            <a:no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     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         </a:t>
            </a:r>
            <a:r>
              <a:rPr lang="bg-BG" sz="2200" b="1" i="1" dirty="0">
                <a:solidFill>
                  <a:srgbClr val="002060"/>
                </a:solidFill>
              </a:rPr>
              <a:t>Н</a:t>
            </a:r>
            <a:r>
              <a:rPr lang="bg-BG" sz="2200" b="1" i="1" dirty="0" smtClean="0">
                <a:solidFill>
                  <a:srgbClr val="002060"/>
                </a:solidFill>
              </a:rPr>
              <a:t>а </a:t>
            </a:r>
            <a:r>
              <a:rPr lang="bg-BG" sz="2200" b="1" i="1" dirty="0">
                <a:solidFill>
                  <a:srgbClr val="002060"/>
                </a:solidFill>
              </a:rPr>
              <a:t>Велики </a:t>
            </a:r>
            <a:r>
              <a:rPr lang="bg-BG" sz="2200" b="1" i="1" dirty="0" smtClean="0">
                <a:solidFill>
                  <a:srgbClr val="002060"/>
                </a:solidFill>
              </a:rPr>
              <a:t>Четвъртък Църквата </a:t>
            </a:r>
            <a:r>
              <a:rPr lang="bg-BG" sz="2200" b="1" i="1" dirty="0">
                <a:solidFill>
                  <a:srgbClr val="002060"/>
                </a:solidFill>
              </a:rPr>
              <a:t>възпоменава </a:t>
            </a:r>
            <a:r>
              <a:rPr lang="bg-BG" sz="2200" b="1" i="1" dirty="0" smtClean="0">
                <a:solidFill>
                  <a:srgbClr val="002060"/>
                </a:solidFill>
              </a:rPr>
              <a:t>Тайната вечеря и залавянето на Иисус Христос.   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sz="2200" b="1" i="1" dirty="0">
                <a:solidFill>
                  <a:srgbClr val="002060"/>
                </a:solidFill>
              </a:rPr>
              <a:t> </a:t>
            </a:r>
            <a:r>
              <a:rPr lang="bg-BG" sz="2200" b="1" i="1" dirty="0" smtClean="0">
                <a:solidFill>
                  <a:srgbClr val="002060"/>
                </a:solidFill>
              </a:rPr>
              <a:t>           На богослужението се извършва Велик маслосвет и всички християни се </a:t>
            </a:r>
            <a:r>
              <a:rPr lang="bg-BG" sz="2200" b="1" i="1" dirty="0" err="1" smtClean="0">
                <a:solidFill>
                  <a:srgbClr val="002060"/>
                </a:solidFill>
              </a:rPr>
              <a:t>помаз</a:t>
            </a:r>
            <a:r>
              <a:rPr lang="bg-BG" sz="2200" b="1" i="1" dirty="0" smtClean="0">
                <a:solidFill>
                  <a:srgbClr val="002060"/>
                </a:solidFill>
              </a:rPr>
              <a:t>-ват с осветено масло за изцеление от душевни и телесни болести.</a:t>
            </a:r>
            <a:endParaRPr lang="bg-BG" sz="2200" b="1" i="1" dirty="0">
              <a:solidFill>
                <a:srgbClr val="002060"/>
              </a:solidFill>
            </a:endParaRPr>
          </a:p>
        </p:txBody>
      </p:sp>
      <p:pic>
        <p:nvPicPr>
          <p:cNvPr id="5" name="Picture 4" descr="C:\Documents and Settings\Ivo\Desktop\Фотоси От Лазаровден до Възкресение\DSCN0981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" r="1240"/>
          <a:stretch/>
        </p:blipFill>
        <p:spPr bwMode="auto">
          <a:xfrm>
            <a:off x="76200" y="2209800"/>
            <a:ext cx="4038600" cy="3429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083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42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476">
        <p:fade/>
      </p:transition>
    </mc:Choice>
    <mc:Fallback xmlns="">
      <p:transition spd="med" advTm="244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1143000"/>
          </a:xfrm>
          <a:noFill/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4000" i="1" dirty="0" smtClean="0">
                <a:solidFill>
                  <a:srgbClr val="FF0000"/>
                </a:solidFill>
              </a:rPr>
              <a:t>Съдът над Иисус Христос</a:t>
            </a:r>
            <a:endParaRPr lang="bg-BG" sz="4000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7587" y="1600200"/>
            <a:ext cx="5562600" cy="4495800"/>
          </a:xfrm>
        </p:spPr>
        <p:txBody>
          <a:bodyPr>
            <a:no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     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         </a:t>
            </a:r>
            <a:r>
              <a:rPr lang="bg-BG" sz="2200" b="1" i="1" dirty="0" smtClean="0">
                <a:solidFill>
                  <a:srgbClr val="002060"/>
                </a:solidFill>
              </a:rPr>
              <a:t>Иисус Христос бил изправен на съд. Неговите безмилостни врагове Го осъдили на позорна смърт чрез разпъване на кръст.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sz="2200" b="1" i="1" dirty="0">
                <a:solidFill>
                  <a:srgbClr val="002060"/>
                </a:solidFill>
              </a:rPr>
              <a:t> </a:t>
            </a:r>
            <a:r>
              <a:rPr lang="bg-BG" sz="2200" b="1" i="1" dirty="0" smtClean="0">
                <a:solidFill>
                  <a:srgbClr val="002060"/>
                </a:solidFill>
              </a:rPr>
              <a:t>            Войниците Го бичували, сложили трънен венец на главата  Му и Го накарали да носи </a:t>
            </a:r>
            <a:r>
              <a:rPr lang="bg-BG" sz="2200" b="1" i="1" dirty="0">
                <a:solidFill>
                  <a:srgbClr val="002060"/>
                </a:solidFill>
              </a:rPr>
              <a:t>к</a:t>
            </a:r>
            <a:r>
              <a:rPr lang="bg-BG" sz="2200" b="1" i="1" dirty="0" smtClean="0">
                <a:solidFill>
                  <a:srgbClr val="002060"/>
                </a:solidFill>
              </a:rPr>
              <a:t>ръста Си към Голгота – мястото, където бил разпънат.</a:t>
            </a:r>
            <a:endParaRPr lang="bg-BG" sz="2200" b="1" i="1" dirty="0">
              <a:solidFill>
                <a:srgbClr val="002060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21148"/>
            <a:ext cx="3505200" cy="5122985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2976024" y="6307723"/>
            <a:ext cx="84350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>
                <a:solidFill>
                  <a:srgbClr val="CC0000"/>
                </a:solidFill>
              </a:rPr>
              <a:t>www.alexandraicons.gr</a:t>
            </a: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61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6590">
        <p:fade/>
      </p:transition>
    </mc:Choice>
    <mc:Fallback xmlns="">
      <p:transition spd="med" advTm="265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696200" cy="914400"/>
          </a:xfrm>
        </p:spPr>
        <p:txBody>
          <a:bodyPr/>
          <a:lstStyle/>
          <a:p>
            <a:pPr algn="ctr">
              <a:defRPr/>
            </a:pPr>
            <a:r>
              <a:rPr lang="bg-BG" sz="4400" i="1" dirty="0" smtClean="0">
                <a:solidFill>
                  <a:srgbClr val="FF0000"/>
                </a:solidFill>
              </a:rPr>
              <a:t>Разпятие Христово</a:t>
            </a:r>
            <a:endParaRPr lang="bg-BG" sz="4400" i="1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209800"/>
            <a:ext cx="4953000" cy="3214687"/>
          </a:xfrm>
        </p:spPr>
        <p:txBody>
          <a:bodyPr/>
          <a:lstStyle/>
          <a:p>
            <a:pPr marL="73025" eaLnBrk="1" hangingPunct="1">
              <a:defRPr/>
            </a:pPr>
            <a:r>
              <a:rPr lang="bg-BG" sz="2400" i="1" dirty="0" smtClean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bg-BG" sz="2200" b="1" i="1" dirty="0" smtClean="0">
                <a:solidFill>
                  <a:srgbClr val="002060"/>
                </a:solidFill>
              </a:rPr>
              <a:t>Спасителят бил прикован на кръста сред разбойници, макар да бил напълно невинен.</a:t>
            </a:r>
          </a:p>
          <a:p>
            <a:pPr marL="73025" eaLnBrk="1" hangingPunct="1">
              <a:defRPr/>
            </a:pPr>
            <a:r>
              <a:rPr lang="bg-BG" sz="2200" b="1" i="1" dirty="0">
                <a:solidFill>
                  <a:srgbClr val="002060"/>
                </a:solidFill>
              </a:rPr>
              <a:t> </a:t>
            </a:r>
            <a:r>
              <a:rPr lang="bg-BG" sz="2200" b="1" i="1" dirty="0" smtClean="0">
                <a:solidFill>
                  <a:srgbClr val="002060"/>
                </a:solidFill>
              </a:rPr>
              <a:t>    Като Бог, Той можел да избегне разпятието и смъртта, </a:t>
            </a:r>
            <a:r>
              <a:rPr lang="bg-BG" sz="2200" b="1" i="1" dirty="0">
                <a:solidFill>
                  <a:srgbClr val="002060"/>
                </a:solidFill>
              </a:rPr>
              <a:t>но </a:t>
            </a:r>
            <a:r>
              <a:rPr lang="bg-BG" sz="2200" b="1" i="1" dirty="0" smtClean="0">
                <a:solidFill>
                  <a:srgbClr val="002060"/>
                </a:solidFill>
              </a:rPr>
              <a:t>доброволно приел </a:t>
            </a:r>
            <a:r>
              <a:rPr lang="bg-BG" sz="2200" b="1" i="1" dirty="0">
                <a:solidFill>
                  <a:srgbClr val="002060"/>
                </a:solidFill>
              </a:rPr>
              <a:t>да </a:t>
            </a:r>
            <a:r>
              <a:rPr lang="bg-BG" sz="2200" b="1" i="1" dirty="0" smtClean="0">
                <a:solidFill>
                  <a:srgbClr val="002060"/>
                </a:solidFill>
              </a:rPr>
              <a:t>страда, за да изкупи нашите грехове.</a:t>
            </a:r>
          </a:p>
          <a:p>
            <a:pPr marL="73025" eaLnBrk="1" hangingPunct="1">
              <a:defRPr/>
            </a:pPr>
            <a:r>
              <a:rPr lang="bg-BG" sz="2200" b="1" i="1" dirty="0">
                <a:solidFill>
                  <a:srgbClr val="002060"/>
                </a:solidFill>
              </a:rPr>
              <a:t> </a:t>
            </a:r>
            <a:r>
              <a:rPr lang="bg-BG" sz="2200" b="1" i="1" dirty="0" smtClean="0">
                <a:solidFill>
                  <a:srgbClr val="002060"/>
                </a:solidFill>
              </a:rPr>
              <a:t>     </a:t>
            </a:r>
            <a:endParaRPr lang="bg-BG" sz="2200" i="1" dirty="0" smtClean="0">
              <a:solidFill>
                <a:srgbClr val="002060"/>
              </a:solidFill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143000"/>
            <a:ext cx="4025737" cy="5493543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7737309" y="6421099"/>
            <a:ext cx="130837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accent1">
                    <a:lumMod val="75000"/>
                  </a:schemeClr>
                </a:solidFill>
              </a:rPr>
              <a:t>www.panagiapalatiani.gr</a:t>
            </a:r>
            <a:endParaRPr lang="en-US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12624" y="60305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5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781">
        <p:fade/>
      </p:transition>
    </mc:Choice>
    <mc:Fallback xmlns="">
      <p:transition spd="med" advTm="227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5153" y="2544535"/>
            <a:ext cx="5118847" cy="3621366"/>
          </a:xfrm>
        </p:spPr>
        <p:txBody>
          <a:bodyPr/>
          <a:lstStyle/>
          <a:p>
            <a:pPr marL="73025" eaLnBrk="1" hangingPunct="1">
              <a:defRPr/>
            </a:pPr>
            <a:r>
              <a:rPr lang="bg-BG" sz="2400" i="1" dirty="0" smtClean="0">
                <a:solidFill>
                  <a:schemeClr val="accent1">
                    <a:lumMod val="50000"/>
                  </a:schemeClr>
                </a:solidFill>
              </a:rPr>
              <a:t>      </a:t>
            </a:r>
            <a:r>
              <a:rPr lang="bg-BG" b="1" i="1" dirty="0" smtClean="0">
                <a:solidFill>
                  <a:srgbClr val="002060"/>
                </a:solidFill>
              </a:rPr>
              <a:t>На Разпети петък Господ Иисус Христос издъхнал на кръста. Неговите ученици Никодим и Йосиф </a:t>
            </a:r>
            <a:r>
              <a:rPr lang="bg-BG" b="1" i="1" smtClean="0">
                <a:solidFill>
                  <a:srgbClr val="002060"/>
                </a:solidFill>
              </a:rPr>
              <a:t>Ариматейски </a:t>
            </a:r>
            <a:r>
              <a:rPr lang="bg-BG" b="1" i="1" dirty="0" smtClean="0">
                <a:solidFill>
                  <a:srgbClr val="002060"/>
                </a:solidFill>
              </a:rPr>
              <a:t>Го свалили от кръста и подготвили за погребение.</a:t>
            </a:r>
            <a:endParaRPr lang="bg-BG" i="1" dirty="0" smtClean="0">
              <a:solidFill>
                <a:srgbClr val="002060"/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98" y="1295726"/>
            <a:ext cx="3786382" cy="535773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3167991" y="6520934"/>
            <a:ext cx="837089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>
                <a:solidFill>
                  <a:srgbClr val="584D1C"/>
                </a:solidFill>
              </a:rPr>
              <a:t>www.pinterest.com</a:t>
            </a:r>
            <a:endParaRPr lang="en-US" sz="600" dirty="0">
              <a:solidFill>
                <a:srgbClr val="584D1C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18447" y="-344768"/>
            <a:ext cx="7239000" cy="1143000"/>
          </a:xfrm>
          <a:noFill/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4400" i="1" dirty="0" smtClean="0">
                <a:solidFill>
                  <a:srgbClr val="FF0000"/>
                </a:solidFill>
              </a:rPr>
              <a:t>Разпети Петък</a:t>
            </a:r>
            <a:endParaRPr lang="bg-BG" sz="4400" i="1" dirty="0">
              <a:solidFill>
                <a:srgbClr val="FF0000"/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72600" y="60756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36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967">
        <p:fade/>
      </p:transition>
    </mc:Choice>
    <mc:Fallback xmlns="">
      <p:transition spd="med" advTm="169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26022"/>
            <a:ext cx="5841031" cy="1143000"/>
          </a:xfrm>
          <a:noFill/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4400" i="1" dirty="0" smtClean="0">
                <a:solidFill>
                  <a:srgbClr val="FF0000"/>
                </a:solidFill>
              </a:rPr>
              <a:t>На Разпети Петък в храма</a:t>
            </a:r>
            <a:endParaRPr lang="bg-BG" sz="4400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8612" y="1779330"/>
            <a:ext cx="5410200" cy="3511062"/>
          </a:xfrm>
        </p:spPr>
        <p:txBody>
          <a:bodyPr>
            <a:no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     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    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sz="2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bg-BG" sz="2200" b="1" i="1" dirty="0" smtClean="0">
                <a:solidFill>
                  <a:srgbClr val="002060"/>
                </a:solidFill>
              </a:rPr>
              <a:t>Този ден е най-тъжният ден за християните. Те се събират в храма и минават под плащаницата, за да изразят своята скръб и съпричастност към Христовите страдания.</a:t>
            </a:r>
            <a:endParaRPr lang="bg-BG" sz="2200" b="1" i="1" dirty="0">
              <a:solidFill>
                <a:srgbClr val="002060"/>
              </a:solidFill>
            </a:endParaRPr>
          </a:p>
        </p:txBody>
      </p:sp>
      <p:pic>
        <p:nvPicPr>
          <p:cNvPr id="5" name="Picture 4" descr="C:\Documents and Settings\Ivo\Desktop\Фотоси От Лазаровден до Възкресение\photo_verybig_1418357dariknews.bg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2" r="11186"/>
          <a:stretch/>
        </p:blipFill>
        <p:spPr bwMode="auto">
          <a:xfrm>
            <a:off x="254969" y="1905000"/>
            <a:ext cx="4191000" cy="32597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3886200" y="4995446"/>
            <a:ext cx="559769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>
                <a:solidFill>
                  <a:srgbClr val="8B792D"/>
                </a:solidFill>
              </a:rPr>
              <a:t>dariknews.bg</a:t>
            </a: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80712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9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556">
        <p:fade/>
      </p:transition>
    </mc:Choice>
    <mc:Fallback xmlns="">
      <p:transition spd="med" advTm="195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696200" cy="914400"/>
          </a:xfrm>
        </p:spPr>
        <p:txBody>
          <a:bodyPr/>
          <a:lstStyle/>
          <a:p>
            <a:pPr algn="ctr">
              <a:defRPr/>
            </a:pPr>
            <a:r>
              <a:rPr lang="bg-BG" sz="4000" i="1" dirty="0" smtClean="0">
                <a:solidFill>
                  <a:srgbClr val="FF0000"/>
                </a:solidFill>
              </a:rPr>
              <a:t>Погребението Христово</a:t>
            </a:r>
            <a:endParaRPr lang="bg-BG" sz="4000" i="1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9251" y="4984668"/>
            <a:ext cx="7293249" cy="1295400"/>
          </a:xfrm>
        </p:spPr>
        <p:txBody>
          <a:bodyPr/>
          <a:lstStyle/>
          <a:p>
            <a:pPr marL="73025" eaLnBrk="1" hangingPunct="1">
              <a:defRPr/>
            </a:pPr>
            <a:r>
              <a:rPr lang="bg-BG" sz="2400" i="1" dirty="0" smtClean="0">
                <a:solidFill>
                  <a:schemeClr val="accent1">
                    <a:lumMod val="50000"/>
                  </a:schemeClr>
                </a:solidFill>
              </a:rPr>
              <a:t>      </a:t>
            </a:r>
            <a:r>
              <a:rPr lang="bg-BG" b="1" i="1" dirty="0" smtClean="0">
                <a:solidFill>
                  <a:srgbClr val="002060"/>
                </a:solidFill>
              </a:rPr>
              <a:t>Тялото на Иисус Христос било обвито </a:t>
            </a:r>
            <a:r>
              <a:rPr lang="bg-BG" b="1" i="1" dirty="0">
                <a:solidFill>
                  <a:srgbClr val="002060"/>
                </a:solidFill>
              </a:rPr>
              <a:t>в</a:t>
            </a:r>
            <a:r>
              <a:rPr lang="bg-BG" b="1" i="1" dirty="0" smtClean="0">
                <a:solidFill>
                  <a:srgbClr val="002060"/>
                </a:solidFill>
              </a:rPr>
              <a:t> плащаница и положено в гроб, изсечен като пещера в скала. </a:t>
            </a:r>
            <a:r>
              <a:rPr lang="bg-BG" b="1" i="1" dirty="0">
                <a:solidFill>
                  <a:srgbClr val="002060"/>
                </a:solidFill>
              </a:rPr>
              <a:t> </a:t>
            </a:r>
            <a:r>
              <a:rPr lang="bg-BG" b="1" i="1" dirty="0" smtClean="0">
                <a:solidFill>
                  <a:srgbClr val="002060"/>
                </a:solidFill>
              </a:rPr>
              <a:t>    </a:t>
            </a:r>
          </a:p>
          <a:p>
            <a:pPr marL="73025" eaLnBrk="1" hangingPunct="1">
              <a:defRPr/>
            </a:pPr>
            <a:r>
              <a:rPr lang="bg-BG" b="1" i="1" dirty="0">
                <a:solidFill>
                  <a:srgbClr val="002060"/>
                </a:solidFill>
              </a:rPr>
              <a:t> </a:t>
            </a:r>
            <a:r>
              <a:rPr lang="bg-BG" b="1" i="1" dirty="0" smtClean="0">
                <a:solidFill>
                  <a:srgbClr val="002060"/>
                </a:solidFill>
              </a:rPr>
              <a:t>     Голяма била скръбта на Божията Майка и учениците Му.</a:t>
            </a:r>
            <a:endParaRPr lang="bg-BG" i="1" dirty="0" smtClean="0">
              <a:solidFill>
                <a:srgbClr val="002060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12" y="1092645"/>
            <a:ext cx="6007175" cy="3888889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6400800" y="4796868"/>
            <a:ext cx="816249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rgbClr val="584D1C"/>
                </a:solidFill>
              </a:rPr>
              <a:t>www.youtube.com</a:t>
            </a: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84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8791">
        <p:fade/>
      </p:transition>
    </mc:Choice>
    <mc:Fallback xmlns="">
      <p:transition spd="med" advTm="187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045" y="304800"/>
            <a:ext cx="7696200" cy="914400"/>
          </a:xfrm>
        </p:spPr>
        <p:txBody>
          <a:bodyPr/>
          <a:lstStyle/>
          <a:p>
            <a:pPr algn="ctr">
              <a:defRPr/>
            </a:pPr>
            <a:r>
              <a:rPr lang="bg-BG" sz="4000" i="1" dirty="0" smtClean="0">
                <a:solidFill>
                  <a:srgbClr val="FF0000"/>
                </a:solidFill>
              </a:rPr>
              <a:t>На Велика събота в храма</a:t>
            </a:r>
            <a:br>
              <a:rPr lang="bg-BG" sz="4000" i="1" dirty="0" smtClean="0">
                <a:solidFill>
                  <a:srgbClr val="FF0000"/>
                </a:solidFill>
              </a:rPr>
            </a:br>
            <a:r>
              <a:rPr lang="bg-BG" sz="3600" i="1" dirty="0" smtClean="0">
                <a:solidFill>
                  <a:srgbClr val="FF0000"/>
                </a:solidFill>
              </a:rPr>
              <a:t>Опело Христово</a:t>
            </a:r>
            <a:endParaRPr lang="bg-BG" sz="4000" i="1" dirty="0">
              <a:solidFill>
                <a:srgbClr val="FF0000"/>
              </a:solidFill>
            </a:endParaRPr>
          </a:p>
        </p:txBody>
      </p:sp>
      <p:pic>
        <p:nvPicPr>
          <p:cNvPr id="10" name="Картина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92" y="1600200"/>
            <a:ext cx="7024307" cy="5038344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6553200" y="6423100"/>
            <a:ext cx="150554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www.plovdivskamitropolia.bg</a:t>
            </a:r>
            <a:endParaRPr lang="en-US" sz="8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31300" y="6118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3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623">
        <p:fade/>
      </p:transition>
    </mc:Choice>
    <mc:Fallback xmlns="">
      <p:transition spd="med" advTm="136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4156" y="259005"/>
            <a:ext cx="5772150" cy="457200"/>
          </a:xfrm>
        </p:spPr>
        <p:txBody>
          <a:bodyPr/>
          <a:lstStyle/>
          <a:p>
            <a:pPr algn="ctr">
              <a:defRPr/>
            </a:pPr>
            <a:r>
              <a:rPr lang="bg-BG" sz="3000" i="1" dirty="0">
                <a:solidFill>
                  <a:srgbClr val="FF0000"/>
                </a:solidFill>
              </a:rPr>
              <a:t/>
            </a:r>
            <a:br>
              <a:rPr lang="bg-BG" sz="3000" i="1" dirty="0">
                <a:solidFill>
                  <a:srgbClr val="FF0000"/>
                </a:solidFill>
              </a:rPr>
            </a:br>
            <a:r>
              <a:rPr lang="bg-BG" sz="3200" i="1" dirty="0">
                <a:solidFill>
                  <a:srgbClr val="FF0000"/>
                </a:solidFill>
              </a:rPr>
              <a:t>Опело Христово</a:t>
            </a:r>
            <a:endParaRPr lang="bg-BG" i="1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4156" y="977958"/>
            <a:ext cx="6306844" cy="896541"/>
          </a:xfrm>
        </p:spPr>
        <p:txBody>
          <a:bodyPr/>
          <a:lstStyle/>
          <a:p>
            <a:pPr marL="54769" algn="ctr" eaLnBrk="1" hangingPunct="1">
              <a:defRPr/>
            </a:pPr>
            <a:r>
              <a:rPr lang="bg-BG" sz="1800" b="1" i="1" dirty="0" err="1" smtClean="0">
                <a:solidFill>
                  <a:srgbClr val="002060"/>
                </a:solidFill>
              </a:rPr>
              <a:t>Ти</a:t>
            </a:r>
            <a:r>
              <a:rPr lang="bg-BG" sz="1800" b="1" i="1" dirty="0" smtClean="0">
                <a:solidFill>
                  <a:srgbClr val="002060"/>
                </a:solidFill>
              </a:rPr>
              <a:t> предвечен Живот, как във гроба лежиш?</a:t>
            </a:r>
          </a:p>
          <a:p>
            <a:pPr marL="54769" algn="ctr" eaLnBrk="1" hangingPunct="1">
              <a:defRPr/>
            </a:pPr>
            <a:r>
              <a:rPr lang="bg-BG" sz="1800" b="1" i="1" dirty="0" smtClean="0">
                <a:solidFill>
                  <a:srgbClr val="002060"/>
                </a:solidFill>
              </a:rPr>
              <a:t>Но тъй на </a:t>
            </a:r>
            <a:r>
              <a:rPr lang="bg-BG" sz="1800" b="1" i="1" dirty="0">
                <a:solidFill>
                  <a:srgbClr val="002060"/>
                </a:solidFill>
              </a:rPr>
              <a:t>смъртта </a:t>
            </a:r>
            <a:r>
              <a:rPr lang="bg-BG" sz="1800" b="1" i="1" dirty="0" smtClean="0">
                <a:solidFill>
                  <a:srgbClr val="002060"/>
                </a:solidFill>
              </a:rPr>
              <a:t>си царството сразил </a:t>
            </a:r>
          </a:p>
          <a:p>
            <a:pPr marL="54769" algn="ctr" eaLnBrk="1" hangingPunct="1">
              <a:defRPr/>
            </a:pPr>
            <a:r>
              <a:rPr lang="bg-BG" sz="1800" b="1" i="1" dirty="0" smtClean="0">
                <a:solidFill>
                  <a:srgbClr val="002060"/>
                </a:solidFill>
              </a:rPr>
              <a:t>и от ада си жертвите спасил.</a:t>
            </a:r>
          </a:p>
          <a:p>
            <a:pPr marL="54769" algn="ctr" eaLnBrk="1" hangingPunct="1">
              <a:defRPr/>
            </a:pPr>
            <a:endParaRPr lang="bg-BG" sz="1650" b="1" i="1" dirty="0">
              <a:solidFill>
                <a:srgbClr val="002060"/>
              </a:solidFill>
            </a:endParaRPr>
          </a:p>
        </p:txBody>
      </p:sp>
      <p:pic>
        <p:nvPicPr>
          <p:cNvPr id="4" name="iz-opelo-xristovo-nadgroben-plac-iztocen-na_m0JpyGK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33600" y="242487"/>
            <a:ext cx="457200" cy="457200"/>
          </a:xfrm>
          <a:prstGeom prst="rect">
            <a:avLst/>
          </a:prstGeom>
        </p:spPr>
      </p:pic>
      <p:sp>
        <p:nvSpPr>
          <p:cNvPr id="7" name="Text Placeholder 2"/>
          <p:cNvSpPr txBox="1">
            <a:spLocks/>
          </p:cNvSpPr>
          <p:nvPr/>
        </p:nvSpPr>
        <p:spPr bwMode="auto">
          <a:xfrm>
            <a:off x="1980553" y="1837971"/>
            <a:ext cx="57340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73152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363" indent="-2825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334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525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463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769" algn="ctr" defTabSz="685800" eaLnBrk="1" hangingPunct="1">
              <a:defRPr/>
            </a:pPr>
            <a:endParaRPr lang="bg-BG" sz="1650" b="1" i="1" dirty="0">
              <a:solidFill>
                <a:srgbClr val="002060"/>
              </a:solidFill>
              <a:latin typeface="Georgia"/>
            </a:endParaRPr>
          </a:p>
          <a:p>
            <a:pPr marL="54769" algn="ctr" defTabSz="685800" eaLnBrk="1" hangingPunct="1">
              <a:defRPr/>
            </a:pPr>
            <a:r>
              <a:rPr lang="bg-BG" sz="1800" b="1" i="1" dirty="0" err="1">
                <a:solidFill>
                  <a:srgbClr val="002060"/>
                </a:solidFill>
                <a:latin typeface="Georgia"/>
              </a:rPr>
              <a:t>Иисусе</a:t>
            </a:r>
            <a:r>
              <a:rPr lang="bg-BG" sz="1800" b="1" i="1" dirty="0">
                <a:solidFill>
                  <a:srgbClr val="002060"/>
                </a:solidFill>
                <a:latin typeface="Georgia"/>
              </a:rPr>
              <a:t>, Царю, пред разкрития гроб </a:t>
            </a:r>
          </a:p>
          <a:p>
            <a:pPr marL="54769" algn="ctr" defTabSz="685800" eaLnBrk="1" hangingPunct="1">
              <a:defRPr/>
            </a:pPr>
            <a:r>
              <a:rPr lang="bg-BG" sz="1800" b="1" i="1" dirty="0">
                <a:solidFill>
                  <a:srgbClr val="002060"/>
                </a:solidFill>
                <a:latin typeface="Georgia"/>
              </a:rPr>
              <a:t>с почит величаем </a:t>
            </a:r>
            <a:r>
              <a:rPr lang="bg-BG" sz="1800" b="1" i="1" dirty="0" err="1">
                <a:solidFill>
                  <a:srgbClr val="002060"/>
                </a:solidFill>
                <a:latin typeface="Georgia"/>
              </a:rPr>
              <a:t>Твойта</a:t>
            </a:r>
            <a:r>
              <a:rPr lang="bg-BG" sz="1800" b="1" i="1" dirty="0">
                <a:solidFill>
                  <a:srgbClr val="002060"/>
                </a:solidFill>
                <a:latin typeface="Georgia"/>
              </a:rPr>
              <a:t> кръста смърт, </a:t>
            </a:r>
          </a:p>
          <a:p>
            <a:pPr marL="54769" algn="ctr" defTabSz="685800" eaLnBrk="1" hangingPunct="1">
              <a:defRPr/>
            </a:pPr>
            <a:r>
              <a:rPr lang="bg-BG" sz="1800" b="1" i="1" dirty="0">
                <a:solidFill>
                  <a:srgbClr val="002060"/>
                </a:solidFill>
                <a:latin typeface="Georgia"/>
              </a:rPr>
              <a:t>чрез която ни изкупи от смъртта!</a:t>
            </a:r>
            <a:endParaRPr lang="bg-BG" sz="1800" i="1" dirty="0">
              <a:solidFill>
                <a:srgbClr val="002060"/>
              </a:solidFill>
              <a:latin typeface="Georgia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322046"/>
            <a:ext cx="7209490" cy="3264297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5867400" y="6452630"/>
            <a:ext cx="1156086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en-US" sz="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iuliapastorcici.artstation.com</a:t>
            </a: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1418578" y="6637296"/>
            <a:ext cx="685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bg-BG" sz="900" dirty="0">
                <a:solidFill>
                  <a:prstClr val="white">
                    <a:lumMod val="65000"/>
                  </a:prstClr>
                </a:solidFill>
              </a:rPr>
              <a:t>Музикално изпълнение: Из Опело Христово, </a:t>
            </a:r>
            <a:r>
              <a:rPr lang="bg-BG" sz="900" dirty="0" err="1">
                <a:solidFill>
                  <a:prstClr val="white">
                    <a:lumMod val="65000"/>
                  </a:prstClr>
                </a:solidFill>
              </a:rPr>
              <a:t>изп</a:t>
            </a:r>
            <a:r>
              <a:rPr lang="bg-BG" sz="900" dirty="0">
                <a:solidFill>
                  <a:prstClr val="white">
                    <a:lumMod val="65000"/>
                  </a:prstClr>
                </a:solidFill>
              </a:rPr>
              <a:t>. Никола Антонов</a:t>
            </a:r>
            <a:r>
              <a:rPr lang="en-US" sz="900" dirty="0">
                <a:solidFill>
                  <a:prstClr val="white">
                    <a:lumMod val="65000"/>
                  </a:prstClr>
                </a:solidFill>
              </a:rPr>
              <a:t>, </a:t>
            </a:r>
            <a:r>
              <a:rPr lang="bg-BG" sz="900" dirty="0" err="1">
                <a:solidFill>
                  <a:prstClr val="white">
                    <a:lumMod val="65000"/>
                  </a:prstClr>
                </a:solidFill>
              </a:rPr>
              <a:t>изт</a:t>
            </a:r>
            <a:r>
              <a:rPr lang="bg-BG" sz="900" dirty="0">
                <a:solidFill>
                  <a:prstClr val="white">
                    <a:lumMod val="65000"/>
                  </a:prstClr>
                </a:solidFill>
              </a:rPr>
              <a:t>.</a:t>
            </a:r>
            <a:r>
              <a:rPr lang="en-US" sz="9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en-US" sz="900" dirty="0" err="1">
                <a:solidFill>
                  <a:prstClr val="white">
                    <a:lumMod val="65000"/>
                  </a:prstClr>
                </a:solidFill>
              </a:rPr>
              <a:t>youtube</a:t>
            </a:r>
            <a:endParaRPr lang="en-US" sz="9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4000" y="5699728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09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1392">
        <p:fade/>
      </p:transition>
    </mc:Choice>
    <mc:Fallback xmlns="">
      <p:transition spd="med" advTm="713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91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697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mute="1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</p:bldLst>
  </p:timing>
  <p:extLst mod="1">
    <p:ext uri="{E180D4A7-C9FB-4DFB-919C-405C955672EB}">
      <p14:showEvtLst xmlns:p14="http://schemas.microsoft.com/office/powerpoint/2010/main">
        <p14:playEvt time="1756" objId="4"/>
        <p14:stopEvt time="3093" objId="4"/>
        <p14:playEvt time="3298" objId="4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8392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i="1" dirty="0" smtClean="0">
                <a:solidFill>
                  <a:srgbClr val="FF0000"/>
                </a:solidFill>
              </a:rPr>
              <a:t>Саможертвата на Христос</a:t>
            </a:r>
            <a:endParaRPr lang="bg-BG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3733800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      </a:t>
            </a:r>
          </a:p>
          <a:p>
            <a:pPr marL="411163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bg-BG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Макар </a:t>
            </a:r>
            <a:r>
              <a:rPr lang="bg-BG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напълно невинен, </a:t>
            </a:r>
            <a:r>
              <a:rPr lang="bg-BG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Христос </a:t>
            </a:r>
            <a:r>
              <a:rPr lang="bg-BG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 </a:t>
            </a:r>
            <a:r>
              <a:rPr lang="bg-BG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наказание </a:t>
            </a:r>
            <a:r>
              <a:rPr lang="bg-BG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заради грехопадението на първите хора и греховете на цялото човечество.</a:t>
            </a:r>
          </a:p>
          <a:p>
            <a:pPr marL="411163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Спасителят претърпя страдания и позорна кръстна смърт, за да изкупи нашите грехове и да ни помири с Бога.</a:t>
            </a:r>
          </a:p>
          <a:p>
            <a:pPr marL="411163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</a:t>
            </a:r>
            <a:endParaRPr lang="bg-BG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96400" y="62125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68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512">
        <p:fade/>
      </p:transition>
    </mc:Choice>
    <mc:Fallback xmlns="">
      <p:transition spd="med" advTm="245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FFC000">
                <a:alpha val="34000"/>
              </a:srgbClr>
            </a:gs>
            <a:gs pos="0">
              <a:schemeClr val="tx1"/>
            </a:gs>
            <a:gs pos="90000">
              <a:srgbClr val="FFC000">
                <a:alpha val="31000"/>
              </a:srgbClr>
            </a:gs>
            <a:gs pos="70000">
              <a:schemeClr val="accent3">
                <a:lumMod val="60000"/>
                <a:lumOff val="40000"/>
              </a:schemeClr>
            </a:gs>
            <a:gs pos="27000">
              <a:schemeClr val="tx1"/>
            </a:gs>
          </a:gsLst>
          <a:lin ang="13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658"/>
            <a:ext cx="8991600" cy="1143000"/>
          </a:xfrm>
          <a:noFill/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4400" i="1" dirty="0" smtClean="0">
                <a:solidFill>
                  <a:srgbClr val="FF0000"/>
                </a:solidFill>
              </a:rPr>
              <a:t>Христос със смъртта </a:t>
            </a:r>
            <a:r>
              <a:rPr lang="bg-BG" sz="4400" i="1" dirty="0" err="1" smtClean="0">
                <a:solidFill>
                  <a:srgbClr val="FF0000"/>
                </a:solidFill>
              </a:rPr>
              <a:t>Си</a:t>
            </a:r>
            <a:r>
              <a:rPr lang="bg-BG" sz="4400" i="1" dirty="0" smtClean="0">
                <a:solidFill>
                  <a:srgbClr val="FF0000"/>
                </a:solidFill>
              </a:rPr>
              <a:t> смъртта победи</a:t>
            </a:r>
            <a:endParaRPr lang="bg-BG" sz="4400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668132"/>
            <a:ext cx="4648200" cy="5418468"/>
          </a:xfrm>
        </p:spPr>
        <p:txBody>
          <a:bodyPr>
            <a:noAutofit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Тропар на Възкресение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sz="2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200" b="1" i="1" dirty="0" smtClean="0">
                <a:solidFill>
                  <a:srgbClr val="800000"/>
                </a:solidFill>
              </a:rPr>
              <a:t>Христос </a:t>
            </a:r>
            <a:r>
              <a:rPr lang="ru-RU" sz="2200" b="1" i="1" dirty="0">
                <a:solidFill>
                  <a:srgbClr val="800000"/>
                </a:solidFill>
              </a:rPr>
              <a:t>воскресе из </a:t>
            </a:r>
            <a:r>
              <a:rPr lang="ru-RU" sz="2200" b="1" i="1" dirty="0" err="1" smtClean="0">
                <a:solidFill>
                  <a:srgbClr val="800000"/>
                </a:solidFill>
              </a:rPr>
              <a:t>мертвих</a:t>
            </a:r>
            <a:r>
              <a:rPr lang="ru-RU" sz="2200" b="1" i="1" dirty="0" smtClean="0">
                <a:solidFill>
                  <a:srgbClr val="800000"/>
                </a:solidFill>
              </a:rPr>
              <a:t>, </a:t>
            </a:r>
            <a:r>
              <a:rPr lang="ru-RU" sz="2200" b="1" i="1" dirty="0" err="1" smtClean="0">
                <a:solidFill>
                  <a:srgbClr val="800000"/>
                </a:solidFill>
              </a:rPr>
              <a:t>смертию</a:t>
            </a:r>
            <a:r>
              <a:rPr lang="ru-RU" sz="2200" b="1" i="1" dirty="0" smtClean="0">
                <a:solidFill>
                  <a:srgbClr val="800000"/>
                </a:solidFill>
              </a:rPr>
              <a:t> </a:t>
            </a:r>
            <a:r>
              <a:rPr lang="ru-RU" sz="2200" b="1" i="1" dirty="0" err="1">
                <a:solidFill>
                  <a:srgbClr val="800000"/>
                </a:solidFill>
              </a:rPr>
              <a:t>смерт</a:t>
            </a:r>
            <a:r>
              <a:rPr lang="ru-RU" sz="2200" b="1" i="1" dirty="0">
                <a:solidFill>
                  <a:srgbClr val="800000"/>
                </a:solidFill>
              </a:rPr>
              <a:t> </a:t>
            </a:r>
            <a:r>
              <a:rPr lang="ru-RU" sz="2200" b="1" i="1" dirty="0" smtClean="0">
                <a:solidFill>
                  <a:srgbClr val="800000"/>
                </a:solidFill>
              </a:rPr>
              <a:t>поправ и </a:t>
            </a:r>
            <a:r>
              <a:rPr lang="ru-RU" sz="2200" b="1" i="1" dirty="0">
                <a:solidFill>
                  <a:srgbClr val="800000"/>
                </a:solidFill>
              </a:rPr>
              <a:t>сущим во </a:t>
            </a:r>
            <a:r>
              <a:rPr lang="ru-RU" sz="2200" b="1" i="1" dirty="0" err="1">
                <a:solidFill>
                  <a:srgbClr val="800000"/>
                </a:solidFill>
              </a:rPr>
              <a:t>гробех</a:t>
            </a:r>
            <a:r>
              <a:rPr lang="ru-RU" sz="2200" b="1" i="1" dirty="0">
                <a:solidFill>
                  <a:srgbClr val="800000"/>
                </a:solidFill>
              </a:rPr>
              <a:t> живот даровав.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ru-RU" sz="2200" b="1" i="1" dirty="0">
              <a:solidFill>
                <a:srgbClr val="800000"/>
              </a:solidFill>
            </a:endParaRP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200" b="1" i="1" dirty="0">
                <a:solidFill>
                  <a:srgbClr val="800000"/>
                </a:solidFill>
              </a:rPr>
              <a:t>    </a:t>
            </a:r>
            <a:r>
              <a:rPr lang="ru-RU" sz="2200" b="1" i="1" dirty="0" smtClean="0">
                <a:solidFill>
                  <a:srgbClr val="800000"/>
                </a:solidFill>
              </a:rPr>
              <a:t>      Христос </a:t>
            </a:r>
            <a:r>
              <a:rPr lang="ru-RU" sz="2200" b="1" i="1" dirty="0" err="1">
                <a:solidFill>
                  <a:srgbClr val="800000"/>
                </a:solidFill>
              </a:rPr>
              <a:t>възкръсна</a:t>
            </a:r>
            <a:r>
              <a:rPr lang="ru-RU" sz="2200" b="1" i="1" dirty="0">
                <a:solidFill>
                  <a:srgbClr val="800000"/>
                </a:solidFill>
              </a:rPr>
              <a:t> от </a:t>
            </a:r>
            <a:r>
              <a:rPr lang="ru-RU" sz="2200" b="1" i="1" dirty="0" err="1" smtClean="0">
                <a:solidFill>
                  <a:srgbClr val="800000"/>
                </a:solidFill>
              </a:rPr>
              <a:t>мъртвите</a:t>
            </a:r>
            <a:r>
              <a:rPr lang="ru-RU" sz="2200" b="1" i="1" dirty="0" smtClean="0">
                <a:solidFill>
                  <a:srgbClr val="800000"/>
                </a:solidFill>
              </a:rPr>
              <a:t>, </a:t>
            </a:r>
            <a:r>
              <a:rPr lang="ru-RU" sz="2200" b="1" i="1" dirty="0" err="1" smtClean="0">
                <a:solidFill>
                  <a:srgbClr val="800000"/>
                </a:solidFill>
              </a:rPr>
              <a:t>със</a:t>
            </a:r>
            <a:r>
              <a:rPr lang="ru-RU" sz="2200" b="1" i="1" dirty="0" smtClean="0">
                <a:solidFill>
                  <a:srgbClr val="800000"/>
                </a:solidFill>
              </a:rPr>
              <a:t> </a:t>
            </a:r>
            <a:r>
              <a:rPr lang="ru-RU" sz="2200" b="1" i="1" dirty="0" err="1">
                <a:solidFill>
                  <a:srgbClr val="800000"/>
                </a:solidFill>
              </a:rPr>
              <a:t>смъртта</a:t>
            </a:r>
            <a:r>
              <a:rPr lang="ru-RU" sz="2200" b="1" i="1" dirty="0">
                <a:solidFill>
                  <a:srgbClr val="800000"/>
                </a:solidFill>
              </a:rPr>
              <a:t> </a:t>
            </a:r>
            <a:r>
              <a:rPr lang="ru-RU" sz="2200" b="1" i="1" dirty="0" smtClean="0">
                <a:solidFill>
                  <a:srgbClr val="800000"/>
                </a:solidFill>
              </a:rPr>
              <a:t>Си </a:t>
            </a:r>
            <a:r>
              <a:rPr lang="ru-RU" sz="2200" b="1" i="1" dirty="0" err="1">
                <a:solidFill>
                  <a:srgbClr val="800000"/>
                </a:solidFill>
              </a:rPr>
              <a:t>смъртта</a:t>
            </a:r>
            <a:r>
              <a:rPr lang="ru-RU" sz="2200" b="1" i="1" dirty="0">
                <a:solidFill>
                  <a:srgbClr val="800000"/>
                </a:solidFill>
              </a:rPr>
              <a:t> </a:t>
            </a:r>
            <a:r>
              <a:rPr lang="ru-RU" sz="2200" b="1" i="1" dirty="0" smtClean="0">
                <a:solidFill>
                  <a:srgbClr val="800000"/>
                </a:solidFill>
              </a:rPr>
              <a:t>победи </a:t>
            </a:r>
            <a:r>
              <a:rPr lang="ru-RU" sz="2200" b="1" i="1" dirty="0">
                <a:solidFill>
                  <a:srgbClr val="800000"/>
                </a:solidFill>
              </a:rPr>
              <a:t>и на </a:t>
            </a:r>
            <a:r>
              <a:rPr lang="ru-RU" sz="2200" b="1" i="1" dirty="0" err="1">
                <a:solidFill>
                  <a:srgbClr val="800000"/>
                </a:solidFill>
              </a:rPr>
              <a:t>тия</a:t>
            </a:r>
            <a:r>
              <a:rPr lang="ru-RU" sz="2200" b="1" i="1" dirty="0">
                <a:solidFill>
                  <a:srgbClr val="800000"/>
                </a:solidFill>
              </a:rPr>
              <a:t>, </a:t>
            </a:r>
            <a:r>
              <a:rPr lang="ru-RU" sz="2200" b="1" i="1" dirty="0" err="1">
                <a:solidFill>
                  <a:srgbClr val="800000"/>
                </a:solidFill>
              </a:rPr>
              <a:t>които</a:t>
            </a:r>
            <a:r>
              <a:rPr lang="ru-RU" sz="2200" b="1" i="1" dirty="0">
                <a:solidFill>
                  <a:srgbClr val="800000"/>
                </a:solidFill>
              </a:rPr>
              <a:t> </a:t>
            </a:r>
            <a:r>
              <a:rPr lang="ru-RU" sz="2200" b="1" i="1" dirty="0" err="1">
                <a:solidFill>
                  <a:srgbClr val="800000"/>
                </a:solidFill>
              </a:rPr>
              <a:t>са</a:t>
            </a:r>
            <a:r>
              <a:rPr lang="ru-RU" sz="2200" b="1" i="1" dirty="0">
                <a:solidFill>
                  <a:srgbClr val="800000"/>
                </a:solidFill>
              </a:rPr>
              <a:t> в </a:t>
            </a:r>
            <a:r>
              <a:rPr lang="ru-RU" sz="2200" b="1" i="1" dirty="0" err="1">
                <a:solidFill>
                  <a:srgbClr val="800000"/>
                </a:solidFill>
              </a:rPr>
              <a:t>гробовете</a:t>
            </a:r>
            <a:r>
              <a:rPr lang="ru-RU" sz="2200" b="1" i="1" dirty="0">
                <a:solidFill>
                  <a:srgbClr val="800000"/>
                </a:solidFill>
              </a:rPr>
              <a:t>, </a:t>
            </a:r>
            <a:r>
              <a:rPr lang="ru-RU" sz="2200" b="1" i="1" dirty="0" smtClean="0">
                <a:solidFill>
                  <a:srgbClr val="800000"/>
                </a:solidFill>
              </a:rPr>
              <a:t>живот дари!</a:t>
            </a: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20684"/>
            <a:ext cx="3998818" cy="4760748"/>
          </a:xfrm>
          <a:prstGeom prst="rect">
            <a:avLst/>
          </a:prstGeom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639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7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8624">
        <p:fade/>
      </p:transition>
    </mc:Choice>
    <mc:Fallback xmlns="">
      <p:transition spd="med" advTm="286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F9EFD7"/>
            </a:gs>
            <a:gs pos="0">
              <a:schemeClr val="tx1"/>
            </a:gs>
            <a:gs pos="90000">
              <a:srgbClr val="F9EFD7"/>
            </a:gs>
            <a:gs pos="70000">
              <a:srgbClr val="E9EFF0"/>
            </a:gs>
            <a:gs pos="27000">
              <a:schemeClr val="tx1"/>
            </a:gs>
          </a:gsLst>
          <a:lin ang="13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99133"/>
            <a:ext cx="85344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Въпроси </a:t>
            </a:r>
            <a:r>
              <a:rPr lang="ru-RU" sz="48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към урока</a:t>
            </a:r>
            <a:r>
              <a:rPr lang="ru-RU" sz="4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4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Коя седмица е наречена Страстната седмица?</a:t>
            </a:r>
            <a:endParaRPr lang="ru-RU" sz="3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bg-BG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Защо Христос бил заловен, изправен на съд, измъчван и разпънат на кръст?</a:t>
            </a:r>
          </a:p>
          <a:p>
            <a:pPr>
              <a:defRPr/>
            </a:pPr>
            <a:endParaRPr lang="bg-BG" sz="30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Кой ден от Страстната седмица е най-тъжният ден за християните?</a:t>
            </a:r>
            <a:endParaRPr lang="bg-BG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bg-BG" sz="30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Как изразяваме своята съпричастност към Христовите </a:t>
            </a:r>
            <a:r>
              <a:rPr lang="bg-BG" sz="3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страдания?</a:t>
            </a:r>
            <a:endParaRPr lang="ru-RU" sz="3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20200" y="61086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8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94">
        <p:fade/>
      </p:transition>
    </mc:Choice>
    <mc:Fallback xmlns="">
      <p:transition spd="med" advTm="400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6C791"/>
            </a:gs>
            <a:gs pos="20000">
              <a:srgbClr val="FDF2E5"/>
            </a:gs>
            <a:gs pos="69000">
              <a:srgbClr val="FEF9F3"/>
            </a:gs>
            <a:gs pos="88000">
              <a:srgbClr val="F9DAB6"/>
            </a:gs>
            <a:gs pos="100000">
              <a:srgbClr val="F9DAB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281516" y="188676"/>
            <a:ext cx="4572000" cy="2507225"/>
          </a:xfrm>
        </p:spPr>
        <p:txBody>
          <a:bodyPr>
            <a:normAutofit/>
          </a:bodyPr>
          <a:lstStyle/>
          <a:p>
            <a:pPr marL="102870" algn="ctr">
              <a:lnSpc>
                <a:spcPct val="100000"/>
              </a:lnSpc>
            </a:pPr>
            <a:r>
              <a:rPr lang="bg-BG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7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християнство-православие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09" y="4522874"/>
            <a:ext cx="4366614" cy="146690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62557" y="5867400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1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</a:t>
            </a:r>
            <a:r>
              <a:rPr lang="bg-BG" sz="1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2.4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ОТ ЕЛЕКТРОННИЯ УЧЕБНИК ЗА </a:t>
            </a:r>
            <a:r>
              <a:rPr kumimoji="0" lang="en-US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4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838200" y="2650296"/>
            <a:ext cx="7467600" cy="971550"/>
          </a:xfrm>
          <a:prstGeom prst="rect">
            <a:avLst/>
          </a:prstGeom>
          <a:solidFill>
            <a:srgbClr val="247244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lang="bg-BG" sz="1200" dirty="0"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Страданията на Иисус Христос</a:t>
            </a:r>
            <a:endParaRPr kumimoji="0" lang="bg-BG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854805" y="2774681"/>
            <a:ext cx="7452987" cy="45719"/>
          </a:xfrm>
          <a:prstGeom prst="rect">
            <a:avLst/>
          </a:prstGeom>
          <a:solidFill>
            <a:srgbClr val="FF7E1D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311111" y="3424724"/>
            <a:ext cx="6540376" cy="45719"/>
          </a:xfrm>
          <a:prstGeom prst="rect">
            <a:avLst/>
          </a:prstGeom>
          <a:solidFill>
            <a:srgbClr val="FF7E1D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125" y="3417793"/>
            <a:ext cx="7454352" cy="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44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Ретроспекция">
  <a:themeElements>
    <a:clrScheme name="Ретроспекция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спекц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ция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4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1843</TotalTime>
  <Words>673</Words>
  <Application>Microsoft Office PowerPoint</Application>
  <PresentationFormat>Презентация на цял екран (4:3)</PresentationFormat>
  <Paragraphs>93</Paragraphs>
  <Slides>19</Slides>
  <Notes>5</Notes>
  <HiddenSlides>0</HiddenSlides>
  <MMClips>19</MMClips>
  <ScaleCrop>false</ScaleCrop>
  <HeadingPairs>
    <vt:vector size="6" baseType="variant">
      <vt:variant>
        <vt:lpstr>Използвани шрифтове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Заглавия на слайдовете</vt:lpstr>
      </vt:variant>
      <vt:variant>
        <vt:i4>19</vt:i4>
      </vt:variant>
    </vt:vector>
  </HeadingPairs>
  <TitlesOfParts>
    <vt:vector size="32" baseType="lpstr">
      <vt:lpstr>Arial</vt:lpstr>
      <vt:lpstr>Book Antiqua</vt:lpstr>
      <vt:lpstr>Calibri</vt:lpstr>
      <vt:lpstr>Calibri Light</vt:lpstr>
      <vt:lpstr>Georgia</vt:lpstr>
      <vt:lpstr>Lucida Sans</vt:lpstr>
      <vt:lpstr>Times New Roman</vt:lpstr>
      <vt:lpstr>Wingdings</vt:lpstr>
      <vt:lpstr>Wingdings 2</vt:lpstr>
      <vt:lpstr>Wingdings 3</vt:lpstr>
      <vt:lpstr>Apex</vt:lpstr>
      <vt:lpstr>1_Apex</vt:lpstr>
      <vt:lpstr>Ретроспекция</vt:lpstr>
      <vt:lpstr>Страданията  на Иисус Христос</vt:lpstr>
      <vt:lpstr>Коя е Страстната седмица?</vt:lpstr>
      <vt:lpstr>Презентация на PowerPoint</vt:lpstr>
      <vt:lpstr>Тайната вечеря</vt:lpstr>
      <vt:lpstr>Предателството на Юда</vt:lpstr>
      <vt:lpstr>Молитвата в Гетсиманската градина</vt:lpstr>
      <vt:lpstr>Залавянето на Христос</vt:lpstr>
      <vt:lpstr>На Велики Четвъртък в храма</vt:lpstr>
      <vt:lpstr>Съдът над Иисус Христос</vt:lpstr>
      <vt:lpstr>Разпятие Христово</vt:lpstr>
      <vt:lpstr>Разпети Петък</vt:lpstr>
      <vt:lpstr>На Разпети Петък в храма</vt:lpstr>
      <vt:lpstr>Погребението Христово</vt:lpstr>
      <vt:lpstr>На Велика събота в храма Опело Христово</vt:lpstr>
      <vt:lpstr> Опело Христово</vt:lpstr>
      <vt:lpstr>Саможертвата на Христос</vt:lpstr>
      <vt:lpstr>Христос със смъртта Си смъртта победи</vt:lpstr>
      <vt:lpstr>Презентация на PowerPoint</vt:lpstr>
      <vt:lpstr>ГЛЕДАХТЕ ПРЕЗЕНТАЦИЯ  ПО Религия християнство-православие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Благовещение</dc:title>
  <dc:creator>LB</dc:creator>
  <cp:lastModifiedBy>LB</cp:lastModifiedBy>
  <cp:revision>129</cp:revision>
  <dcterms:created xsi:type="dcterms:W3CDTF">2006-08-16T00:00:00Z</dcterms:created>
  <dcterms:modified xsi:type="dcterms:W3CDTF">2025-02-13T11:53:45Z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