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942" r:id="rId2"/>
  </p:sldMasterIdLst>
  <p:sldIdLst>
    <p:sldId id="323" r:id="rId3"/>
    <p:sldId id="300" r:id="rId4"/>
    <p:sldId id="304" r:id="rId5"/>
    <p:sldId id="301" r:id="rId6"/>
    <p:sldId id="274" r:id="rId7"/>
    <p:sldId id="277" r:id="rId8"/>
    <p:sldId id="278" r:id="rId9"/>
    <p:sldId id="279" r:id="rId10"/>
    <p:sldId id="294" r:id="rId11"/>
    <p:sldId id="307" r:id="rId12"/>
    <p:sldId id="310" r:id="rId13"/>
    <p:sldId id="317" r:id="rId14"/>
    <p:sldId id="312" r:id="rId15"/>
    <p:sldId id="283" r:id="rId16"/>
    <p:sldId id="313" r:id="rId17"/>
    <p:sldId id="285" r:id="rId18"/>
    <p:sldId id="314" r:id="rId19"/>
    <p:sldId id="315" r:id="rId20"/>
    <p:sldId id="31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A6484"/>
    <a:srgbClr val="9C5BCD"/>
    <a:srgbClr val="873AC0"/>
    <a:srgbClr val="D57B03"/>
    <a:srgbClr val="A8F96B"/>
    <a:srgbClr val="FFCB25"/>
    <a:srgbClr val="6A5A68"/>
    <a:srgbClr val="725173"/>
    <a:srgbClr val="6A5173"/>
    <a:srgbClr val="EA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0A814-5ACB-4DEE-94EC-A712AB10800D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46A26-2086-4C52-87CC-3A0099760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8190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7CB7-B91F-46F6-8D4B-407D44C09329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1832F-B976-4CB9-B257-609864160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5311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5A2E3-5A52-4054-A3AB-22799EA4BCEC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37CE0-15D7-4E8E-A6F9-78E39A017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6313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4AC62-9BEC-48C1-B1CF-1AA857397301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92448-2F4F-40B2-BAF3-D1A5AC777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4960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6B8FC-7EBB-4A1B-88F8-723DD1EB0AC7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7A575-9C5D-4CF1-B3C4-A161DEBEC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3724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D0E4-C0C7-40A8-81E7-4471E049D101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9E2F3-5521-4C7A-BDEC-29923E7A0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9553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E2F6-26AF-4F92-9A50-AC459BB936E9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3456-3639-4B55-8241-504399461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7358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FE20-14D2-4518-A921-42313304457F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9B226-5973-42CB-8F76-98CD00742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1484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D8251-B372-4B19-99DE-6D01B2EA18C5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C0EF2-A188-4915-AF10-8C67C27E5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0387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A4D93-8ECB-46E2-8F5A-1B18FEA07486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36F41-FB1A-4952-AA7D-CCC36BC30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4932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CB4E4-826E-4E3E-A03A-BAB950099291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886ED-FD40-4478-B3BA-B25C90342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3906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29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8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2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27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8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56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87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24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8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8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48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rgbClr val="FFC000"/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9287B25-0A5C-4DCD-9C63-53894C3C5D76}" type="datetimeFigureOut">
              <a:rPr lang="en-US"/>
              <a:pPr>
                <a:defRPr/>
              </a:pPr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6D7BEAC-7C74-4E08-BE30-8E9E792CB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09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2698531" y="5950803"/>
            <a:ext cx="378000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Лазаровден</a:t>
            </a:r>
            <a:endParaRPr kumimoji="0" lang="en-IE" sz="4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609600" y="4482"/>
            <a:ext cx="817178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Възкресяването</a:t>
            </a:r>
            <a:r>
              <a:rPr kumimoji="0" lang="bg-BG" sz="4800" b="1" i="0" u="none" strike="noStrike" kern="1200" cap="none" spc="30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Лазар</a:t>
            </a:r>
            <a:endParaRPr kumimoji="0" lang="en-IE" sz="48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/>
          <a:stretch/>
        </p:blipFill>
        <p:spPr>
          <a:xfrm>
            <a:off x="2133598" y="1066800"/>
            <a:ext cx="4909877" cy="4955853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0200" y="6022653"/>
            <a:ext cx="609600" cy="609600"/>
          </a:xfrm>
          <a:prstGeom prst="rect">
            <a:avLst/>
          </a:prstGeom>
        </p:spPr>
      </p:pic>
      <p:pic>
        <p:nvPicPr>
          <p:cNvPr id="7" name="☦️Входът-Господен-в-Иерусалим-Неделя-Вайа-Връбница_-Цветница☦️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6313394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872300"/>
      </p:ext>
    </p:extLst>
  </p:cSld>
  <p:clrMapOvr>
    <a:masterClrMapping/>
  </p:clrMapOvr>
  <p:transition spd="slow" advTm="643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3030" numSld="999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438400"/>
            <a:ext cx="8915400" cy="1828800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i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321748"/>
            <a:ext cx="798307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 </a:t>
            </a: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обикалял по цялата страна, за да проповядва словото Божие. </a:t>
            </a:r>
            <a:r>
              <a:rPr lang="bg-BG" sz="32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Когато </a:t>
            </a: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стигнал в едно село, наречено Витания, една жена Го поканила в къщата си.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IE" sz="3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77670"/>
      </p:ext>
    </p:extLst>
  </p:cSld>
  <p:clrMapOvr>
    <a:masterClrMapping/>
  </p:clrMapOvr>
  <p:transition spd="slow" advTm="1519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1220" y="5334000"/>
            <a:ext cx="8763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Жената се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наричала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 Марта. Тя имала сестра Мария и брат Лазар. Иисус обикнал Марта и Мария и брат им Лазар, който станал Негов приятел. </a:t>
            </a:r>
            <a:endParaRPr lang="en-IE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МартаМарияЛазар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6667041" cy="461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05600" y="4960104"/>
            <a:ext cx="1447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www.concordiakoinonia.com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600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17370"/>
      </p:ext>
    </p:extLst>
  </p:cSld>
  <p:clrMapOvr>
    <a:masterClrMapping/>
  </p:clrMapOvr>
  <p:transition spd="slow" advTm="1615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981200"/>
            <a:ext cx="8915400" cy="1828800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i="1" spc="3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6300" y="2286000"/>
            <a:ext cx="75819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След </a:t>
            </a:r>
            <a:r>
              <a:rPr lang="ru-RU" sz="3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ru-RU" sz="3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Лазар </a:t>
            </a:r>
            <a:r>
              <a:rPr lang="ru-RU" sz="3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 разболял тежко. Сестрите му изпратили вест на Иисус, че любимият Му приятел е на смъртно легло.</a:t>
            </a:r>
            <a:br>
              <a:rPr lang="ru-RU" sz="3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i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87859"/>
      </p:ext>
    </p:extLst>
  </p:cSld>
  <p:clrMapOvr>
    <a:masterClrMapping/>
  </p:clrMapOvr>
  <p:transition spd="slow" advTm="12488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81600" y="2438400"/>
            <a:ext cx="403860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Иисус като разбрал</a:t>
            </a:r>
            <a:r>
              <a:rPr lang="bg-BG" sz="28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това</a:t>
            </a:r>
            <a:r>
              <a:rPr lang="ru-RU" sz="28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казал, че тази болест не е за умиране, но само ще покаже Божията сила.</a:t>
            </a:r>
            <a:endParaRPr lang="en-IE" sz="2800" b="1" i="1" dirty="0">
              <a:solidFill>
                <a:srgbClr val="4246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640"/>
                    </a14:imgEffect>
                    <a14:imgEffect>
                      <a14:saturation sat="171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2969"/>
          <a:stretch>
            <a:fillRect/>
          </a:stretch>
        </p:blipFill>
        <p:spPr bwMode="auto">
          <a:xfrm>
            <a:off x="381000" y="455052"/>
            <a:ext cx="4551363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81000" y="6060430"/>
            <a:ext cx="4732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xfd.gr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0200" y="624195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00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286000"/>
            <a:ext cx="80010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Когато</a:t>
            </a:r>
            <a:r>
              <a:rPr lang="ru-RU" sz="3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дни по-късно Господ тръгнал за Витания, Лазар бил вече умрял. А когато пристигнал в селото, Лазар бил вече от четири дни в гроба. </a:t>
            </a:r>
            <a:endParaRPr lang="ru-RU" sz="34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75376" y="615875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11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vo\Desktop\My Pictures 09.01.2017\1 ГОСПОД ИИСУС ХРИСТОС\1 Господски празници\Лазаровден\посрещане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82533"/>
            <a:ext cx="7086600" cy="484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TextBox 6"/>
          <p:cNvSpPr txBox="1">
            <a:spLocks noChangeArrowheads="1"/>
          </p:cNvSpPr>
          <p:nvPr/>
        </p:nvSpPr>
        <p:spPr bwMode="auto">
          <a:xfrm>
            <a:off x="457200" y="5425638"/>
            <a:ext cx="86868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Марта и Мария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посрещнали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Господ</a:t>
            </a:r>
            <a:r>
              <a:rPr lang="en-US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сълзи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очи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оплаквали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своя брат. Господ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също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просълзил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много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обичал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Своя </a:t>
            </a:r>
            <a:r>
              <a:rPr lang="ru-RU" sz="25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приятел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Лазар.</a:t>
            </a:r>
            <a:endParaRPr lang="en-IE" sz="2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858000" y="5023153"/>
            <a:ext cx="9172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www.byzarticon.gr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08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485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953"/>
                    </a14:imgEffect>
                    <a14:imgEffect>
                      <a14:saturation sat="151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215" r="3275" b="19672"/>
          <a:stretch/>
        </p:blipFill>
        <p:spPr bwMode="auto">
          <a:xfrm>
            <a:off x="1399370" y="457200"/>
            <a:ext cx="6400800" cy="458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3970" y="5366117"/>
            <a:ext cx="90400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Господ </a:t>
            </a:r>
            <a: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поискал да отворят гробницата и извикал със силен глас: </a:t>
            </a:r>
            <a:r>
              <a:rPr lang="ru-RU" sz="25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„Лазаре, излез!”</a:t>
            </a:r>
            <a: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станало невиждано чудо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мъртвият от четири дни Лазар възкръснал и излязъл от гроба. </a:t>
            </a:r>
            <a:b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5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817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782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Ivo\Desktop\large_лазарь_китийский_в_раме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0020" r="11221" b="10760"/>
          <a:stretch>
            <a:fillRect/>
          </a:stretch>
        </p:blipFill>
        <p:spPr bwMode="auto">
          <a:xfrm>
            <a:off x="2655888" y="228600"/>
            <a:ext cx="38068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4822825"/>
            <a:ext cx="8251825" cy="2370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Възкресеният Лазар живял още дълги години. Той станал Божи служител  - бил поставен от апостолите за епископ на един град в Кипър.    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Възкресяването на Лазар е велико чудо, с което Бог ни утвърждава в </a:t>
            </a: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истината за всеобщото възкресение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IE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632075" y="4638159"/>
            <a:ext cx="78418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shop-pobedinedug.ru</a:t>
            </a:r>
            <a:endParaRPr lang="en-US" sz="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7447" y="619909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294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57200"/>
            <a:ext cx="8915400" cy="1828800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bg-B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bg-BG" sz="8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685800"/>
            <a:ext cx="78486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Празникът Лазаровден</a:t>
            </a:r>
          </a:p>
          <a:p>
            <a:pPr>
              <a:defRPr/>
            </a:pPr>
            <a:endParaRPr lang="ru-RU" sz="3200" b="1" i="1" dirty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2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Лазаровден възпоменаваме чудото с възкресяването на Лазар от Господ Иисус Христос.</a:t>
            </a:r>
          </a:p>
          <a:p>
            <a:pPr>
              <a:defRPr/>
            </a:pP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Лазаровден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празнуваме в съботата </a:t>
            </a:r>
            <a:r>
              <a:rPr lang="ru-RU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преди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Цветница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тогава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има празнично богослужение</a:t>
            </a:r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33156"/>
      </p:ext>
    </p:extLst>
  </p:cSld>
  <p:clrMapOvr>
    <a:masterClrMapping/>
  </p:clrMapOvr>
  <p:transition spd="slow" advTm="2041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5029200"/>
            <a:ext cx="8907463" cy="200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Лазаровден девойките лазаруват. Облечени с празнични премени, те берат цветя за Цветница и обикалят по домовете. Пеят песни за здраве и дълголетие, каквото Бог дарил на Лазар. Домакините им дават яйца за предстоящия Великден.</a:t>
            </a:r>
            <a:b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C:\Documents and Settings\Ivo\Desktop\Фотоси От Лазаровден до Възкресение\tradicii-lazarovden-e1553535729190-780x3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r="13741"/>
          <a:stretch>
            <a:fillRect/>
          </a:stretch>
        </p:blipFill>
        <p:spPr bwMode="auto">
          <a:xfrm>
            <a:off x="1600200" y="540722"/>
            <a:ext cx="5867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893760" y="4577090"/>
            <a:ext cx="10743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bg-BG" sz="9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znametrg.com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29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48135"/>
      </p:ext>
    </p:extLst>
  </p:cSld>
  <p:clrMapOvr>
    <a:masterClrMapping/>
  </p:clrMapOvr>
  <p:transition spd="slow" advTm="2486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3076105" y="5908621"/>
            <a:ext cx="324960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bg-BG" sz="48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Цветница</a:t>
            </a:r>
            <a:endParaRPr lang="en-IE" sz="48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Documents and Settings\Ivo\Desktop\ИЗБРАНИ, 3 клас\към Цветница\ВходГосподе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39" y="1073102"/>
            <a:ext cx="7217140" cy="483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/>
          <p:cNvSpPr txBox="1"/>
          <p:nvPr/>
        </p:nvSpPr>
        <p:spPr>
          <a:xfrm>
            <a:off x="293677" y="0"/>
            <a:ext cx="881446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bg-BG" sz="48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Вход Господен в Йерусалим</a:t>
            </a:r>
            <a:endParaRPr lang="en-IE" sz="48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2965" y="61076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36837"/>
      </p:ext>
    </p:extLst>
  </p:cSld>
  <p:clrMapOvr>
    <a:masterClrMapping/>
  </p:clrMapOvr>
  <p:transition spd="slow" advTm="624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7069" y="5334000"/>
            <a:ext cx="739140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следващият ден след Лазаровден, Господ тържествено влязъл в Йерусалим, </a:t>
            </a:r>
            <a:r>
              <a:rPr lang="ru-RU" sz="25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яхнал</a:t>
            </a:r>
            <a:r>
              <a:rPr lang="ru-RU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осле.</a:t>
            </a:r>
            <a:r>
              <a:rPr lang="bg-BG" sz="25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Народът го посрещнал като бъдещ цар.</a:t>
            </a:r>
            <a:endParaRPr lang="ru-RU" sz="25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ИЗБРАНИ, 3 клас\към Цветница\ВходГосподе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9" y="482412"/>
            <a:ext cx="7013662" cy="469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7335089" y="4981545"/>
            <a:ext cx="70564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wikipedia.org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3305" y="61856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30851"/>
      </p:ext>
    </p:extLst>
  </p:cSld>
  <p:clrMapOvr>
    <a:masterClrMapping/>
  </p:clrMapOvr>
  <p:transition spd="slow" advTm="1372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2"/>
            </a:gs>
            <a:gs pos="46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rgbClr val="FFC000"/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4811385" y="2286000"/>
            <a:ext cx="418021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6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b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Хората</a:t>
            </a:r>
            <a:r>
              <a:rPr lang="ru-RU" sz="2500" b="1" dirty="0" smtClean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приветствали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палмови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клонки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Христос, постилали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дрехите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си по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пътя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. Те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очаквали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Христос да стане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техен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земен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цар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и да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ги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избави от </a:t>
            </a:r>
            <a:r>
              <a:rPr lang="ru-RU" sz="2500" b="1" dirty="0" err="1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робството</a:t>
            </a:r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/>
            <a:r>
              <a:rPr lang="ru-RU" sz="2500" b="1" dirty="0">
                <a:solidFill>
                  <a:srgbClr val="0A6484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500" b="1" i="1" dirty="0">
              <a:solidFill>
                <a:srgbClr val="0A648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4" descr="C:\Documents and Settings\Ivo\Desktop\My Pictures 09.01.2017\1 ГОСПОД ИИСУС ХРИСТОС\1 Господски празници\Цветница и Разгонване на търговците в храма\Хубави икони и снимки  за Цветница\Intrarea-in-Ierusalim-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1" t="3769" r="4251" b="3630"/>
          <a:stretch>
            <a:fillRect/>
          </a:stretch>
        </p:blipFill>
        <p:spPr bwMode="auto">
          <a:xfrm>
            <a:off x="228600" y="254281"/>
            <a:ext cx="4340225" cy="632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502864" y="6389534"/>
            <a:ext cx="9204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rgbClr val="D57B03"/>
                </a:solidFill>
              </a:rPr>
              <a:t>comorinemuritoare.ro</a:t>
            </a:r>
            <a:endParaRPr lang="en-US" sz="1000" dirty="0">
              <a:solidFill>
                <a:srgbClr val="D57B03"/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07692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537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838201" y="5410200"/>
            <a:ext cx="7696200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6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500" b="1" dirty="0" err="1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500" b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с чистите си </a:t>
            </a:r>
            <a:r>
              <a:rPr lang="ru-RU" sz="2500" b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сърца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предузнали, че Той не е </a:t>
            </a:r>
            <a:r>
              <a:rPr lang="ru-RU" sz="2500" b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земен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500" b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небесен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Цар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500" b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викали</a:t>
            </a:r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500" b="1" dirty="0" smtClean="0">
              <a:solidFill>
                <a:srgbClr val="42468E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500" b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500" b="1" i="1" dirty="0" smtClean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Осанна</a:t>
            </a:r>
            <a:r>
              <a:rPr lang="ru-RU" sz="2500" b="1" i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! Благословен, </a:t>
            </a:r>
            <a:r>
              <a:rPr lang="ru-RU" sz="2500" b="1" i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Идещият</a:t>
            </a:r>
            <a:r>
              <a:rPr lang="ru-RU" sz="2500" b="1" i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500" b="1" i="1" dirty="0" err="1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име</a:t>
            </a:r>
            <a:r>
              <a:rPr lang="ru-RU" sz="2500" b="1" i="1" dirty="0">
                <a:solidFill>
                  <a:srgbClr val="42468E"/>
                </a:solidFill>
                <a:latin typeface="Times New Roman" pitchFamily="18" charset="0"/>
                <a:cs typeface="Times New Roman" pitchFamily="18" charset="0"/>
              </a:rPr>
              <a:t> Господне!” </a:t>
            </a:r>
          </a:p>
        </p:txBody>
      </p:sp>
      <p:pic>
        <p:nvPicPr>
          <p:cNvPr id="27651" name="Picture 2" descr="C:\Documents and Settings\Ivo\Desktop\My Pictures 09.01.2017\1 ГОСПОД ИИСУС ХРИСТОС\1 Господски празници\Цветница и Разгонване на търговците в храма\Хубави икони и снимки  за Цветница\ΒΑΪΟΦΟΡΟΣ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300038"/>
            <a:ext cx="7234237" cy="503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181600" y="5142910"/>
            <a:ext cx="8707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gnomonpedia.com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6400" y="64008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8820"/>
      </p:ext>
    </p:extLst>
  </p:cSld>
  <p:clrMapOvr>
    <a:masterClrMapping/>
  </p:clrMapOvr>
  <p:transition spd="slow" advTm="1541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762000"/>
            <a:ext cx="76200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i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Празникът </a:t>
            </a:r>
            <a:r>
              <a:rPr lang="ru-RU" sz="4400" b="1" i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Цветница</a:t>
            </a:r>
          </a:p>
          <a:p>
            <a:pPr algn="ctr">
              <a:defRPr/>
            </a:pP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bg-BG" sz="3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Цветница възпоменаваме тържественото </a:t>
            </a:r>
            <a:r>
              <a:rPr lang="bg-BG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влизане на </a:t>
            </a:r>
            <a:r>
              <a:rPr lang="bg-BG" sz="30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Господа </a:t>
            </a:r>
            <a:r>
              <a:rPr lang="bg-BG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Йерусалим. Затова Църквата нарича този празник Вход Господен в Йерусалим.</a:t>
            </a:r>
          </a:p>
          <a:p>
            <a:pPr algn="ctr">
              <a:defRPr/>
            </a:pPr>
            <a:endParaRPr lang="ru-RU" sz="3000" b="1" dirty="0"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Този празник е винаги в неделя, една седмица преди Великден</a:t>
            </a:r>
            <a:r>
              <a:rPr lang="bg-BG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0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326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5105400"/>
            <a:ext cx="81534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България </a:t>
            </a: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посрещаме 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празника с върбови клонки, както и с много цветя. </a:t>
            </a: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Затова този празник се нарича у нас Връбница </a:t>
            </a:r>
            <a:r>
              <a:rPr lang="ru-RU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Цветница. </a:t>
            </a:r>
          </a:p>
        </p:txBody>
      </p:sp>
      <p:pic>
        <p:nvPicPr>
          <p:cNvPr id="2050" name="Picture 2" descr="C:\Documents and Settings\Ivo\My Documents\ПРОЕКТОУЧЕБНИЦИ и УТ\УРОЦИ 01.2020\3 клас 01.2020 работни по уроците\3 клас Фотоси\7-3  Фотоси От Лазаровден до Възкресение\otecVasil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85800"/>
            <a:ext cx="5860345" cy="42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057400" y="4657934"/>
            <a:ext cx="9092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24shumen.com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665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45952"/>
      </p:ext>
    </p:extLst>
  </p:cSld>
  <p:clrMapOvr>
    <a:masterClrMapping/>
  </p:clrMapOvr>
  <p:transition spd="slow" advTm="1432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09600"/>
            <a:ext cx="8301038" cy="526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1412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Въпроси към урока: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4E67C8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1.Какво чудо сторил Господ на своя приятел Лазар?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A7EA52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14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F14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Кое събитие честваме на Цветница?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F141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3.Кога празнуваме Лазаровден и кога Цветница?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91207"/>
      </p:ext>
    </p:extLst>
  </p:cSld>
  <p:clrMapOvr>
    <a:masterClrMapping/>
  </p:clrMapOvr>
  <p:transition spd="slow" advTm="2347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bg1"/>
            </a:gs>
            <a:gs pos="24000">
              <a:schemeClr val="bg1"/>
            </a:gs>
            <a:gs pos="79000">
              <a:srgbClr val="FFFF99"/>
            </a:gs>
            <a:gs pos="100000">
              <a:srgbClr val="FFC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868" y="4482735"/>
            <a:ext cx="4621064" cy="1552386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2.3 ОТ ЕЛЕКТРОННИЯ УЧЕБНИК ЗА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76400" y="2600930"/>
            <a:ext cx="5867400" cy="1053735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400" dirty="0" smtClean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Лазаровден и Цветница</a:t>
            </a:r>
            <a:endParaRPr kumimoji="0" lang="en-IE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80512" y="2731987"/>
            <a:ext cx="5863332" cy="98746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76030" y="3446930"/>
            <a:ext cx="5863332" cy="98746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564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507">
        <p:fade/>
      </p:transition>
    </mc:Choice>
    <mc:Fallback xmlns="">
      <p:transition spd="med" advTm="165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1041</TotalTime>
  <Words>407</Words>
  <Application>Microsoft Office PowerPoint</Application>
  <PresentationFormat>Презентация на цял екран (4:3)</PresentationFormat>
  <Paragraphs>54</Paragraphs>
  <Slides>19</Slides>
  <Notes>0</Notes>
  <HiddenSlides>0</HiddenSlides>
  <MMClips>19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19</vt:i4>
      </vt:variant>
    </vt:vector>
  </HeadingPairs>
  <TitlesOfParts>
    <vt:vector size="31" baseType="lpstr">
      <vt:lpstr>Arial</vt:lpstr>
      <vt:lpstr>Book Antiqua</vt:lpstr>
      <vt:lpstr>Calibri</vt:lpstr>
      <vt:lpstr>Georgia</vt:lpstr>
      <vt:lpstr>Lucida Sans</vt:lpstr>
      <vt:lpstr>Times New Roman</vt:lpstr>
      <vt:lpstr>Trebuchet MS</vt:lpstr>
      <vt:lpstr>Wingdings</vt:lpstr>
      <vt:lpstr>Wingdings 2</vt:lpstr>
      <vt:lpstr>Wingdings 3</vt:lpstr>
      <vt:lpstr>Slipstream</vt:lpstr>
      <vt:lpstr>Apex</vt:lpstr>
      <vt:lpstr>Презентация на PowerPoint</vt:lpstr>
      <vt:lpstr> </vt:lpstr>
      <vt:lpstr>Презентация на PowerPoint</vt:lpstr>
      <vt:lpstr>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Възкресяването на Лазар</dc:title>
  <dc:creator>LB</dc:creator>
  <cp:lastModifiedBy>LB</cp:lastModifiedBy>
  <cp:revision>83</cp:revision>
  <dcterms:created xsi:type="dcterms:W3CDTF">2006-08-16T00:00:00Z</dcterms:created>
  <dcterms:modified xsi:type="dcterms:W3CDTF">2025-02-05T10:09:03Z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