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7.jpg" ContentType="image/png"/>
  <Override PartName="/ppt/media/image23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4" r:id="rId1"/>
  </p:sldMasterIdLst>
  <p:sldIdLst>
    <p:sldId id="348" r:id="rId2"/>
    <p:sldId id="344" r:id="rId3"/>
    <p:sldId id="331" r:id="rId4"/>
    <p:sldId id="332" r:id="rId5"/>
    <p:sldId id="333" r:id="rId6"/>
    <p:sldId id="334" r:id="rId7"/>
    <p:sldId id="335" r:id="rId8"/>
    <p:sldId id="349" r:id="rId9"/>
    <p:sldId id="337" r:id="rId10"/>
    <p:sldId id="338" r:id="rId11"/>
    <p:sldId id="339" r:id="rId12"/>
    <p:sldId id="340" r:id="rId13"/>
    <p:sldId id="350" r:id="rId14"/>
    <p:sldId id="342" r:id="rId15"/>
    <p:sldId id="352" r:id="rId16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2C84"/>
    <a:srgbClr val="B4A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71" d="100"/>
          <a:sy n="71" d="100"/>
        </p:scale>
        <p:origin x="59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F2FC7-0C16-4CAB-A5CE-6B57889E5F7A}" type="datetimeFigureOut">
              <a:rPr lang="en-US"/>
              <a:pPr>
                <a:defRPr/>
              </a:pPr>
              <a:t>2/10/2025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4B41E-4574-40F9-A0FF-DC1E12BBBB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692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8D481-3D75-4D0D-99DD-392F24D75763}" type="datetimeFigureOut">
              <a:rPr lang="en-US"/>
              <a:pPr>
                <a:defRPr/>
              </a:pPr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C4C36-6511-4C68-B643-CE4720C7FB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96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6A457-238D-4384-9172-9308128004F4}" type="datetimeFigureOut">
              <a:rPr lang="en-US"/>
              <a:pPr>
                <a:defRPr/>
              </a:pPr>
              <a:t>2/10/2025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B013B-1802-4731-9F2F-72FF8A1826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711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BC020-506F-45E1-AE91-1661DE9643C9}" type="datetimeFigureOut">
              <a:rPr lang="en-US"/>
              <a:pPr>
                <a:defRPr/>
              </a:pPr>
              <a:t>2/10/2025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B87B6-7B8A-43B4-B78A-F9CA342969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237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86541-A0AF-4CDF-80C5-501E4BA42F3C}" type="datetimeFigureOut">
              <a:rPr lang="en-US"/>
              <a:pPr>
                <a:defRPr/>
              </a:pPr>
              <a:t>2/10/2025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FFAF3-1F7B-4074-9D48-0467F50D8F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099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EDB84-8D82-48BE-9749-66BDF0893EC8}" type="datetimeFigureOut">
              <a:rPr lang="en-US"/>
              <a:pPr>
                <a:defRPr/>
              </a:pPr>
              <a:t>2/10/2025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144D0-6E12-4418-91B7-2936A73381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40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8E913-F738-41EC-9B67-A71E209230B5}" type="datetimeFigureOut">
              <a:rPr lang="en-US"/>
              <a:pPr>
                <a:defRPr/>
              </a:pPr>
              <a:t>2/10/2025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E074-89B9-4D98-B2D4-FA48EBA57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175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36B620E-2483-4DF7-A5E1-8E757DB7F836}" type="datetimeFigureOut">
              <a:rPr lang="en-US"/>
              <a:pPr>
                <a:defRPr/>
              </a:pPr>
              <a:t>2/10/2025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E8EF4CE-D38E-4F07-B393-1A5FEB200A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836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bg-BG" noProof="0" smtClean="0"/>
              <a:t>Щракнете върху иконата, за да добавите картина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2E160-8F1C-4BD6-8EBD-367A8803F4E6}" type="datetimeFigureOut">
              <a:rPr lang="en-US"/>
              <a:pPr>
                <a:defRPr/>
              </a:pPr>
              <a:t>2/10/2025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26763-C4B5-4A81-99BA-9717F50930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86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69232-A163-40E6-950A-BDCDD25FE16F}" type="datetimeFigureOut">
              <a:rPr lang="en-US"/>
              <a:pPr>
                <a:defRPr/>
              </a:pPr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BB6EF-2539-4F26-9058-1465FCFCA2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794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1D0B2-0291-46A5-B9CB-693902A807B8}" type="datetimeFigureOut">
              <a:rPr lang="en-US"/>
              <a:pPr>
                <a:defRPr/>
              </a:pPr>
              <a:t>2/10/2025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5F21B-8346-4AD3-B99D-794D0EDEA4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909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C791"/>
            </a:gs>
            <a:gs pos="19000">
              <a:srgbClr val="FDF2E5"/>
            </a:gs>
            <a:gs pos="69000">
              <a:srgbClr val="FEF9F3"/>
            </a:gs>
            <a:gs pos="88000">
              <a:srgbClr val="F9DAB6"/>
            </a:gs>
            <a:gs pos="100000">
              <a:srgbClr val="F9DAB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en-US" smtClean="0"/>
              <a:t>Редактиране на стиловете на текста в образеца</a:t>
            </a:r>
          </a:p>
          <a:p>
            <a:pPr lvl="1"/>
            <a:r>
              <a:rPr lang="bg-BG" altLang="en-US" smtClean="0"/>
              <a:t>Второ ниво</a:t>
            </a:r>
          </a:p>
          <a:p>
            <a:pPr lvl="2"/>
            <a:r>
              <a:rPr lang="bg-BG" altLang="en-US" smtClean="0"/>
              <a:t>Трето ниво</a:t>
            </a:r>
          </a:p>
          <a:p>
            <a:pPr lvl="3"/>
            <a:r>
              <a:rPr lang="bg-BG" altLang="en-US" smtClean="0"/>
              <a:t>Четвърто ниво</a:t>
            </a:r>
          </a:p>
          <a:p>
            <a:pPr lvl="4"/>
            <a:r>
              <a:rPr lang="bg-BG" altLang="en-US" smtClean="0"/>
              <a:t>Пето ниво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EC7EB02-4B58-456D-9D43-2049A8FB4D12}" type="datetimeFigureOut">
              <a:rPr lang="en-US"/>
              <a:pPr>
                <a:defRPr/>
              </a:pPr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672A3E5-FC29-4C9C-AB5C-33E9637988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4" r:id="rId1"/>
    <p:sldLayoutId id="2147484339" r:id="rId2"/>
    <p:sldLayoutId id="2147484345" r:id="rId3"/>
    <p:sldLayoutId id="2147484340" r:id="rId4"/>
    <p:sldLayoutId id="2147484341" r:id="rId5"/>
    <p:sldLayoutId id="2147484342" r:id="rId6"/>
    <p:sldLayoutId id="2147484346" r:id="rId7"/>
    <p:sldLayoutId id="2147484347" r:id="rId8"/>
    <p:sldLayoutId id="2147484348" r:id="rId9"/>
    <p:sldLayoutId id="2147484343" r:id="rId10"/>
    <p:sldLayoutId id="2147484349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jp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e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jpe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10" Type="http://schemas.openxmlformats.org/officeDocument/2006/relationships/image" Target="../media/image3.pn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jpe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1.jpe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905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Десетте Божии заповеди</a:t>
            </a:r>
            <a:b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bg-BG" sz="6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579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1981200"/>
            <a:ext cx="66040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7274985" y="5863448"/>
            <a:ext cx="69762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1">
                    <a:lumMod val="75000"/>
                  </a:schemeClr>
                </a:solidFill>
              </a:rPr>
              <a:t>pl.aleteia.org</a:t>
            </a:r>
            <a:endParaRPr lang="en-US" sz="7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185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0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627">
        <p:split orient="vert"/>
      </p:transition>
    </mc:Choice>
    <mc:Fallback xmlns="">
      <p:transition spd="slow" advTm="762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1436"/>
            <a:ext cx="7391400" cy="1219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3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Защо Бог дал на пророк Мойсей 10-те Божии заповеди?</a:t>
            </a:r>
            <a:endParaRPr lang="bg-BG" sz="3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0" y="4958718"/>
            <a:ext cx="7772400" cy="17794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За да знаят хората как да почитат Бога и как да се отнасят към ближните си.</a:t>
            </a:r>
            <a:br>
              <a:rPr lang="bg-BG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</a:br>
            <a:endParaRPr lang="bg-BG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7" name="Картина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52"/>
          <a:stretch/>
        </p:blipFill>
        <p:spPr bwMode="auto">
          <a:xfrm>
            <a:off x="2694681" y="1529718"/>
            <a:ext cx="3526038" cy="3393141"/>
          </a:xfrm>
          <a:prstGeom prst="rect">
            <a:avLst/>
          </a:prstGeom>
          <a:ln w="38100">
            <a:solidFill>
              <a:srgbClr val="C00000"/>
            </a:solidFill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4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626">
        <p:split orient="vert"/>
      </p:transition>
    </mc:Choice>
    <mc:Fallback xmlns="">
      <p:transition spd="slow" advTm="18626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929"/>
            <a:ext cx="8839200" cy="1219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 Аз </a:t>
            </a:r>
            <a:r>
              <a:rPr lang="ru-RU" sz="4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съм</a:t>
            </a:r>
            <a:r>
              <a:rPr lang="ru-RU" sz="4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Господ, Бог твой; </a:t>
            </a:r>
            <a:r>
              <a:rPr lang="ru-RU" sz="4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ru-RU" sz="4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да </a:t>
            </a:r>
            <a:r>
              <a:rPr lang="ru-RU" sz="4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нямаш</a:t>
            </a:r>
            <a:r>
              <a:rPr lang="ru-RU" sz="4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4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богове</a:t>
            </a:r>
            <a:r>
              <a:rPr lang="ru-RU" sz="4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освен</a:t>
            </a:r>
            <a:r>
              <a:rPr lang="ru-RU" sz="4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Мене.</a:t>
            </a:r>
            <a:endParaRPr lang="bg-BG" sz="4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" y="4495800"/>
            <a:ext cx="8229600" cy="18288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Ние, християните, почитаме </a:t>
            </a:r>
            <a:r>
              <a:rPr lang="bg-BG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Един Бог</a:t>
            </a:r>
            <a:r>
              <a:rPr lang="bg-BG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bg-BG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Вярваме, че Бог има Три Лица:</a:t>
            </a:r>
          </a:p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Бог-Отец, Бог-Син и Бог-Свети Дух.</a:t>
            </a:r>
            <a:endParaRPr lang="bg-BG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006" y="1343642"/>
            <a:ext cx="2833594" cy="3164525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0894" y="62259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5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7874">
        <p:split orient="vert"/>
      </p:transition>
    </mc:Choice>
    <mc:Fallback xmlns="">
      <p:transition spd="slow" advTm="2787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Documents and Settings\Ivo\Desktop\B00237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641" y="1832239"/>
            <a:ext cx="1732606" cy="1684905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534" y="1718546"/>
            <a:ext cx="1774371" cy="1774371"/>
          </a:xfrm>
          <a:prstGeom prst="ellipse">
            <a:avLst/>
          </a:prstGeom>
          <a:ln w="63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8" name="Title 1"/>
          <p:cNvSpPr txBox="1">
            <a:spLocks/>
          </p:cNvSpPr>
          <p:nvPr/>
        </p:nvSpPr>
        <p:spPr>
          <a:xfrm>
            <a:off x="152400" y="4495800"/>
            <a:ext cx="8839200" cy="18288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4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Ние почитаме само </a:t>
            </a:r>
            <a:r>
              <a:rPr lang="bg-BG" sz="4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иконите</a:t>
            </a:r>
            <a:r>
              <a:rPr lang="bg-BG" sz="4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като свещени изображения и носим кръстче на врата, като израз на почитта ни към </a:t>
            </a:r>
            <a:r>
              <a:rPr lang="en-US" sz="4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</a:t>
            </a:r>
            <a:r>
              <a:rPr lang="bg-BG" sz="4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ръста</a:t>
            </a:r>
            <a:r>
              <a:rPr lang="bg-BG" sz="4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 който пострада Господ Иисус Христос</a:t>
            </a:r>
            <a:r>
              <a:rPr lang="en-US" sz="4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bg-BG" sz="4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0" name="Картина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0" t="4278" r="5637" b="21614"/>
          <a:stretch/>
        </p:blipFill>
        <p:spPr>
          <a:xfrm>
            <a:off x="6101034" y="3414372"/>
            <a:ext cx="1645555" cy="1587874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06" y="533400"/>
            <a:ext cx="8839200" cy="1143000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bg-BG" sz="3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3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3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3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3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3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3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3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си </a:t>
            </a:r>
            <a:r>
              <a:rPr lang="ru-RU" sz="3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</a:t>
            </a:r>
            <a:r>
              <a:rPr lang="ru-RU" sz="3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кумир и </a:t>
            </a:r>
            <a:r>
              <a:rPr lang="ru-RU" sz="3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никакво</a:t>
            </a:r>
            <a:r>
              <a:rPr lang="ru-RU" sz="3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изображение на </a:t>
            </a:r>
            <a:r>
              <a:rPr lang="ru-RU" sz="3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онова</a:t>
            </a:r>
            <a:r>
              <a:rPr lang="ru-RU" sz="3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горе на </a:t>
            </a:r>
            <a:r>
              <a:rPr lang="ru-RU" sz="3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небето</a:t>
            </a:r>
            <a:r>
              <a:rPr lang="ru-RU" sz="3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долу на </a:t>
            </a:r>
            <a:r>
              <a:rPr lang="ru-RU" sz="3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земята</a:t>
            </a:r>
            <a:r>
              <a:rPr lang="ru-RU" sz="3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... , не </a:t>
            </a:r>
            <a:r>
              <a:rPr lang="ru-RU" sz="3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 се </a:t>
            </a:r>
            <a:r>
              <a:rPr lang="ru-RU" sz="3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кланяй</a:t>
            </a:r>
            <a:r>
              <a:rPr lang="ru-RU" sz="3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не им служи.</a:t>
            </a:r>
            <a:endParaRPr lang="bg-BG" sz="3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Картина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921" y="2666999"/>
            <a:ext cx="1409132" cy="1409132"/>
          </a:xfrm>
          <a:prstGeom prst="rect">
            <a:avLst/>
          </a:prstGeom>
        </p:spPr>
      </p:pic>
      <p:sp>
        <p:nvSpPr>
          <p:cNvPr id="33" name="Текстово поле 32"/>
          <p:cNvSpPr txBox="1"/>
          <p:nvPr/>
        </p:nvSpPr>
        <p:spPr>
          <a:xfrm>
            <a:off x="5342325" y="3468362"/>
            <a:ext cx="894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к</a:t>
            </a:r>
            <a:r>
              <a:rPr lang="bg-BG" dirty="0" smtClean="0"/>
              <a:t>умир</a:t>
            </a:r>
          </a:p>
          <a:p>
            <a:r>
              <a:rPr lang="bg-BG" dirty="0" smtClean="0"/>
              <a:t>(идол)</a:t>
            </a:r>
            <a:endParaRPr lang="en-US" dirty="0"/>
          </a:p>
        </p:txBody>
      </p:sp>
      <p:sp>
        <p:nvSpPr>
          <p:cNvPr id="34" name="Текстово поле 33"/>
          <p:cNvSpPr txBox="1"/>
          <p:nvPr/>
        </p:nvSpPr>
        <p:spPr>
          <a:xfrm>
            <a:off x="7674707" y="3449582"/>
            <a:ext cx="1064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амулет</a:t>
            </a:r>
            <a:endParaRPr lang="en-US" dirty="0"/>
          </a:p>
        </p:txBody>
      </p:sp>
      <p:sp>
        <p:nvSpPr>
          <p:cNvPr id="35" name="Текстово поле 34"/>
          <p:cNvSpPr txBox="1"/>
          <p:nvPr/>
        </p:nvSpPr>
        <p:spPr>
          <a:xfrm>
            <a:off x="7465826" y="4729851"/>
            <a:ext cx="84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муска</a:t>
            </a:r>
            <a:endParaRPr lang="en-US" dirty="0"/>
          </a:p>
        </p:txBody>
      </p:sp>
      <p:pic>
        <p:nvPicPr>
          <p:cNvPr id="17" name="Picture 4" descr="C:\Documents and Settings\Ivo\Desktop\My Pictures 09.01.2017\Църква и Тайнства\Християните в храма и извън него\почитане на икони вкъщи, в храма\HolyTuesKimisis14a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04"/>
          <a:stretch/>
        </p:blipFill>
        <p:spPr bwMode="auto">
          <a:xfrm>
            <a:off x="685801" y="2004664"/>
            <a:ext cx="2098780" cy="25834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75682" y="6019801"/>
            <a:ext cx="609600" cy="609600"/>
          </a:xfrm>
          <a:prstGeom prst="rect">
            <a:avLst/>
          </a:prstGeom>
        </p:spPr>
      </p:pic>
      <p:cxnSp>
        <p:nvCxnSpPr>
          <p:cNvPr id="21" name="Право съединение 20"/>
          <p:cNvCxnSpPr>
            <a:stCxn id="16" idx="7"/>
          </p:cNvCxnSpPr>
          <p:nvPr/>
        </p:nvCxnSpPr>
        <p:spPr>
          <a:xfrm flipH="1">
            <a:off x="5302375" y="2078988"/>
            <a:ext cx="1228138" cy="11712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аво съединение 21"/>
          <p:cNvCxnSpPr>
            <a:stCxn id="16" idx="1"/>
            <a:endCxn id="16" idx="5"/>
          </p:cNvCxnSpPr>
          <p:nvPr/>
        </p:nvCxnSpPr>
        <p:spPr>
          <a:xfrm>
            <a:off x="5305375" y="2078988"/>
            <a:ext cx="1225138" cy="11914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аво съединение 24"/>
          <p:cNvCxnSpPr>
            <a:stCxn id="7" idx="7"/>
            <a:endCxn id="7" idx="3"/>
          </p:cNvCxnSpPr>
          <p:nvPr/>
        </p:nvCxnSpPr>
        <p:spPr>
          <a:xfrm flipH="1">
            <a:off x="7096385" y="1978397"/>
            <a:ext cx="1254669" cy="12546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аво съединение 25"/>
          <p:cNvCxnSpPr>
            <a:stCxn id="7" idx="1"/>
          </p:cNvCxnSpPr>
          <p:nvPr/>
        </p:nvCxnSpPr>
        <p:spPr>
          <a:xfrm>
            <a:off x="7096385" y="1978397"/>
            <a:ext cx="1294580" cy="11816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аво съединение 30"/>
          <p:cNvCxnSpPr>
            <a:endCxn id="20" idx="5"/>
          </p:cNvCxnSpPr>
          <p:nvPr/>
        </p:nvCxnSpPr>
        <p:spPr>
          <a:xfrm>
            <a:off x="6311242" y="3642065"/>
            <a:ext cx="1194361" cy="11276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аво съединение 35"/>
          <p:cNvCxnSpPr>
            <a:stCxn id="20" idx="7"/>
            <a:endCxn id="20" idx="3"/>
          </p:cNvCxnSpPr>
          <p:nvPr/>
        </p:nvCxnSpPr>
        <p:spPr>
          <a:xfrm flipH="1">
            <a:off x="6342020" y="3646911"/>
            <a:ext cx="1163583" cy="11227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99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9423">
        <p:split orient="vert"/>
      </p:transition>
    </mc:Choice>
    <mc:Fallback xmlns="">
      <p:transition spd="slow" advTm="3942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76"/>
          <a:stretch/>
        </p:blipFill>
        <p:spPr>
          <a:xfrm>
            <a:off x="1293958" y="1815353"/>
            <a:ext cx="2439842" cy="25955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6200"/>
            <a:ext cx="6781800" cy="1219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4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изговаряй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напразно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Господа, твоя Бог.</a:t>
            </a:r>
            <a:endParaRPr lang="bg-BG" sz="5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911" y="1815354"/>
            <a:ext cx="3874314" cy="2580270"/>
          </a:xfrm>
          <a:prstGeom prst="rect">
            <a:avLst/>
          </a:prstGeom>
        </p:spPr>
      </p:pic>
      <p:sp>
        <p:nvSpPr>
          <p:cNvPr id="6" name="Овално изнесено означение 5"/>
          <p:cNvSpPr/>
          <p:nvPr/>
        </p:nvSpPr>
        <p:spPr>
          <a:xfrm>
            <a:off x="7087287" y="1319690"/>
            <a:ext cx="2047748" cy="106940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Текстово поле 7"/>
          <p:cNvSpPr txBox="1"/>
          <p:nvPr/>
        </p:nvSpPr>
        <p:spPr>
          <a:xfrm flipH="1">
            <a:off x="7167871" y="1502714"/>
            <a:ext cx="1886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/>
              <a:t>Колко е щура  е тази дискотека, Боже!</a:t>
            </a:r>
            <a:endParaRPr lang="en-US" dirty="0"/>
          </a:p>
        </p:txBody>
      </p:sp>
      <p:sp>
        <p:nvSpPr>
          <p:cNvPr id="9" name="Правоъгълник 8"/>
          <p:cNvSpPr/>
          <p:nvPr/>
        </p:nvSpPr>
        <p:spPr>
          <a:xfrm>
            <a:off x="7587171" y="4213498"/>
            <a:ext cx="7120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dariknews.bg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43435" y="4604267"/>
            <a:ext cx="8991600" cy="17965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Споменаването </a:t>
            </a:r>
            <a:r>
              <a:rPr lang="bg-BG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Божието име 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празни разговори е нарушаване на Божията заповед</a:t>
            </a:r>
            <a:r>
              <a:rPr lang="bg-BG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когато казваме: 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„Ако Бог е рекъл, това ще стане“ 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е напразно, както и при всяка молитва, защото знаем, че без Бог и Божието благословение не можем да вършим нищо.</a:t>
            </a:r>
            <a:endParaRPr lang="bg-BG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Овално изнесено означение 11"/>
          <p:cNvSpPr/>
          <p:nvPr/>
        </p:nvSpPr>
        <p:spPr>
          <a:xfrm>
            <a:off x="69639" y="1252638"/>
            <a:ext cx="2017653" cy="1139148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264458" y="1362023"/>
            <a:ext cx="1710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/>
              <a:t>Божичко, как се </a:t>
            </a:r>
            <a:r>
              <a:rPr lang="en-US" dirty="0" smtClean="0"/>
              <a:t>e </a:t>
            </a:r>
            <a:r>
              <a:rPr lang="bg-BG" dirty="0" smtClean="0"/>
              <a:t>облякло това момиче!</a:t>
            </a:r>
            <a:endParaRPr lang="en-US" dirty="0"/>
          </a:p>
        </p:txBody>
      </p:sp>
      <p:sp>
        <p:nvSpPr>
          <p:cNvPr id="20" name="Овал 19"/>
          <p:cNvSpPr/>
          <p:nvPr/>
        </p:nvSpPr>
        <p:spPr>
          <a:xfrm>
            <a:off x="7682144" y="2064640"/>
            <a:ext cx="858032" cy="3551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Овал 20"/>
          <p:cNvSpPr/>
          <p:nvPr/>
        </p:nvSpPr>
        <p:spPr>
          <a:xfrm>
            <a:off x="317683" y="1388106"/>
            <a:ext cx="1107141" cy="3689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Аудио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6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4402">
        <p:split orient="vert"/>
      </p:transition>
    </mc:Choice>
    <mc:Fallback xmlns="">
      <p:transition spd="slow" advTm="4440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282" y="5610340"/>
            <a:ext cx="9525000" cy="1219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NL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ристияните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почитат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неделята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Господа,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защото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тогава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възкръснал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Иисус Христос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bg-BG" sz="3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76200" y="-228600"/>
            <a:ext cx="9144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Помни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съботния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, за да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светиш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 шест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дена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работи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върши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тях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всичките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работи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 а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седмия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събота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Господа, твоя Бог.</a:t>
            </a:r>
            <a:r>
              <a:rPr lang="nl-NL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NL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08223" y="4876800"/>
            <a:ext cx="1706245" cy="1306443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8" r="9375"/>
          <a:stretch/>
        </p:blipFill>
        <p:spPr>
          <a:xfrm>
            <a:off x="4692838" y="4415473"/>
            <a:ext cx="1557536" cy="141876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477" y="2149301"/>
            <a:ext cx="1913195" cy="168751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58" y="2149300"/>
            <a:ext cx="2409658" cy="1604245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63" r="23333"/>
          <a:stretch/>
        </p:blipFill>
        <p:spPr>
          <a:xfrm>
            <a:off x="2590800" y="1834527"/>
            <a:ext cx="1430207" cy="107783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-32282" y="4473975"/>
            <a:ext cx="4312457" cy="17965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Неделният ден посвещаваме на Бога, отиваме </a:t>
            </a:r>
            <a:r>
              <a:rPr lang="bg-BG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</a:t>
            </a:r>
            <a:r>
              <a:rPr lang="bg-BG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богослу-жението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bg-BG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храма, четем 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пра-</a:t>
            </a:r>
            <a:r>
              <a:rPr lang="bg-BG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вославна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bg-BG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литература, </a:t>
            </a:r>
            <a:r>
              <a:rPr lang="bg-BG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посеща-ваме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bg-BG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болни и самотни хора. </a:t>
            </a:r>
            <a:endParaRPr lang="bg-BG" sz="24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949960" y="2893942"/>
            <a:ext cx="3241433" cy="17965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неделя </a:t>
            </a:r>
            <a:r>
              <a:rPr lang="bg-BG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избягваме празните 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развлечения. Избягваме </a:t>
            </a:r>
            <a:r>
              <a:rPr lang="bg-BG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големите 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почиствания, полската работа,</a:t>
            </a:r>
            <a:r>
              <a:rPr lang="bg-BG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освен ако няма друга възможност. </a:t>
            </a:r>
            <a:endParaRPr lang="bg-BG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94" b="16085"/>
          <a:stretch/>
        </p:blipFill>
        <p:spPr>
          <a:xfrm>
            <a:off x="2590800" y="2974293"/>
            <a:ext cx="1430207" cy="1086745"/>
          </a:xfrm>
          <a:prstGeom prst="rect">
            <a:avLst/>
          </a:prstGeom>
        </p:spPr>
      </p:pic>
      <p:cxnSp>
        <p:nvCxnSpPr>
          <p:cNvPr id="15" name="Право съединение 14"/>
          <p:cNvCxnSpPr/>
          <p:nvPr/>
        </p:nvCxnSpPr>
        <p:spPr>
          <a:xfrm>
            <a:off x="4120477" y="2190282"/>
            <a:ext cx="1911262" cy="1601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аво съединение 15"/>
          <p:cNvCxnSpPr/>
          <p:nvPr/>
        </p:nvCxnSpPr>
        <p:spPr>
          <a:xfrm flipH="1">
            <a:off x="4118545" y="2149300"/>
            <a:ext cx="1913194" cy="16429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аво съединение 24"/>
          <p:cNvCxnSpPr/>
          <p:nvPr/>
        </p:nvCxnSpPr>
        <p:spPr>
          <a:xfrm>
            <a:off x="4692838" y="4415473"/>
            <a:ext cx="1516290" cy="14113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аво съединение 25"/>
          <p:cNvCxnSpPr/>
          <p:nvPr/>
        </p:nvCxnSpPr>
        <p:spPr>
          <a:xfrm flipH="1">
            <a:off x="4675476" y="4435504"/>
            <a:ext cx="1533652" cy="13803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аво съединение 26"/>
          <p:cNvCxnSpPr/>
          <p:nvPr/>
        </p:nvCxnSpPr>
        <p:spPr>
          <a:xfrm>
            <a:off x="7108204" y="4876800"/>
            <a:ext cx="1722695" cy="1295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аво съединение 27"/>
          <p:cNvCxnSpPr/>
          <p:nvPr/>
        </p:nvCxnSpPr>
        <p:spPr>
          <a:xfrm flipH="1">
            <a:off x="7108204" y="4876800"/>
            <a:ext cx="1706265" cy="13064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24682" y="62199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00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2114">
        <p:split orient="vert"/>
      </p:transition>
    </mc:Choice>
    <mc:Fallback xmlns="">
      <p:transition spd="slow" advTm="6211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5" y="152400"/>
            <a:ext cx="9067800" cy="1219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Почитай </a:t>
            </a:r>
            <a:r>
              <a:rPr lang="ru-RU" sz="4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баща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 и майка си, за да </a:t>
            </a:r>
            <a:r>
              <a:rPr lang="ru-RU" sz="4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добре и за да </a:t>
            </a:r>
            <a:r>
              <a:rPr lang="ru-RU" sz="4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живееш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дълго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4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земята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5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28"/>
          <a:stretch/>
        </p:blipFill>
        <p:spPr>
          <a:xfrm>
            <a:off x="6251051" y="3948012"/>
            <a:ext cx="2771925" cy="2071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" y="3943530"/>
            <a:ext cx="3086899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6"/>
          <a:stretch/>
        </p:blipFill>
        <p:spPr>
          <a:xfrm>
            <a:off x="3314969" y="3948012"/>
            <a:ext cx="2803443" cy="2103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-188690" y="2063699"/>
            <a:ext cx="3008693" cy="17965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Почитта си към родителите изразяваме с обич, послушание, помощ и грижа за тях.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019800" y="2063699"/>
            <a:ext cx="3124200" cy="17965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2400" b="1" i="1" dirty="0">
                <a:solidFill>
                  <a:srgbClr val="362C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</a:t>
            </a:r>
            <a:r>
              <a:rPr lang="bg-BG" sz="2400" b="1" i="1" dirty="0" smtClean="0">
                <a:solidFill>
                  <a:srgbClr val="362C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арушаваме тази заповед, ако ги наскърбяваме и ги оставим без грижа в техните старини.</a:t>
            </a:r>
          </a:p>
        </p:txBody>
      </p:sp>
      <p:pic>
        <p:nvPicPr>
          <p:cNvPr id="10" name="Картина 9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9000"/>
                    </a14:imgEffect>
                    <a14:imgEffect>
                      <a14:colorTemperature colorTemp="5466"/>
                    </a14:imgEffect>
                    <a14:imgEffect>
                      <a14:saturation sat="182000"/>
                    </a14:imgEffect>
                    <a14:imgEffect>
                      <a14:brightnessContrast bright="11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165" b="15054"/>
          <a:stretch/>
        </p:blipFill>
        <p:spPr>
          <a:xfrm>
            <a:off x="2820003" y="1775382"/>
            <a:ext cx="3294660" cy="2062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96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0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3103">
        <p:split orient="vert"/>
      </p:transition>
    </mc:Choice>
    <mc:Fallback xmlns="">
      <p:transition spd="slow" advTm="3310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22412"/>
            <a:ext cx="9296400" cy="1219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ru-RU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убивай.</a:t>
            </a:r>
            <a:endParaRPr lang="bg-BG" sz="67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3"/>
          <a:stretch/>
        </p:blipFill>
        <p:spPr>
          <a:xfrm>
            <a:off x="2895600" y="1828800"/>
            <a:ext cx="3419475" cy="24765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4398079"/>
            <a:ext cx="9144000" cy="17965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Тази Божия заповед ни 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забранява да отнемаме живота на друг човек, като и своя собствен живот.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Нарушават тази заповед също тези, които нанасят побой или увреждат здравето, както на другите, така и</a:t>
            </a:r>
            <a:r>
              <a:rPr lang="bg-BG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своето.</a:t>
            </a: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946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4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137">
        <p:split orient="vert"/>
      </p:transition>
    </mc:Choice>
    <mc:Fallback xmlns="">
      <p:transition spd="slow" advTm="3013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0"/>
            <a:ext cx="9296400" cy="1219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ru-RU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4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прелюбодействай</a:t>
            </a:r>
            <a:r>
              <a:rPr lang="ru-RU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5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828800"/>
            <a:ext cx="3943377" cy="262413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31375" y="4495241"/>
            <a:ext cx="9175376" cy="17965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 Тайнството </a:t>
            </a:r>
            <a:r>
              <a:rPr lang="bg-BG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Венчание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(брак) с Божието благословение мъжът и жената стават едно семейство и дават обет да бъдат верни един на друг и да са заедно в скръб и радост. </a:t>
            </a:r>
          </a:p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Изневярата на брачния партньор се нарича прелюбодейство.</a:t>
            </a: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7447" y="62155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6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3400">
        <p:split orient="vert"/>
      </p:transition>
    </mc:Choice>
    <mc:Fallback xmlns="">
      <p:transition spd="slow" advTm="33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5506" y="-76200"/>
            <a:ext cx="9296400" cy="1219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ru-RU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кради.</a:t>
            </a:r>
            <a:endParaRPr lang="bg-BG" sz="6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3" descr="C:\Documents and Settings\Ivo\Desktop\празна2\джебчии 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4" r="25000"/>
          <a:stretch/>
        </p:blipFill>
        <p:spPr bwMode="auto">
          <a:xfrm>
            <a:off x="292537" y="1933956"/>
            <a:ext cx="2438400" cy="17998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337" y="1933956"/>
            <a:ext cx="3051298" cy="179984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33955"/>
            <a:ext cx="2813551" cy="179984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89224" y="3398349"/>
            <a:ext cx="7923811" cy="21642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Тази Божия заповед ни учи 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да не присвояваме нищо чуждо</a:t>
            </a:r>
            <a:r>
              <a:rPr lang="bg-BG" sz="2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Всеки, който е работоспособен, трябва с честен труд да изкарва прехраната си.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bg-BG" sz="24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418" y="4876799"/>
            <a:ext cx="2206566" cy="1345899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041461" y="5425945"/>
            <a:ext cx="6507194" cy="11264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Преписването на изпит или тест също е нарушаване на тази Божия заповед.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bg-BG" sz="24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cxnSp>
        <p:nvCxnSpPr>
          <p:cNvPr id="10" name="Право съединение 9"/>
          <p:cNvCxnSpPr/>
          <p:nvPr/>
        </p:nvCxnSpPr>
        <p:spPr>
          <a:xfrm flipH="1">
            <a:off x="289224" y="1933462"/>
            <a:ext cx="2432749" cy="18003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аво съединение 12"/>
          <p:cNvCxnSpPr/>
          <p:nvPr/>
        </p:nvCxnSpPr>
        <p:spPr>
          <a:xfrm>
            <a:off x="289224" y="1933462"/>
            <a:ext cx="2441713" cy="18003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аво съединение 15"/>
          <p:cNvCxnSpPr/>
          <p:nvPr/>
        </p:nvCxnSpPr>
        <p:spPr>
          <a:xfrm flipH="1">
            <a:off x="3192611" y="1933462"/>
            <a:ext cx="2432749" cy="18003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аво съединение 16"/>
          <p:cNvCxnSpPr/>
          <p:nvPr/>
        </p:nvCxnSpPr>
        <p:spPr>
          <a:xfrm>
            <a:off x="2892302" y="1933462"/>
            <a:ext cx="3042333" cy="18003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аво съединение 17"/>
          <p:cNvCxnSpPr/>
          <p:nvPr/>
        </p:nvCxnSpPr>
        <p:spPr>
          <a:xfrm flipH="1">
            <a:off x="6327798" y="1934976"/>
            <a:ext cx="2432749" cy="18003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аво съединение 18"/>
          <p:cNvCxnSpPr/>
          <p:nvPr/>
        </p:nvCxnSpPr>
        <p:spPr>
          <a:xfrm>
            <a:off x="6327798" y="1934976"/>
            <a:ext cx="2441713" cy="18003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аво съединение 19"/>
          <p:cNvCxnSpPr/>
          <p:nvPr/>
        </p:nvCxnSpPr>
        <p:spPr>
          <a:xfrm flipH="1">
            <a:off x="6796419" y="4876799"/>
            <a:ext cx="2206566" cy="1295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аво съединение 20"/>
          <p:cNvCxnSpPr/>
          <p:nvPr/>
        </p:nvCxnSpPr>
        <p:spPr>
          <a:xfrm>
            <a:off x="6796418" y="4876799"/>
            <a:ext cx="2206566" cy="1295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Аудио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1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8614">
        <p:split orient="vert"/>
      </p:transition>
    </mc:Choice>
    <mc:Fallback xmlns="">
      <p:transition spd="slow" advTm="2861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53400" cy="1219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4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лъжесвидетелствай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против </a:t>
            </a:r>
            <a:r>
              <a:rPr lang="ru-RU" sz="4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ближния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си.</a:t>
            </a:r>
            <a:endParaRPr lang="bg-BG" sz="5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82" y="1904999"/>
            <a:ext cx="2509916" cy="1564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839" y="1904999"/>
            <a:ext cx="2784043" cy="1564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download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955" y="1905000"/>
            <a:ext cx="2359088" cy="1564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24970" y="3657600"/>
            <a:ext cx="8417859" cy="27109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ru-RU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ru-RU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ru-RU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ru-RU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ru-RU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ru-RU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Когато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в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съда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свидетелите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не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казват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истината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или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премълчават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истината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това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се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нарича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i="1" dirty="0" err="1">
                <a:solidFill>
                  <a:srgbClr val="362C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лъжесвидетелство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Това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е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сериозно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престъпление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защото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може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да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бъде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наказан невинен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човек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</a:p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ru-RU" sz="2400" b="1" i="1" dirty="0" err="1" smtClean="0">
                <a:solidFill>
                  <a:srgbClr val="362C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Нарушаване</a:t>
            </a:r>
            <a:r>
              <a:rPr lang="ru-RU" sz="2400" b="1" i="1" dirty="0" smtClean="0">
                <a:solidFill>
                  <a:srgbClr val="362C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на </a:t>
            </a:r>
            <a:r>
              <a:rPr lang="ru-RU" sz="2400" b="1" i="1" dirty="0" err="1" smtClean="0">
                <a:solidFill>
                  <a:srgbClr val="362C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тази</a:t>
            </a:r>
            <a:r>
              <a:rPr lang="ru-RU" sz="2400" b="1" i="1" dirty="0" smtClean="0">
                <a:solidFill>
                  <a:srgbClr val="362C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i="1" dirty="0" err="1" smtClean="0">
                <a:solidFill>
                  <a:srgbClr val="362C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заповед</a:t>
            </a:r>
            <a:r>
              <a:rPr lang="ru-RU" sz="2400" b="1" i="1" dirty="0" smtClean="0">
                <a:solidFill>
                  <a:srgbClr val="362C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е всяка </a:t>
            </a:r>
            <a:r>
              <a:rPr lang="ru-RU" sz="2400" b="1" i="1" dirty="0" err="1" smtClean="0">
                <a:solidFill>
                  <a:srgbClr val="362C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лъжа</a:t>
            </a:r>
            <a:r>
              <a:rPr lang="ru-RU" sz="2400" b="1" i="1" dirty="0">
                <a:solidFill>
                  <a:srgbClr val="362C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i="1" dirty="0" smtClean="0">
                <a:solidFill>
                  <a:srgbClr val="362C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 клевета.</a:t>
            </a:r>
            <a:endParaRPr lang="ru-RU" sz="2400" b="1" i="1" dirty="0">
              <a:solidFill>
                <a:srgbClr val="362C8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4000" y="63057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6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410">
        <p:split orient="vert"/>
      </p:transition>
    </mc:Choice>
    <mc:Fallback xmlns="">
      <p:transition spd="slow" advTm="3541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85800"/>
            <a:ext cx="8991600" cy="22098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3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ru-RU" sz="3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пожелавай</a:t>
            </a:r>
            <a:r>
              <a:rPr lang="ru-RU" sz="3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дома на </a:t>
            </a:r>
            <a:r>
              <a:rPr lang="ru-RU" sz="3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ближния</a:t>
            </a:r>
            <a:r>
              <a:rPr lang="ru-RU" sz="3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си; не </a:t>
            </a:r>
            <a:r>
              <a:rPr lang="ru-RU" sz="3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пожелавай</a:t>
            </a:r>
            <a:r>
              <a:rPr lang="ru-RU" sz="3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жената на </a:t>
            </a:r>
            <a:r>
              <a:rPr lang="ru-RU" sz="3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ближния</a:t>
            </a:r>
            <a:r>
              <a:rPr lang="ru-RU" sz="3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си; </a:t>
            </a:r>
            <a:r>
              <a:rPr lang="ru-RU" sz="3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нито</a:t>
            </a:r>
            <a:r>
              <a:rPr lang="ru-RU" sz="3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нивата</a:t>
            </a:r>
            <a:r>
              <a:rPr lang="ru-RU" sz="3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3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…- </a:t>
            </a:r>
            <a:r>
              <a:rPr lang="ru-RU" sz="3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нищо</a:t>
            </a:r>
            <a:r>
              <a:rPr lang="ru-RU" sz="3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3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на </a:t>
            </a:r>
            <a:r>
              <a:rPr lang="ru-RU" sz="3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ближния</a:t>
            </a:r>
            <a:r>
              <a:rPr lang="ru-RU" sz="3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3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3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22" b="21924"/>
          <a:stretch/>
        </p:blipFill>
        <p:spPr>
          <a:xfrm>
            <a:off x="2971800" y="1888671"/>
            <a:ext cx="3048000" cy="239485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-76200" y="4648200"/>
            <a:ext cx="9144000" cy="16441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Тази Божия заповед ни учи 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да не пожелаваме нищо чуждо</a:t>
            </a:r>
            <a:r>
              <a:rPr lang="bg-BG" sz="2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bg-BG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Когато скърбим и се измъчваме за това, 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че нямаме богатство, таланти, красота като другите, явно страдаме от 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завист.</a:t>
            </a:r>
          </a:p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Нека знаем, че Бог на всекиго е дал онова, което е полезно за неговото спасение и да се радваме за другите, а да не завиждаме.</a:t>
            </a: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72600" y="62394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7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7411">
        <p:split orient="vert"/>
      </p:transition>
    </mc:Choice>
    <mc:Fallback xmlns="">
      <p:transition spd="slow" advTm="4741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446493"/>
            <a:ext cx="8755716" cy="1752601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Да запомним 10-те Божии заповеди и да се стараем да ги изпълняваме. Когато Господ се родил на земята като Човек, Той учел хората да изпълняват Божиите заповеди и посочил, че най-важните са: </a:t>
            </a: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Да обичаме Бог повече от всичко </a:t>
            </a:r>
            <a:b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</a:br>
            <a:r>
              <a:rPr lang="bg-BG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и ближния си като себе си (дори ако е наш враг)!</a:t>
            </a:r>
            <a:endParaRPr lang="bg-BG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5843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235" y="264459"/>
            <a:ext cx="394335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5883185" y="4036033"/>
            <a:ext cx="75854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accent2">
                    <a:lumMod val="75000"/>
                  </a:schemeClr>
                </a:solidFill>
              </a:rPr>
              <a:t>estilonext.com</a:t>
            </a:r>
            <a:endParaRPr lang="en-US" sz="7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990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1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6545">
        <p:split orient="vert"/>
      </p:transition>
    </mc:Choice>
    <mc:Fallback xmlns="">
      <p:transition spd="slow" advTm="3654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3838" y="381000"/>
            <a:ext cx="8610600" cy="52629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8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Въпроси към урока: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defRPr/>
            </a:pP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1.Кои Божии заповеди ни учат как да </a:t>
            </a:r>
            <a:r>
              <a:rPr lang="ru-RU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почитаме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Бога?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bg-BG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Кои Божии заповеди ни учат как да се отнасяме към ближните си?</a:t>
            </a:r>
            <a:endParaRPr lang="bg-BG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bg-BG" sz="36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g-BG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3.Кои са най-важните заповеди?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4661">
        <p:split orient="vert"/>
      </p:transition>
    </mc:Choice>
    <mc:Fallback xmlns="">
      <p:transition spd="slow" advTm="3466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6C791"/>
            </a:gs>
            <a:gs pos="20000">
              <a:srgbClr val="FDF2E5"/>
            </a:gs>
            <a:gs pos="69000">
              <a:srgbClr val="FEF9F3"/>
            </a:gs>
            <a:gs pos="88000">
              <a:srgbClr val="F9DAB6"/>
            </a:gs>
            <a:gs pos="100000">
              <a:srgbClr val="F9DAB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281516" y="188676"/>
            <a:ext cx="4572000" cy="2507225"/>
          </a:xfrm>
        </p:spPr>
        <p:txBody>
          <a:bodyPr>
            <a:normAutofit/>
          </a:bodyPr>
          <a:lstStyle/>
          <a:p>
            <a:pPr marL="102870" algn="ctr">
              <a:lnSpc>
                <a:spcPct val="100000"/>
              </a:lnSpc>
            </a:pPr>
            <a:r>
              <a:rPr lang="bg-BG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7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християнство-православие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09" y="4522874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62557" y="5867400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1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</a:t>
            </a:r>
            <a:r>
              <a:rPr kumimoji="0" lang="en-US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1.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3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ЕЛЕКТРОННИЯ УЧЕБНИК ЗА </a:t>
            </a:r>
            <a:r>
              <a:rPr kumimoji="0" lang="en-US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4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295400" y="2650296"/>
            <a:ext cx="6553200" cy="971550"/>
          </a:xfrm>
          <a:prstGeom prst="rect">
            <a:avLst/>
          </a:prstGeom>
          <a:solidFill>
            <a:srgbClr val="247244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lvl="0" indent="0" algn="ctr" defTabSz="685800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  <a:defRPr/>
            </a:pPr>
            <a:r>
              <a:rPr lang="bg-BG" sz="3600" dirty="0">
                <a:solidFill>
                  <a:schemeClr val="bg1"/>
                </a:solidFill>
                <a:effectLst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Десетте Божии заповеди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311111" y="2774681"/>
            <a:ext cx="6540376" cy="45719"/>
          </a:xfrm>
          <a:prstGeom prst="rect">
            <a:avLst/>
          </a:prstGeom>
          <a:solidFill>
            <a:srgbClr val="FF7E1D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311111" y="3424724"/>
            <a:ext cx="6540376" cy="45719"/>
          </a:xfrm>
          <a:prstGeom prst="rect">
            <a:avLst/>
          </a:prstGeom>
          <a:solidFill>
            <a:srgbClr val="FF7E1D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513" y="3417793"/>
            <a:ext cx="6541575" cy="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4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cdef667768081637606024a758ba49eee5e08d"/>
</p:tagLst>
</file>

<file path=ppt/theme/theme1.xml><?xml version="1.0" encoding="utf-8"?>
<a:theme xmlns:a="http://schemas.openxmlformats.org/drawingml/2006/main" name="Ретроспекция">
  <a:themeElements>
    <a:clrScheme name="Ретроспекция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спекц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ция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2031</TotalTime>
  <Words>514</Words>
  <Application>Microsoft Office PowerPoint</Application>
  <PresentationFormat>Презентация на цял екран (4:3)</PresentationFormat>
  <Paragraphs>60</Paragraphs>
  <Slides>15</Slides>
  <Notes>0</Notes>
  <HiddenSlides>0</HiddenSlides>
  <MMClips>14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22" baseType="lpstr">
      <vt:lpstr>Arial</vt:lpstr>
      <vt:lpstr>Book Antiqua</vt:lpstr>
      <vt:lpstr>Calibri</vt:lpstr>
      <vt:lpstr>Calibri Light</vt:lpstr>
      <vt:lpstr>Georgia</vt:lpstr>
      <vt:lpstr>Times New Roman</vt:lpstr>
      <vt:lpstr>Ретроспекция</vt:lpstr>
      <vt:lpstr>          Десетте Божии заповеди </vt:lpstr>
      <vt:lpstr>Защо Бог дал на пророк Мойсей 10-те Божии заповеди?</vt:lpstr>
      <vt:lpstr>  1.  Аз съм Господ, Бог твой;          да нямаш други богове освен Мене.</vt:lpstr>
      <vt:lpstr>   2. Не си прави кумир и никакво изображение на онова, що е горе на небето, що е долу на земята, ... , не им се кланяй и не им служи.</vt:lpstr>
      <vt:lpstr>   3. Не изговаряй напразно името на Господа, твоя Бог.</vt:lpstr>
      <vt:lpstr>  * Християните почитат неделята като ден на Господа, защото тогава възкръснал Иисус Христос.</vt:lpstr>
      <vt:lpstr>   5. Почитай баща си и майка си, за да ти бъде добре и за да живееш дълго на земята.</vt:lpstr>
      <vt:lpstr>   6. Не убивай.</vt:lpstr>
      <vt:lpstr>   7. Не прелюбодействай.</vt:lpstr>
      <vt:lpstr>   8. Не кради.</vt:lpstr>
      <vt:lpstr>   9. Не лъжесвидетелствай против ближния си.</vt:lpstr>
      <vt:lpstr>   10. Не пожелавай дома на ближния си; не пожелавай жената на ближния си; нито нивата му…- нищо, което е на ближния ти.</vt:lpstr>
      <vt:lpstr>Да запомним 10-те Божии заповеди и да се стараем да ги изпълняваме. Когато Господ се родил на земята като Човек, Той учел хората да изпълняват Божиите заповеди и посочил, че най-важните са: Да обичаме Бог повече от всичко  и ближния си като себе си (дори ако е наш враг)!</vt:lpstr>
      <vt:lpstr>Презентация на PowerPoint</vt:lpstr>
      <vt:lpstr>ГЛЕДАХТЕ ПРЕЗЕНТАЦИЯ  ПО Религия християнство-православие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Библията –        книга за Бога,  за света              и за човека</dc:title>
  <dc:creator>LB</dc:creator>
  <cp:lastModifiedBy>LB</cp:lastModifiedBy>
  <cp:revision>135</cp:revision>
  <dcterms:created xsi:type="dcterms:W3CDTF">2006-08-16T00:00:00Z</dcterms:created>
  <dcterms:modified xsi:type="dcterms:W3CDTF">2025-02-10T16:14:55Z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