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  <p:sldMasterId id="2147483840" r:id="rId2"/>
  </p:sldMasterIdLst>
  <p:notesMasterIdLst>
    <p:notesMasterId r:id="rId20"/>
  </p:notesMasterIdLst>
  <p:sldIdLst>
    <p:sldId id="301" r:id="rId3"/>
    <p:sldId id="304" r:id="rId4"/>
    <p:sldId id="302" r:id="rId5"/>
    <p:sldId id="284" r:id="rId6"/>
    <p:sldId id="285" r:id="rId7"/>
    <p:sldId id="286" r:id="rId8"/>
    <p:sldId id="305" r:id="rId9"/>
    <p:sldId id="287" r:id="rId10"/>
    <p:sldId id="289" r:id="rId11"/>
    <p:sldId id="290" r:id="rId12"/>
    <p:sldId id="293" r:id="rId13"/>
    <p:sldId id="294" r:id="rId14"/>
    <p:sldId id="273" r:id="rId15"/>
    <p:sldId id="295" r:id="rId16"/>
    <p:sldId id="297" r:id="rId17"/>
    <p:sldId id="276" r:id="rId18"/>
    <p:sldId id="30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CCFF"/>
    <a:srgbClr val="00339A"/>
    <a:srgbClr val="00297A"/>
    <a:srgbClr val="02F43C"/>
    <a:srgbClr val="39FD68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F16D8-D523-42C9-ABE9-318B3702C61C}" type="datetimeFigureOut">
              <a:rPr lang="en-IE" smtClean="0"/>
              <a:t>09/02/2025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56AED-A230-482D-9321-196EA409530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264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56AED-A230-482D-9321-196EA409530F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905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908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78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01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17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28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76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44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12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85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18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48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200">
              <a:schemeClr val="bg1"/>
            </a:gs>
            <a:gs pos="0">
              <a:srgbClr val="F1F6F7"/>
            </a:gs>
            <a:gs pos="68000">
              <a:schemeClr val="bg2">
                <a:lumMod val="75000"/>
              </a:schemeClr>
            </a:gs>
            <a:gs pos="100000">
              <a:schemeClr val="bg1"/>
            </a:gs>
          </a:gsLst>
          <a:lin ang="1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 xmlns:p14="http://schemas.microsoft.com/office/powerpoint/2010/main">
    <mc:Choice Requires="p14">
      <p:transition spd="slow" p14:dur="2500" advTm="14782">
        <p:fade/>
      </p:transition>
    </mc:Choice>
    <mc:Fallback xmlns="">
      <p:transition spd="slow" advTm="14782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30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2.m4a"/><Relationship Id="rId7" Type="http://schemas.microsoft.com/office/2007/relationships/hdphoto" Target="../media/hdphoto1.wdp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1.xml"/><Relationship Id="rId7" Type="http://schemas.microsoft.com/office/2007/relationships/hdphoto" Target="../media/hdphoto7.wdp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5.png"/><Relationship Id="rId5" Type="http://schemas.microsoft.com/office/2007/relationships/hdphoto" Target="../media/hdphoto8.wdp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5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5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microsoft.com/office/2007/relationships/hdphoto" Target="../media/hdphoto9.wdp"/><Relationship Id="rId5" Type="http://schemas.openxmlformats.org/officeDocument/2006/relationships/image" Target="../media/image25.png"/><Relationship Id="rId4" Type="http://schemas.openxmlformats.org/officeDocument/2006/relationships/image" Target="../media/image24.jp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5.pn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200">
              <a:schemeClr val="bg1"/>
            </a:gs>
            <a:gs pos="0">
              <a:srgbClr val="89CCFF">
                <a:alpha val="34902"/>
              </a:srgbClr>
            </a:gs>
            <a:gs pos="68000">
              <a:schemeClr val="bg2">
                <a:lumMod val="75000"/>
              </a:schemeClr>
            </a:gs>
            <a:gs pos="100000">
              <a:schemeClr val="bg1"/>
            </a:gs>
          </a:gsLst>
          <a:lin ang="1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0"/>
            <a:ext cx="8839200" cy="914400"/>
          </a:xfrm>
        </p:spPr>
        <p:txBody>
          <a:bodyPr>
            <a:normAutofit/>
          </a:bodyPr>
          <a:lstStyle/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Иконите ни говорят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479"/>
                    </a14:imgEffect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15" b="10917"/>
          <a:stretch/>
        </p:blipFill>
        <p:spPr>
          <a:xfrm>
            <a:off x="2407005" y="1163391"/>
            <a:ext cx="4400733" cy="5399334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3048000" y="6362670"/>
            <a:ext cx="10775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75000"/>
                  </a:schemeClr>
                </a:solidFill>
              </a:rPr>
              <a:t>www.pentapostagma.gr</a:t>
            </a: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495300" y="6596390"/>
            <a:ext cx="75819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100" dirty="0" smtClean="0">
                <a:solidFill>
                  <a:schemeClr val="bg1">
                    <a:lumMod val="50000"/>
                  </a:schemeClr>
                </a:solidFill>
              </a:rPr>
              <a:t>Музикално изпълнение: </a:t>
            </a:r>
            <a:r>
              <a:rPr lang="bg-BG" sz="1100" dirty="0" err="1" smtClean="0">
                <a:solidFill>
                  <a:schemeClr val="bg1">
                    <a:lumMod val="50000"/>
                  </a:schemeClr>
                </a:solidFill>
              </a:rPr>
              <a:t>Псалом</a:t>
            </a:r>
            <a:r>
              <a:rPr lang="bg-BG" sz="1100" dirty="0" smtClean="0">
                <a:solidFill>
                  <a:schemeClr val="bg1">
                    <a:lumMod val="50000"/>
                  </a:schemeClr>
                </a:solidFill>
              </a:rPr>
              <a:t> 135,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bg-BG" sz="1100" dirty="0" err="1" smtClean="0">
                <a:solidFill>
                  <a:schemeClr val="bg1">
                    <a:lumMod val="50000"/>
                  </a:schemeClr>
                </a:solidFill>
              </a:rPr>
              <a:t>изп</a:t>
            </a:r>
            <a:r>
              <a:rPr lang="bg-BG" sz="11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Serbian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Orthodox Singing Society "Vila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"</a:t>
            </a:r>
            <a:r>
              <a:rPr lang="bg-BG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bg-BG" sz="1100" dirty="0" err="1" smtClean="0">
                <a:solidFill>
                  <a:schemeClr val="bg1">
                    <a:lumMod val="50000"/>
                  </a:schemeClr>
                </a:solidFill>
              </a:rPr>
              <a:t>изт</a:t>
            </a:r>
            <a:r>
              <a:rPr lang="bg-BG" sz="11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nl-NL" sz="1100" dirty="0" smtClean="0">
                <a:solidFill>
                  <a:schemeClr val="bg1">
                    <a:lumMod val="50000"/>
                  </a:schemeClr>
                </a:solidFill>
              </a:rPr>
              <a:t>youtube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135. Psalam - Slavite Gospoda (Praise the Lord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348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0500" y="6574795"/>
            <a:ext cx="304800" cy="304800"/>
          </a:xfrm>
          <a:prstGeom prst="rect">
            <a:avLst/>
          </a:prstGeom>
        </p:spPr>
      </p:pic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0" y="61175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0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5584">
        <p:fade/>
      </p:transition>
    </mc:Choice>
    <mc:Fallback xmlns="">
      <p:transition spd="slow" advTm="55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606" numSld="999" showWhenStopped="0">
                <p:cTn id="1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40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0"/>
            <a:ext cx="8839200" cy="9144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Иконите – свещени изображения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10000" y="1469855"/>
            <a:ext cx="4953000" cy="3735808"/>
          </a:xfrm>
          <a:prstGeom prst="rect">
            <a:avLst/>
          </a:prstGeom>
        </p:spPr>
        <p:txBody>
          <a:bodyPr vert="horz" anchor="b">
            <a:normAutofit fontScale="550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4800" b="1" i="1" dirty="0" smtClean="0">
                <a:solidFill>
                  <a:srgbClr val="002060"/>
                </a:solidFill>
                <a:latin typeface="Book Antiqua" pitchFamily="18" charset="0"/>
              </a:rPr>
              <a:t>   </a:t>
            </a: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Иконите не са картини, те са </a:t>
            </a:r>
            <a:r>
              <a:rPr lang="bg-BG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свещени изображения, </a:t>
            </a: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които ни свързват с невидимия </a:t>
            </a:r>
            <a:r>
              <a:rPr lang="bg-BG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духовен </a:t>
            </a: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свят - с Господа, </a:t>
            </a:r>
            <a:r>
              <a:rPr lang="bg-BG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Божията Майка, ангелите и светците. </a:t>
            </a:r>
            <a:endParaRPr lang="en-IE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Рисуването на икони е свещено действие и художниците – </a:t>
            </a:r>
            <a:r>
              <a:rPr lang="bg-BG" sz="4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иконо</a:t>
            </a: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-писци се подготвят </a:t>
            </a:r>
            <a:r>
              <a:rPr lang="bg-BG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тяхното </a:t>
            </a: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създаване с пост и молитва.</a:t>
            </a:r>
          </a:p>
          <a:p>
            <a:pPr algn="ctr"/>
            <a:endParaRPr lang="bg-BG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33135" y="5410200"/>
            <a:ext cx="3340751" cy="800637"/>
          </a:xfrm>
          <a:prstGeom prst="rect">
            <a:avLst/>
          </a:prstGeom>
        </p:spPr>
        <p:txBody>
          <a:bodyPr vert="horz" anchor="b">
            <a:normAutofit fontScale="400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Свети Лука рисува иконата на Божията Майка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34" y="990599"/>
            <a:ext cx="3195865" cy="4392941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2595116" y="5210145"/>
            <a:ext cx="83388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75000"/>
                  </a:schemeClr>
                </a:solidFill>
              </a:rPr>
              <a:t>infovaticana.com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8482" y="62108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1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9973">
        <p:fade/>
      </p:transition>
    </mc:Choice>
    <mc:Fallback xmlns="">
      <p:transition spd="slow" advTm="399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0"/>
            <a:ext cx="8839200" cy="914400"/>
          </a:xfrm>
        </p:spPr>
        <p:txBody>
          <a:bodyPr>
            <a:normAutofit fontScale="92500"/>
          </a:bodyPr>
          <a:lstStyle/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С какво се отличават иконите?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77234" y="845245"/>
            <a:ext cx="4953000" cy="4800600"/>
          </a:xfrm>
          <a:prstGeom prst="rect">
            <a:avLst/>
          </a:prstGeom>
        </p:spPr>
        <p:txBody>
          <a:bodyPr vert="horz" anchor="b">
            <a:normAutofit fontScale="550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bg-BG" sz="4800" b="1" dirty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bg-BG" sz="4800" b="1" dirty="0" smtClean="0">
                <a:solidFill>
                  <a:srgbClr val="002060"/>
                </a:solidFill>
                <a:latin typeface="Book Antiqua" pitchFamily="18" charset="0"/>
              </a:rPr>
              <a:t>  </a:t>
            </a: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Най-отличителният  белег на иконите са нарисуваните около главите на светите личности </a:t>
            </a:r>
            <a:r>
              <a:rPr lang="bg-BG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ореоли </a:t>
            </a: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знак за светостта им.</a:t>
            </a:r>
          </a:p>
          <a:p>
            <a:pPr>
              <a:spcBef>
                <a:spcPts val="0"/>
              </a:spcBef>
            </a:pP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В иконописта се спазват определени правила при изобразяването на светците и библейските събития – </a:t>
            </a:r>
          </a:p>
          <a:p>
            <a:pPr marL="571500" indent="-57150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особени цветове, </a:t>
            </a:r>
            <a:endParaRPr lang="bg-BG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особено разположение на      </a:t>
            </a:r>
          </a:p>
          <a:p>
            <a:pPr>
              <a:spcBef>
                <a:spcPts val="0"/>
              </a:spcBef>
            </a:pPr>
            <a:r>
              <a:rPr lang="bg-BG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фигурите, </a:t>
            </a:r>
          </a:p>
          <a:p>
            <a:pPr marL="571500" indent="-57150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характерни християнски </a:t>
            </a:r>
          </a:p>
          <a:p>
            <a:pPr>
              <a:spcBef>
                <a:spcPts val="0"/>
              </a:spcBef>
            </a:pPr>
            <a:r>
              <a:rPr lang="bg-BG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символи и др.</a:t>
            </a:r>
          </a:p>
          <a:p>
            <a:r>
              <a:rPr lang="bg-BG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bg-BG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43000"/>
            <a:ext cx="2813539" cy="4267200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152400" y="5576690"/>
            <a:ext cx="3733799" cy="685800"/>
          </a:xfrm>
          <a:prstGeom prst="rect">
            <a:avLst/>
          </a:prstGeom>
        </p:spPr>
        <p:txBody>
          <a:bodyPr vert="horz" anchor="b">
            <a:normAutofit fontScale="400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Свети Георги Победоносец</a:t>
            </a:r>
          </a:p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6 май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943821" y="5148035"/>
            <a:ext cx="55015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2">
                    <a:lumMod val="75000"/>
                  </a:schemeClr>
                </a:solidFill>
              </a:rPr>
              <a:t>zena.blic.rs</a:t>
            </a: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5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4686">
        <p:fade/>
      </p:transition>
    </mc:Choice>
    <mc:Fallback xmlns="">
      <p:transition spd="slow" advTm="346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0"/>
            <a:ext cx="8839200" cy="914400"/>
          </a:xfrm>
        </p:spPr>
        <p:txBody>
          <a:bodyPr>
            <a:normAutofit/>
          </a:bodyPr>
          <a:lstStyle/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Икони на светци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90500" y="5181600"/>
            <a:ext cx="8839200" cy="11430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Иконите на светците ни говорят за техния живот                        и звание, за извършения от тях подвиг в името на Бога.</a:t>
            </a:r>
            <a:endParaRPr lang="en-IE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1540098"/>
            <a:ext cx="2370605" cy="34392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523999"/>
            <a:ext cx="2477525" cy="34553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2"/>
          <a:stretch/>
        </p:blipFill>
        <p:spPr>
          <a:xfrm>
            <a:off x="6248400" y="1540099"/>
            <a:ext cx="2556388" cy="3439258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342899" y="4837845"/>
            <a:ext cx="732893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 smtClean="0">
                <a:solidFill>
                  <a:schemeClr val="accent3">
                    <a:lumMod val="50000"/>
                  </a:schemeClr>
                </a:solidFill>
              </a:rPr>
              <a:t>eutyta.blogspot.com</a:t>
            </a:r>
            <a:endParaRPr lang="en-US" sz="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4900520" y="4837845"/>
            <a:ext cx="73930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krestobogorodsky.ru</a:t>
            </a:r>
            <a:endParaRPr lang="en-US" sz="5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6311263" y="4786995"/>
            <a:ext cx="52770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 smtClean="0">
                <a:solidFill>
                  <a:schemeClr val="accent6">
                    <a:lumMod val="50000"/>
                  </a:schemeClr>
                </a:solidFill>
              </a:rPr>
              <a:t>bgicons.com</a:t>
            </a:r>
            <a:endParaRPr lang="en-US" sz="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Аудио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44000" y="601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8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5451">
        <p:fade/>
      </p:transition>
    </mc:Choice>
    <mc:Fallback xmlns="">
      <p:transition spd="slow" advTm="154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0805" y="5486400"/>
            <a:ext cx="3133859" cy="628790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Свети Антоний Велики</a:t>
            </a:r>
          </a:p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17 януари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038600" y="2191322"/>
            <a:ext cx="4800600" cy="1981200"/>
          </a:xfrm>
          <a:prstGeom prst="rect">
            <a:avLst/>
          </a:prstGeom>
        </p:spPr>
        <p:txBody>
          <a:bodyPr vert="horz" anchor="b">
            <a:normAutofit fontScale="550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Тъмните дрехи и броеницата или молитвено вдигнатите ръце ни показват, че светецът се е посветил на Бога в монашеско житие. </a:t>
            </a:r>
            <a:endParaRPr lang="en-IE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05" y="1066800"/>
            <a:ext cx="2941287" cy="4267199"/>
          </a:xfrm>
          <a:prstGeom prst="rect">
            <a:avLst/>
          </a:prstGeom>
        </p:spPr>
      </p:pic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0716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58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2422">
        <p:fade/>
      </p:transition>
    </mc:Choice>
    <mc:Fallback xmlns="">
      <p:transition spd="slow" advTm="224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962400" y="2209800"/>
            <a:ext cx="4648200" cy="2438400"/>
          </a:xfrm>
          <a:prstGeom prst="rect">
            <a:avLst/>
          </a:prstGeom>
        </p:spPr>
        <p:txBody>
          <a:bodyPr vert="horz" anchor="b">
            <a:normAutofit fontScale="550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Дрехите на епископ и свещената книга в ръцете на светеца ни говорят, че той е посветил живота си на Бога като свещенослужител в храма.</a:t>
            </a:r>
            <a:endParaRPr lang="en-IE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30876" y="5486400"/>
            <a:ext cx="3133859" cy="628790"/>
          </a:xfrm>
          <a:prstGeom prst="rect">
            <a:avLst/>
          </a:prstGeom>
        </p:spPr>
        <p:txBody>
          <a:bodyPr vert="horz" anchor="b">
            <a:normAutofit fontScale="400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Свети Василий Велики</a:t>
            </a:r>
          </a:p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1 януари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76" y="1066800"/>
            <a:ext cx="3079223" cy="4294533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0200" y="601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59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1569">
        <p:fade/>
      </p:transition>
    </mc:Choice>
    <mc:Fallback xmlns="">
      <p:transition spd="slow" advTm="215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57200" y="2218765"/>
            <a:ext cx="5126440" cy="2133600"/>
          </a:xfrm>
          <a:prstGeom prst="rect">
            <a:avLst/>
          </a:prstGeom>
        </p:spPr>
        <p:txBody>
          <a:bodyPr vert="horz" anchor="b">
            <a:normAutofit fontScale="550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4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Светците – мъченици често се изобразяват да държат кръст в ръка и с оръдието на тяхното мъченичество. Дрехите им показ-ват какво е тяхното звание или произход.</a:t>
            </a:r>
            <a:endParaRPr lang="en-IE" sz="4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010141" y="5410200"/>
            <a:ext cx="3133859" cy="628790"/>
          </a:xfrm>
          <a:prstGeom prst="rect">
            <a:avLst/>
          </a:prstGeom>
        </p:spPr>
        <p:txBody>
          <a:bodyPr vert="horz" anchor="b">
            <a:normAutofit fontScale="400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Света Екатерина</a:t>
            </a:r>
          </a:p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24 ноември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640" y="1066800"/>
            <a:ext cx="3314411" cy="4267200"/>
          </a:xfrm>
          <a:prstGeom prst="rect">
            <a:avLst/>
          </a:prstGeom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72600" y="6173461"/>
            <a:ext cx="609600" cy="609600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8134183" y="5160839"/>
            <a:ext cx="10731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accent6">
                    <a:lumMod val="50000"/>
                  </a:schemeClr>
                </a:solidFill>
              </a:rPr>
              <a:t>www.etsy.com</a:t>
            </a:r>
            <a:endParaRPr lang="en-US" sz="7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51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8297">
        <p:fade/>
      </p:transition>
    </mc:Choice>
    <mc:Fallback xmlns="">
      <p:transition spd="slow" advTm="282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Ivo\Desktop\Светци\svNikol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85166"/>
            <a:ext cx="4625846" cy="586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4993341" y="2209800"/>
            <a:ext cx="4191000" cy="2286000"/>
          </a:xfrm>
          <a:prstGeom prst="rect">
            <a:avLst/>
          </a:prstGeom>
        </p:spPr>
        <p:txBody>
          <a:bodyPr vert="horz" anchor="b">
            <a:normAutofit fontScale="475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На някои икони около изображението на светеца са изрисувани житийни сцени – сцени, които ни разкриват отделни моменти от живота на светеца. </a:t>
            </a:r>
            <a:endParaRPr lang="en-IE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609326" y="5943600"/>
            <a:ext cx="3559593" cy="781190"/>
          </a:xfrm>
          <a:prstGeom prst="rect">
            <a:avLst/>
          </a:prstGeom>
        </p:spPr>
        <p:txBody>
          <a:bodyPr vert="horz" anchor="b">
            <a:normAutofit fontScale="400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Свети Николай Чудотворец</a:t>
            </a:r>
          </a:p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6 декември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3583277" y="5758934"/>
            <a:ext cx="73129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4">
                    <a:lumMod val="75000"/>
                  </a:schemeClr>
                </a:solidFill>
              </a:rPr>
              <a:t>jurnalspiritual.eu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5376" y="5943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0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9469">
        <p:fade/>
      </p:transition>
    </mc:Choice>
    <mc:Fallback xmlns="">
      <p:transition spd="slow" advTm="294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0"/>
            <a:ext cx="8839200" cy="9144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Иконите на Господ Иисус Христос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48234" y="5234089"/>
            <a:ext cx="8610600" cy="1623911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Иконите на Господ Иисус Христос се отличават с кръста, изобразен на ореола, и буквите, изписани в кръста, които означават „Вечният“.      </a:t>
            </a:r>
          </a:p>
          <a:p>
            <a:r>
              <a:rPr lang="bg-BG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Най-често Господ благославя с едната си ръка християните, а с другата държи Евангелието, понякога отворено, и може да се прочете определен откъс от свещените текстове.</a:t>
            </a:r>
            <a:endParaRPr lang="en-IE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My Pictures 09.01.2017\1 ГОСПОД ИИСУС ХРИСТОС\2 Иисус Христос - икони, ИХ и децата\Икони на Господ\Господ Иисус Христос1\Господ Иисус Христо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205109"/>
            <a:ext cx="3125101" cy="400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Ivo\Desktop\My Pictures 09.01.2017\1 ГОСПОД ИИСУС ХРИСТОС\2 Иисус Христос - икони, ИХ и децата\Икони на Господ\Господ Иисус Христос1\ICXCna tronuwww.svetosavlje.or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185791"/>
            <a:ext cx="2264824" cy="402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Ivo\Desktop\My Pictures 09.01.2017\1 ГОСПОД ИИСУС ХРИСТОС\2 Иисус Христос - икони, ИХ и децата\Икони на Господ\Убрус\SpasNaUbruse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3" t="8588" r="4538" b="3156"/>
          <a:stretch/>
        </p:blipFill>
        <p:spPr bwMode="auto">
          <a:xfrm>
            <a:off x="6248400" y="1543715"/>
            <a:ext cx="2755624" cy="331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609600" y="5031318"/>
            <a:ext cx="603050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 smtClean="0">
                <a:solidFill>
                  <a:schemeClr val="accent3">
                    <a:lumMod val="50000"/>
                  </a:schemeClr>
                </a:solidFill>
              </a:rPr>
              <a:t>www.icon-art.gr</a:t>
            </a:r>
            <a:endParaRPr lang="en-US" sz="5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5181600" y="5061423"/>
            <a:ext cx="80502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chemeClr val="accent3">
                    <a:lumMod val="50000"/>
                  </a:schemeClr>
                </a:solidFill>
              </a:rPr>
              <a:t>dodjiividi.blogspot.com</a:t>
            </a:r>
          </a:p>
        </p:txBody>
      </p:sp>
      <p:sp>
        <p:nvSpPr>
          <p:cNvPr id="6" name="Правоъгълник 5"/>
          <p:cNvSpPr/>
          <p:nvPr/>
        </p:nvSpPr>
        <p:spPr>
          <a:xfrm>
            <a:off x="7924800" y="4738491"/>
            <a:ext cx="538930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uocofusa.org</a:t>
            </a:r>
          </a:p>
        </p:txBody>
      </p:sp>
      <p:pic>
        <p:nvPicPr>
          <p:cNvPr id="11" name="Аудио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75376" y="60460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2279">
        <p:fade/>
      </p:transition>
    </mc:Choice>
    <mc:Fallback xmlns="">
      <p:transition spd="slow" advTm="322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0"/>
            <a:ext cx="8839200" cy="9144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Иконите на Пресвета Богородица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5238482"/>
            <a:ext cx="9144000" cy="1447800"/>
          </a:xfrm>
          <a:prstGeom prst="rect">
            <a:avLst/>
          </a:prstGeom>
        </p:spPr>
        <p:txBody>
          <a:bodyPr vert="horz" anchor="b">
            <a:normAutofit fontScale="47500" lnSpcReduction="2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Божията Майка  се изобразява най-често с Богомладенеца на ръце. Когато е изобразена сама на иконата, ще я различим по „звездичките“, нарисувани върху наметалото й - на главата и на двете й рамене. Те  са знак за това, че тя винаги остава Дева.</a:t>
            </a:r>
            <a:endParaRPr lang="en-IE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Ivo\Desktop\My Pictures 09.01.2017\2 СВЕТА ДЕВА МАРИЯ\Икони на св. Дева Мария\ax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984" y="1333896"/>
            <a:ext cx="2898255" cy="384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Ivo\Desktop\My Pictures 09.01.2017\2 СВЕТА ДЕВА МАРИЯ\Икони на св. Дева Мария\икони св. Богородица\Panagia_h_Brefokratousa_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0" t="2525"/>
          <a:stretch/>
        </p:blipFill>
        <p:spPr bwMode="auto">
          <a:xfrm>
            <a:off x="308764" y="1371599"/>
            <a:ext cx="2564695" cy="380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Ivo\Desktop\My Pictures 09.01.2017\2 СВЕТА ДЕВА МАРИЯ\Икони на св. Дева Мария\САМАСв Дева и Моление\Panagia_h_Deomenh_0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2" t="7621" r="9195" b="5537"/>
          <a:stretch/>
        </p:blipFill>
        <p:spPr bwMode="auto">
          <a:xfrm>
            <a:off x="3113942" y="1371599"/>
            <a:ext cx="2642914" cy="380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280829" y="5016026"/>
            <a:ext cx="64633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4">
                    <a:lumMod val="50000"/>
                  </a:schemeClr>
                </a:solidFill>
              </a:rPr>
              <a:t>weheartit.com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3101062" y="5016026"/>
            <a:ext cx="85311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 smtClean="0">
                <a:solidFill>
                  <a:schemeClr val="accent2">
                    <a:lumMod val="50000"/>
                  </a:schemeClr>
                </a:solidFill>
              </a:rPr>
              <a:t>kristoforos.blogspot.com</a:t>
            </a:r>
            <a:endParaRPr lang="en-US" sz="5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8253923" y="5000637"/>
            <a:ext cx="638316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solidFill>
                  <a:schemeClr val="accent1">
                    <a:lumMod val="50000"/>
                  </a:schemeClr>
                </a:solidFill>
              </a:rPr>
              <a:t>www.ikoni.net</a:t>
            </a:r>
            <a:endParaRPr lang="en-US" sz="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75376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5542">
        <p:fade/>
      </p:transition>
    </mc:Choice>
    <mc:Fallback xmlns="">
      <p:transition spd="slow" advTm="255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0"/>
            <a:ext cx="8839200" cy="914400"/>
          </a:xfrm>
        </p:spPr>
        <p:txBody>
          <a:bodyPr>
            <a:normAutofit/>
          </a:bodyPr>
          <a:lstStyle/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Иконите</a:t>
            </a:r>
            <a:r>
              <a:rPr lang="en-US" sz="48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на ангелите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09600" y="5350694"/>
            <a:ext cx="8001000" cy="150730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Ангелите са невидими духовни същества, но стават видими, когато Бог им нареди. Те са Божии служители и се изобразяват на иконите с характерните за тяхното служение символи.</a:t>
            </a:r>
            <a:endParaRPr lang="en-IE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Documents and Settings\Ivo\Desktop\My Pictures 09.01.2017\АНГЕЛИ\рх Михаил и Арх Гавриил заедно\arxaggeloi_mixahl_gavrihl_09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9"/>
          <a:stretch/>
        </p:blipFill>
        <p:spPr bwMode="auto">
          <a:xfrm>
            <a:off x="2895600" y="1087191"/>
            <a:ext cx="3614324" cy="426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048000" y="5177903"/>
            <a:ext cx="123303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bg2">
                    <a:lumMod val="10000"/>
                  </a:schemeClr>
                </a:solidFill>
              </a:rPr>
              <a:t>www.aig-humanus.blogspot.com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88824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11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0055">
        <p:fade/>
      </p:transition>
    </mc:Choice>
    <mc:Fallback xmlns="">
      <p:transition spd="slow" advTm="20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6200" y="5257800"/>
            <a:ext cx="9220200" cy="15240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Свети Архангел Гавриил е Божият вестител.  Когато открива на света Дева Мария, че ще стане Майка на Спасителя, той й поднася красиво цвете. Свети Архангел Гавриил слиза в полето при пастири-те, за да им съобщи за Рождество Христово. </a:t>
            </a:r>
            <a:endParaRPr lang="en-IE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Ivo\Desktop\My Pictures 09.01.2017\АНГЕЛИ\Ангели2\арх-Гавриил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146" y="430628"/>
            <a:ext cx="6245854" cy="452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562600" y="4776742"/>
            <a:ext cx="8386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www.hram-olgi.ru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5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3721">
        <p:fade/>
      </p:transition>
    </mc:Choice>
    <mc:Fallback xmlns="">
      <p:transition spd="slow" advTm="237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Ivo\Desktop\My Pictures 09.01.2017\АНГЕЛИ\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715" y="380999"/>
            <a:ext cx="6670570" cy="46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0" y="5410200"/>
            <a:ext cx="9144000" cy="1371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Свети Архангел Михаил е предводителят на небесното воинство. Когато най-близкият до Бога ангел се възгордял и пожелал да бъде като Бога, увличайки и други разбунтували се ангели, свети Архангел Михаил останал верен на Бога и със своята войска от светли ангели прогонил злите сили. Затова на иконите се изобразява с меч.</a:t>
            </a:r>
            <a:endParaRPr lang="en-IE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6629400" y="4805141"/>
            <a:ext cx="77777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6">
                    <a:lumMod val="50000"/>
                  </a:schemeClr>
                </a:solidFill>
              </a:rPr>
              <a:t>www.espreso.rs</a:t>
            </a: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86552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5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64">
        <p:fade/>
      </p:transition>
    </mc:Choice>
    <mc:Fallback xmlns="">
      <p:transition spd="slow" advTm="300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345141" y="5305074"/>
            <a:ext cx="8763000" cy="1371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Иконите на библейските събития ни разкриват най -важните моменти от старозаветната история или от земния живот на Господ Иисус Христос и Неговото спасително дело.</a:t>
            </a:r>
            <a:endParaRPr lang="en-IE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52400" y="0"/>
            <a:ext cx="8839200" cy="9144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Икони</a:t>
            </a:r>
            <a:r>
              <a:rPr lang="en-US" sz="48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на библейските събития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8" y="1116168"/>
            <a:ext cx="2808009" cy="41492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81" y="1129583"/>
            <a:ext cx="2798301" cy="41224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129583"/>
            <a:ext cx="2971800" cy="4122401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7" y="1129583"/>
            <a:ext cx="2808009" cy="4149232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292796" y="5135797"/>
            <a:ext cx="1215397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rezistentacrestinablog.wordpress.com</a:t>
            </a:r>
            <a:endParaRPr 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4678713" y="5117692"/>
            <a:ext cx="1200970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 smtClean="0">
                <a:solidFill>
                  <a:schemeClr val="accent4">
                    <a:lumMod val="50000"/>
                  </a:schemeClr>
                </a:solidFill>
              </a:rPr>
              <a:t>www.greekorthodoxchurchbuffalo.org</a:t>
            </a:r>
            <a:endParaRPr lang="en-US" sz="5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Правоъгълник 9"/>
          <p:cNvSpPr/>
          <p:nvPr/>
        </p:nvSpPr>
        <p:spPr>
          <a:xfrm>
            <a:off x="5959692" y="5109309"/>
            <a:ext cx="731290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archangelicons.com</a:t>
            </a:r>
          </a:p>
        </p:txBody>
      </p:sp>
      <p:pic>
        <p:nvPicPr>
          <p:cNvPr id="12" name="Аудио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08141" y="61990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3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0363">
        <p:fade/>
      </p:transition>
    </mc:Choice>
    <mc:Fallback xmlns="">
      <p:transition spd="slow" advTm="203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0"/>
            <a:ext cx="8839200" cy="9144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bg-BG" sz="4800" b="1" dirty="0" smtClean="0">
                <a:solidFill>
                  <a:srgbClr val="FF0000"/>
                </a:solidFill>
                <a:latin typeface="Book Antiqua" pitchFamily="18" charset="0"/>
              </a:rPr>
              <a:t>Иконите – докосване до светостта</a:t>
            </a:r>
            <a:endParaRPr lang="en-IE" sz="4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5181600"/>
            <a:ext cx="8839200" cy="14478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Иконите </a:t>
            </a:r>
            <a:r>
              <a:rPr lang="bg-BG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 </a:t>
            </a:r>
            <a:r>
              <a:rPr lang="bg-BG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неразделна </a:t>
            </a:r>
            <a:r>
              <a:rPr lang="bg-BG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 от живота на </a:t>
            </a:r>
            <a:r>
              <a:rPr lang="bg-BG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християните. Те ни просвещават за изобразените върху тях събития и личности. Когато с чиста вяра принасяме молитвите си пред тях, Бог ни внушава свети мисли, чувства и желания, разпалва в сърцето ни любов. </a:t>
            </a:r>
            <a:endParaRPr lang="en-IE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219200"/>
            <a:ext cx="5334000" cy="39624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4648200" y="4996934"/>
            <a:ext cx="63350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2">
                    <a:lumMod val="75000"/>
                  </a:schemeClr>
                </a:solidFill>
              </a:rPr>
              <a:t>ppt-online.org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259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0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195">
        <p:fade/>
      </p:transition>
    </mc:Choice>
    <mc:Fallback xmlns="">
      <p:transition spd="slow" advTm="301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143" y="304800"/>
            <a:ext cx="8839200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 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към урока: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defRPr/>
            </a:pP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Какви са характерните особености на иконите?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bg-BG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Какво ни разкриват иконите на светците?</a:t>
            </a:r>
            <a:endParaRPr lang="bg-BG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С какво се отличават иконите на Господа, Божията Майка и ангелите?</a:t>
            </a:r>
            <a:endParaRPr lang="bg-BG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Защо иконите са неразделна част от живота на християните?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6400" y="61251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3571">
        <p:fade/>
      </p:transition>
    </mc:Choice>
    <mc:Fallback xmlns="">
      <p:transition spd="slow" advTm="335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bg1"/>
            </a:gs>
            <a:gs pos="100000">
              <a:srgbClr val="EAC03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667000" y="175890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09" y="4522874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62557" y="5867400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1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</a:t>
            </a:r>
            <a:r>
              <a:rPr kumimoji="0" lang="en-US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1.2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ОТ ЕЛЕКТРОННИЯ УЧЕБНИК ЗА </a:t>
            </a:r>
            <a:r>
              <a:rPr lang="en-US" sz="1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4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1376" y="2650296"/>
            <a:ext cx="9144000" cy="971550"/>
          </a:xfrm>
          <a:prstGeom prst="rect">
            <a:avLst/>
          </a:prstGeom>
          <a:solidFill>
            <a:srgbClr val="247244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 defTabSz="685800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1200" dirty="0"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  <a:p>
            <a:pPr marL="137160" indent="0" algn="ctr" defTabSz="685800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bg-BG" sz="3600" dirty="0" smtClean="0">
                <a:solidFill>
                  <a:srgbClr val="FFFF66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Иконите ни говорят</a:t>
            </a:r>
            <a:endParaRPr lang="en-IE" sz="3600" b="0" dirty="0">
              <a:solidFill>
                <a:srgbClr val="FFFF66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7087" y="2774681"/>
            <a:ext cx="9126106" cy="114300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 defTabSz="685800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en-IE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7087" y="3391001"/>
            <a:ext cx="9126106" cy="114300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 defTabSz="685800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en-IE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93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1013</TotalTime>
  <Words>669</Words>
  <Application>Microsoft Office PowerPoint</Application>
  <PresentationFormat>Презентация на цял екран (4:3)</PresentationFormat>
  <Paragraphs>78</Paragraphs>
  <Slides>17</Slides>
  <Notes>1</Notes>
  <HiddenSlides>0</HiddenSlides>
  <MMClips>17</MMClips>
  <ScaleCrop>false</ScaleCrop>
  <HeadingPairs>
    <vt:vector size="6" baseType="variant">
      <vt:variant>
        <vt:lpstr>Използвани шрифтове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17</vt:i4>
      </vt:variant>
    </vt:vector>
  </HeadingPairs>
  <TitlesOfParts>
    <vt:vector size="30" baseType="lpstr">
      <vt:lpstr>Arial</vt:lpstr>
      <vt:lpstr>Book Antiqua</vt:lpstr>
      <vt:lpstr>Calibri</vt:lpstr>
      <vt:lpstr>Franklin Gothic Book</vt:lpstr>
      <vt:lpstr>Franklin Gothic Medium</vt:lpstr>
      <vt:lpstr>Georgia</vt:lpstr>
      <vt:lpstr>Lucida Sans</vt:lpstr>
      <vt:lpstr>Times New Roman</vt:lpstr>
      <vt:lpstr>Wingdings</vt:lpstr>
      <vt:lpstr>Wingdings 2</vt:lpstr>
      <vt:lpstr>Wingdings 3</vt:lpstr>
      <vt:lpstr>Trek</vt:lpstr>
      <vt:lpstr>Apex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</dc:creator>
  <cp:lastModifiedBy>LB</cp:lastModifiedBy>
  <cp:revision>82</cp:revision>
  <dcterms:created xsi:type="dcterms:W3CDTF">2006-08-16T00:00:00Z</dcterms:created>
  <dcterms:modified xsi:type="dcterms:W3CDTF">2025-02-09T12:51:39Z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