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  <p:sldMasterId id="2147483696" r:id="rId2"/>
  </p:sldMasterIdLst>
  <p:sldIdLst>
    <p:sldId id="351" r:id="rId3"/>
    <p:sldId id="353" r:id="rId4"/>
    <p:sldId id="362" r:id="rId5"/>
    <p:sldId id="354" r:id="rId6"/>
    <p:sldId id="364" r:id="rId7"/>
    <p:sldId id="357" r:id="rId8"/>
    <p:sldId id="271" r:id="rId9"/>
    <p:sldId id="341" r:id="rId10"/>
    <p:sldId id="305" r:id="rId11"/>
    <p:sldId id="358" r:id="rId12"/>
    <p:sldId id="359" r:id="rId13"/>
    <p:sldId id="346" r:id="rId14"/>
    <p:sldId id="360" r:id="rId15"/>
    <p:sldId id="315" r:id="rId16"/>
    <p:sldId id="367" r:id="rId17"/>
  </p:sldIdLst>
  <p:sldSz cx="9144000" cy="6858000" type="screen4x3"/>
  <p:notesSz cx="6858000" cy="9144000"/>
  <p:custDataLst>
    <p:tags r:id="rId18"/>
  </p:custData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5800"/>
    <a:srgbClr val="007A37"/>
    <a:srgbClr val="005828"/>
    <a:srgbClr val="009E47"/>
    <a:srgbClr val="22587C"/>
    <a:srgbClr val="23607B"/>
    <a:srgbClr val="22467C"/>
    <a:srgbClr val="DA0000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71" autoAdjust="0"/>
    <p:restoredTop sz="94660"/>
  </p:normalViewPr>
  <p:slideViewPr>
    <p:cSldViewPr>
      <p:cViewPr varScale="1">
        <p:scale>
          <a:sx n="71" d="100"/>
          <a:sy n="71" d="100"/>
        </p:scale>
        <p:origin x="57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2445A8-51E0-4927-88AF-C322B004C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00473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9DDD9-F611-44F6-8DD5-46E1EBF47D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995891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B70DD-89B7-4352-830C-86B5C846C5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602954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283658-FE84-4023-9E75-0E3E96BC2B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382109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9960F-5F3F-43E5-ADA9-FDA4E4F264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36081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3B758-5C5D-414A-A4BF-C1C89373AB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305712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F95614-9849-4BCA-90C7-808498E12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40819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95296-F969-439C-B122-975FE7B765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140304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4EFDDF-217F-4E45-A402-7BF04410C5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609178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ED61B5-97CA-40D1-8907-9E092BDF7F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8078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E8C54-26B2-4FD8-B885-EEEC9215DE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230748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A90A2-CB1E-43FE-8A30-70A7279CB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955308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B32E87-54D9-4F12-BFFE-17242745F2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13DEB-8C7A-49E8-9450-47B252721D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33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BD8D30-FEFD-4772-A49B-C8B7EDE943F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4D2F10-7B84-4A26-9E60-BDA0BD0FC9A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052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4F4C56-653D-4332-A3F7-D38530ADA17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496EE3-CA96-48DF-9DE2-396C6A26223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597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611DC4-A98C-435D-9B43-719600044DB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30B4FD-2DEA-4E30-BAC8-6876B7A104F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828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AB8A08-165C-4922-9405-F34E9244C2C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BF6B0B-746A-40A4-A3B5-1FC0AC4B87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417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6DF8F0-94F0-4CCE-8559-EB6B562407E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F9949D-A90F-4210-97EE-FA23B87D6B2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128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9D1AB-D27D-480D-867A-C9E9C349EED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079FF8-939C-40B3-B582-E4CC23C2DA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743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6DA9D2-A7C4-4362-8A12-FF44BE4AEC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E9854A-85AE-4CEC-AA71-EB35BD5793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08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5CBA7-8953-494C-95B2-1CD831A4F68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43E58-95F1-4212-A4C9-CD85F779190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656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348007-1199-48F2-82A9-FCFB688D23B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C4F1DC-907D-465F-BB91-815726E259C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051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17F963-F92D-4CE0-B19D-44BEBB1A943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187B0F-00DC-4905-9B0A-AE5B105A8F0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801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/>
            </a:gs>
            <a:gs pos="35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7D9FD4B-7D4E-43E1-BB76-F64265FD60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p:transition spd="slow">
    <p:randomBar dir="vert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8BAE5E-C4EA-4DD4-8038-0E92F12B83D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A6D73D-6AD9-41BA-8FFD-31799A02EB6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063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.png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9"/>
          <p:cNvSpPr txBox="1">
            <a:spLocks noChangeArrowheads="1"/>
          </p:cNvSpPr>
          <p:nvPr/>
        </p:nvSpPr>
        <p:spPr bwMode="auto">
          <a:xfrm>
            <a:off x="755576" y="0"/>
            <a:ext cx="790421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bg-BG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Православният храм</a:t>
            </a:r>
            <a:r>
              <a:rPr lang="bg-BG" sz="60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endParaRPr lang="en-US" sz="6000" i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11756"/>
            <a:ext cx="6840760" cy="4962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24528" y="5969184"/>
            <a:ext cx="609600" cy="609600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7293888" y="6081351"/>
            <a:ext cx="73449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latin typeface="Arial Narrow" panose="020B0606020202030204" pitchFamily="34" charset="0"/>
              </a:rPr>
              <a:t>bg.polomap.com</a:t>
            </a:r>
          </a:p>
        </p:txBody>
      </p:sp>
    </p:spTree>
    <p:extLst>
      <p:ext uri="{BB962C8B-B14F-4D97-AF65-F5344CB8AC3E}">
        <p14:creationId xmlns:p14="http://schemas.microsoft.com/office/powerpoint/2010/main" val="82623344"/>
      </p:ext>
    </p:extLst>
  </p:cSld>
  <p:clrMapOvr>
    <a:masterClrMapping/>
  </p:clrMapOvr>
  <p:transition spd="slow" advTm="5239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143"/>
          <a:stretch>
            <a:fillRect/>
          </a:stretch>
        </p:blipFill>
        <p:spPr bwMode="auto">
          <a:xfrm>
            <a:off x="2267744" y="404664"/>
            <a:ext cx="4332630" cy="4836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382326" y="5301208"/>
            <a:ext cx="836613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bg-BG" sz="28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Храмът</a:t>
            </a:r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е дом Божий, </a:t>
            </a:r>
            <a:r>
              <a:rPr lang="ru-RU" sz="28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защото</a:t>
            </a:r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е </a:t>
            </a:r>
            <a:r>
              <a:rPr lang="ru-RU" sz="28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посветен</a:t>
            </a:r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Бога. Бог</a:t>
            </a:r>
            <a:r>
              <a:rPr lang="en-US" sz="28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Неговите</a:t>
            </a:r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ангели </a:t>
            </a:r>
            <a:r>
              <a:rPr lang="ru-RU" sz="28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невидимо </a:t>
            </a:r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присъстват в храма.</a:t>
            </a:r>
            <a:endParaRPr lang="en-US" sz="2800" b="1" i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32557" y="5993705"/>
            <a:ext cx="609600" cy="6096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5076056" y="5071286"/>
            <a:ext cx="96212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5">
                    <a:lumMod val="10000"/>
                  </a:schemeClr>
                </a:solidFill>
                <a:latin typeface="Arial Narrow" panose="020B0606020202030204" pitchFamily="34" charset="0"/>
              </a:rPr>
              <a:t>www.pravoslavieto.com</a:t>
            </a:r>
          </a:p>
        </p:txBody>
      </p:sp>
    </p:spTree>
    <p:extLst>
      <p:ext uri="{BB962C8B-B14F-4D97-AF65-F5344CB8AC3E}">
        <p14:creationId xmlns:p14="http://schemas.microsoft.com/office/powerpoint/2010/main" val="634511760"/>
      </p:ext>
    </p:extLst>
  </p:cSld>
  <p:clrMapOvr>
    <a:masterClrMapping/>
  </p:clrMapOvr>
  <p:transition spd="slow" advTm="14068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8"/>
          <p:cNvSpPr>
            <a:spLocks noGrp="1" noChangeArrowheads="1"/>
          </p:cNvSpPr>
          <p:nvPr>
            <p:ph type="title"/>
          </p:nvPr>
        </p:nvSpPr>
        <p:spPr>
          <a:xfrm>
            <a:off x="247929" y="5157192"/>
            <a:ext cx="8678616" cy="1371352"/>
          </a:xfrm>
        </p:spPr>
        <p:txBody>
          <a:bodyPr/>
          <a:lstStyle/>
          <a:p>
            <a:pPr eaLnBrk="1" hangingPunct="1"/>
            <a:r>
              <a:rPr lang="bg-BG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Храмът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е </a:t>
            </a:r>
            <a:r>
              <a:rPr lang="bg-BG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свещено място. В него се извършват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богослужени</a:t>
            </a:r>
            <a:r>
              <a:rPr lang="bg-BG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bg-BG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Той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нарича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още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8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църква</a:t>
            </a:r>
            <a:r>
              <a:rPr lang="bg-BG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Църква означава „</a:t>
            </a:r>
            <a:r>
              <a:rPr lang="en-US" sz="28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събрание</a:t>
            </a:r>
            <a:r>
              <a:rPr lang="bg-BG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 – събрание на вярващите. </a:t>
            </a:r>
            <a:br>
              <a:rPr lang="bg-BG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en-US" sz="28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5"/>
          <a:stretch/>
        </p:blipFill>
        <p:spPr>
          <a:xfrm>
            <a:off x="1331640" y="908720"/>
            <a:ext cx="6511194" cy="3807598"/>
          </a:xfrm>
          <a:prstGeom prst="rect">
            <a:avLst/>
          </a:prstGeom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24528" y="6021288"/>
            <a:ext cx="609600" cy="609600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7276653" y="4516263"/>
            <a:ext cx="56618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bntnews.bg</a:t>
            </a:r>
          </a:p>
        </p:txBody>
      </p:sp>
    </p:spTree>
    <p:extLst>
      <p:ext uri="{BB962C8B-B14F-4D97-AF65-F5344CB8AC3E}">
        <p14:creationId xmlns:p14="http://schemas.microsoft.com/office/powerpoint/2010/main" val="82510750"/>
      </p:ext>
    </p:extLst>
  </p:cSld>
  <p:clrMapOvr>
    <a:masterClrMapping/>
  </p:clrMapOvr>
  <p:transition spd="slow" advTm="20102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ChangeArrowheads="1"/>
          </p:cNvSpPr>
          <p:nvPr/>
        </p:nvSpPr>
        <p:spPr bwMode="auto">
          <a:xfrm>
            <a:off x="1403350" y="476250"/>
            <a:ext cx="6121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bg-BG" sz="3600">
              <a:solidFill>
                <a:schemeClr val="hlink"/>
              </a:solidFill>
            </a:endParaRPr>
          </a:p>
        </p:txBody>
      </p:sp>
      <p:sp>
        <p:nvSpPr>
          <p:cNvPr id="6148" name="Rectangle 7"/>
          <p:cNvSpPr>
            <a:spLocks noGrp="1" noChangeArrowheads="1"/>
          </p:cNvSpPr>
          <p:nvPr>
            <p:ph type="title"/>
          </p:nvPr>
        </p:nvSpPr>
        <p:spPr>
          <a:xfrm>
            <a:off x="208156" y="5737221"/>
            <a:ext cx="8784976" cy="1656184"/>
          </a:xfrm>
        </p:spPr>
        <p:txBody>
          <a:bodyPr/>
          <a:lstStyle/>
          <a:p>
            <a:pPr eaLnBrk="1" hangingPunct="1"/>
            <a:r>
              <a:rPr lang="bg-BG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2800" b="1" i="1" dirty="0" smtClean="0">
                <a:solidFill>
                  <a:srgbClr val="D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en-US" sz="2800" b="1" i="1" dirty="0" err="1" smtClean="0">
                <a:solidFill>
                  <a:srgbClr val="D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рам</a:t>
            </a:r>
            <a:r>
              <a:rPr lang="bg-BG" sz="2800" b="1" i="1" dirty="0" err="1" smtClean="0">
                <a:solidFill>
                  <a:srgbClr val="D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ът</a:t>
            </a:r>
            <a:r>
              <a:rPr lang="en-US" sz="2800" b="1" i="1" dirty="0" smtClean="0">
                <a:solidFill>
                  <a:srgbClr val="D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 smtClean="0">
                <a:solidFill>
                  <a:srgbClr val="D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en-US" sz="2800" b="1" i="1" dirty="0" smtClean="0">
                <a:solidFill>
                  <a:srgbClr val="D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i="1" dirty="0" smtClean="0">
                <a:solidFill>
                  <a:srgbClr val="D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</a:t>
            </a:r>
            <a:r>
              <a:rPr lang="en-US" sz="2800" b="1" i="1" dirty="0" err="1" smtClean="0">
                <a:solidFill>
                  <a:srgbClr val="D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личав</a:t>
            </a:r>
            <a:r>
              <a:rPr lang="bg-BG" sz="2800" b="1" i="1" dirty="0" smtClean="0">
                <a:solidFill>
                  <a:srgbClr val="D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800" b="1" i="1" dirty="0" smtClean="0">
                <a:solidFill>
                  <a:srgbClr val="D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 smtClean="0">
                <a:solidFill>
                  <a:srgbClr val="D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2800" b="1" i="1" dirty="0" smtClean="0">
                <a:solidFill>
                  <a:srgbClr val="D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i="1" dirty="0" smtClean="0">
                <a:solidFill>
                  <a:srgbClr val="D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всички </a:t>
            </a:r>
            <a:r>
              <a:rPr lang="en-US" sz="2800" b="1" i="1" dirty="0" err="1" smtClean="0">
                <a:solidFill>
                  <a:srgbClr val="D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други</a:t>
            </a:r>
            <a:r>
              <a:rPr lang="en-US" sz="2800" b="1" i="1" dirty="0" smtClean="0">
                <a:solidFill>
                  <a:srgbClr val="D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 smtClean="0">
                <a:solidFill>
                  <a:srgbClr val="D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сгради</a:t>
            </a:r>
            <a:r>
              <a:rPr lang="bg-BG" sz="2800" b="1" i="1" dirty="0" smtClean="0">
                <a:solidFill>
                  <a:srgbClr val="D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както по външен вид, така и по вътрешно устройство. </a:t>
            </a: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17204"/>
            <a:ext cx="6970057" cy="5256584"/>
          </a:xfrm>
          <a:prstGeom prst="rect">
            <a:avLst/>
          </a:prstGeom>
        </p:spPr>
      </p:pic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093296"/>
            <a:ext cx="609600" cy="609600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7011552" y="5372862"/>
            <a:ext cx="106631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www.argogroup-exact.com</a:t>
            </a:r>
          </a:p>
        </p:txBody>
      </p:sp>
    </p:spTree>
    <p:extLst>
      <p:ext uri="{BB962C8B-B14F-4D97-AF65-F5344CB8AC3E}">
        <p14:creationId xmlns:p14="http://schemas.microsoft.com/office/powerpoint/2010/main" val="9553892"/>
      </p:ext>
    </p:extLst>
  </p:cSld>
  <p:clrMapOvr>
    <a:masterClrMapping/>
  </p:clrMapOvr>
  <p:transition spd="slow" advTm="10698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ChangeArrowheads="1"/>
          </p:cNvSpPr>
          <p:nvPr/>
        </p:nvSpPr>
        <p:spPr bwMode="auto">
          <a:xfrm>
            <a:off x="1403350" y="476250"/>
            <a:ext cx="6121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bg-BG" sz="3600">
              <a:solidFill>
                <a:schemeClr val="hlink"/>
              </a:solidFill>
            </a:endParaRPr>
          </a:p>
        </p:txBody>
      </p:sp>
      <p:sp>
        <p:nvSpPr>
          <p:cNvPr id="6148" name="Rectangle 7"/>
          <p:cNvSpPr>
            <a:spLocks noGrp="1" noChangeArrowheads="1"/>
          </p:cNvSpPr>
          <p:nvPr>
            <p:ph type="title"/>
          </p:nvPr>
        </p:nvSpPr>
        <p:spPr>
          <a:xfrm>
            <a:off x="4427984" y="1268760"/>
            <a:ext cx="4536504" cy="3960440"/>
          </a:xfrm>
          <a:noFill/>
        </p:spPr>
        <p:txBody>
          <a:bodyPr/>
          <a:lstStyle/>
          <a:p>
            <a:pPr eaLnBrk="1" hangingPunct="1"/>
            <a:r>
              <a:rPr lang="bg-BG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Най-отличителните </a:t>
            </a: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белези на православния храм са кръст, камбана и икони.</a:t>
            </a:r>
            <a:b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1026304" y="2090822"/>
            <a:ext cx="2448272" cy="1440160"/>
          </a:xfrm>
          <a:prstGeom prst="ellipse">
            <a:avLst/>
          </a:prstGeom>
          <a:solidFill>
            <a:srgbClr val="FFFF99"/>
          </a:solidFill>
          <a:ln w="28575" cap="flat" cmpd="sng" algn="ctr">
            <a:solidFill>
              <a:srgbClr val="DA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2271" y="2427842"/>
            <a:ext cx="2448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Православен </a:t>
            </a:r>
          </a:p>
          <a:p>
            <a:r>
              <a:rPr lang="bg-BG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храм</a:t>
            </a:r>
            <a:endParaRPr lang="en-IE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07504" y="0"/>
            <a:ext cx="1764704" cy="1891361"/>
          </a:xfrm>
          <a:prstGeom prst="roundRect">
            <a:avLst/>
          </a:prstGeom>
          <a:solidFill>
            <a:schemeClr val="bg1"/>
          </a:solidFill>
          <a:ln w="317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88102" y="1276413"/>
            <a:ext cx="2067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кръст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2574835" y="0"/>
            <a:ext cx="1781141" cy="1831281"/>
          </a:xfrm>
          <a:prstGeom prst="roundRect">
            <a:avLst/>
          </a:prstGeom>
          <a:solidFill>
            <a:schemeClr val="bg1"/>
          </a:solidFill>
          <a:ln w="317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77032" y="1271661"/>
            <a:ext cx="2067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камбана</a:t>
            </a:r>
          </a:p>
        </p:txBody>
      </p:sp>
      <p:sp>
        <p:nvSpPr>
          <p:cNvPr id="16" name="Rounded Rectangle 15"/>
          <p:cNvSpPr/>
          <p:nvPr/>
        </p:nvSpPr>
        <p:spPr bwMode="auto">
          <a:xfrm>
            <a:off x="873537" y="3818656"/>
            <a:ext cx="2591868" cy="2634680"/>
          </a:xfrm>
          <a:prstGeom prst="roundRect">
            <a:avLst/>
          </a:prstGeom>
          <a:solidFill>
            <a:schemeClr val="bg1"/>
          </a:solidFill>
          <a:ln w="317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1593" y="3911859"/>
            <a:ext cx="2067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икони</a:t>
            </a:r>
          </a:p>
        </p:txBody>
      </p:sp>
      <p:sp>
        <p:nvSpPr>
          <p:cNvPr id="10" name="Right Arrow 9"/>
          <p:cNvSpPr/>
          <p:nvPr/>
        </p:nvSpPr>
        <p:spPr bwMode="auto">
          <a:xfrm rot="2890243" flipH="1">
            <a:off x="1185284" y="1873364"/>
            <a:ext cx="658332" cy="237622"/>
          </a:xfrm>
          <a:prstGeom prst="rightArrow">
            <a:avLst/>
          </a:prstGeom>
          <a:solidFill>
            <a:srgbClr val="FFFF99"/>
          </a:solidFill>
          <a:ln w="22225" cap="flat" cmpd="sng" algn="ctr">
            <a:solidFill>
              <a:srgbClr val="DA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ight Arrow 17"/>
          <p:cNvSpPr/>
          <p:nvPr/>
        </p:nvSpPr>
        <p:spPr bwMode="auto">
          <a:xfrm rot="8142233" flipH="1">
            <a:off x="2601669" y="1863772"/>
            <a:ext cx="658332" cy="237622"/>
          </a:xfrm>
          <a:prstGeom prst="rightArrow">
            <a:avLst/>
          </a:prstGeom>
          <a:solidFill>
            <a:srgbClr val="FFFF99"/>
          </a:solidFill>
          <a:ln w="22225" cap="flat" cmpd="sng" algn="ctr">
            <a:solidFill>
              <a:srgbClr val="DA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ight Arrow 18"/>
          <p:cNvSpPr/>
          <p:nvPr/>
        </p:nvSpPr>
        <p:spPr bwMode="auto">
          <a:xfrm rot="16200000" flipH="1">
            <a:off x="1870410" y="3546014"/>
            <a:ext cx="658332" cy="237622"/>
          </a:xfrm>
          <a:prstGeom prst="rightArrow">
            <a:avLst/>
          </a:prstGeom>
          <a:solidFill>
            <a:srgbClr val="FFFF99"/>
          </a:solidFill>
          <a:ln w="22225" cap="flat" cmpd="sng" algn="ctr">
            <a:solidFill>
              <a:srgbClr val="DA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50" y="78424"/>
            <a:ext cx="1289611" cy="125952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998" y="63980"/>
            <a:ext cx="1278814" cy="1244514"/>
          </a:xfrm>
          <a:prstGeom prst="rect">
            <a:avLst/>
          </a:prstGeom>
        </p:spPr>
      </p:pic>
      <p:pic>
        <p:nvPicPr>
          <p:cNvPr id="1028" name="Picture 4" descr="C:\Documents and Settings\Ivo\Desktop\My Pictures 09.01.2017\Църква и Тайнства\Храмът отвън и отвътре\Храм ВЪТРЕ\ИКОНОСТАСИ\Иконостаси 1\икон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594" y="4293096"/>
            <a:ext cx="1950246" cy="206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52520" y="605695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084014"/>
      </p:ext>
    </p:extLst>
  </p:cSld>
  <p:clrMapOvr>
    <a:masterClrMapping/>
  </p:clrMapOvr>
  <p:transition spd="slow" advTm="13745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547664" y="188640"/>
            <a:ext cx="6192688" cy="606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Вътрешно устройство на храма</a:t>
            </a:r>
            <a:endParaRPr lang="en-US" sz="4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b="1" i="1" dirty="0">
              <a:solidFill>
                <a:srgbClr val="C00000"/>
              </a:solidFill>
            </a:endParaRPr>
          </a:p>
          <a:p>
            <a:endParaRPr lang="en-US" sz="3600" b="1" i="1" dirty="0" smtClean="0">
              <a:solidFill>
                <a:srgbClr val="C00000"/>
              </a:solidFill>
            </a:endParaRPr>
          </a:p>
          <a:p>
            <a:endParaRPr lang="en-US" sz="3600" b="1" i="1" dirty="0">
              <a:solidFill>
                <a:srgbClr val="C00000"/>
              </a:solidFill>
            </a:endParaRPr>
          </a:p>
          <a:p>
            <a:endParaRPr lang="en-US" sz="3600" b="1" i="1" dirty="0" smtClean="0">
              <a:solidFill>
                <a:srgbClr val="C00000"/>
              </a:solidFill>
            </a:endParaRPr>
          </a:p>
          <a:p>
            <a:endParaRPr lang="en-US" sz="3600" b="1" i="1" dirty="0">
              <a:solidFill>
                <a:srgbClr val="C00000"/>
              </a:solidFill>
            </a:endParaRPr>
          </a:p>
          <a:p>
            <a:endParaRPr lang="en-US" sz="3600" b="1" i="1" dirty="0" smtClean="0">
              <a:solidFill>
                <a:srgbClr val="C00000"/>
              </a:solidFill>
            </a:endParaRPr>
          </a:p>
          <a:p>
            <a:endParaRPr lang="en-US" sz="3600" b="1" i="1" dirty="0">
              <a:solidFill>
                <a:srgbClr val="C00000"/>
              </a:solidFill>
            </a:endParaRPr>
          </a:p>
          <a:p>
            <a:endParaRPr lang="en-US" sz="3600" b="1" i="1" dirty="0" smtClean="0">
              <a:solidFill>
                <a:srgbClr val="C00000"/>
              </a:solidFill>
            </a:endParaRPr>
          </a:p>
          <a:p>
            <a:r>
              <a:rPr lang="bg-BG" sz="2000" b="1" dirty="0" smtClean="0">
                <a:solidFill>
                  <a:srgbClr val="C00000"/>
                </a:solidFill>
              </a:rPr>
              <a:t>Схема, която представя храма, гледан отгоре.</a:t>
            </a:r>
            <a:endParaRPr lang="en-US" sz="20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C:\Documents and Settings\Ivo\Desktop\устройство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16832"/>
            <a:ext cx="6336704" cy="3672408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59470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542311"/>
      </p:ext>
    </p:extLst>
  </p:cSld>
  <p:clrMapOvr>
    <a:masterClrMapping/>
  </p:clrMapOvr>
  <p:transition spd="slow" advTm="204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5661025"/>
            <a:ext cx="8572500" cy="102552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bg-BG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bg-BG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Притворът е входното помещение на храма. Най-често тук се продават свещите и има помещение за свещениците.</a:t>
            </a:r>
            <a:endParaRPr lang="en-US" sz="28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522288" y="157163"/>
            <a:ext cx="8229600" cy="549275"/>
          </a:xfrm>
        </p:spPr>
        <p:txBody>
          <a:bodyPr/>
          <a:lstStyle/>
          <a:p>
            <a:pPr eaLnBrk="1" hangingPunct="1"/>
            <a:r>
              <a:rPr lang="bg-BG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Притвор</a:t>
            </a:r>
            <a:endParaRPr lang="en-US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052513"/>
            <a:ext cx="5329237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68560" y="6076950"/>
            <a:ext cx="609600" cy="6096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6882107" y="5316807"/>
            <a:ext cx="3994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vila.bg</a:t>
            </a:r>
          </a:p>
        </p:txBody>
      </p:sp>
    </p:spTree>
  </p:cSld>
  <p:clrMapOvr>
    <a:masterClrMapping/>
  </p:clrMapOvr>
  <p:transition spd="slow" advTm="15805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6021388"/>
            <a:ext cx="8572500" cy="102552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bg-BG" sz="2800" b="1" i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sz="28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средната част</a:t>
            </a:r>
            <a:r>
              <a:rPr lang="bg-BG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християните се </a:t>
            </a:r>
            <a:r>
              <a:rPr lang="en-US" sz="28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събират</a:t>
            </a:r>
            <a:r>
              <a:rPr lang="bg-BG" sz="28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bg-BG" sz="28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 участват в богослужението и да се молят.</a:t>
            </a:r>
            <a:endParaRPr lang="en-US" sz="2800" b="1" i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765175"/>
            <a:ext cx="6913563" cy="5187950"/>
          </a:xfrm>
        </p:spPr>
      </p:pic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549275"/>
          </a:xfrm>
        </p:spPr>
        <p:txBody>
          <a:bodyPr/>
          <a:lstStyle/>
          <a:p>
            <a:pPr eaLnBrk="1" hangingPunct="1"/>
            <a:r>
              <a:rPr lang="bg-BG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Средна част на храма</a:t>
            </a:r>
            <a:endParaRPr lang="en-US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35795" y="6021388"/>
            <a:ext cx="609600" cy="6096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7475522" y="5755266"/>
            <a:ext cx="6254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o</a:t>
            </a:r>
            <a:r>
              <a:rPr 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rthphoto.net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78456"/>
      </p:ext>
    </p:extLst>
  </p:cSld>
  <p:clrMapOvr>
    <a:masterClrMapping/>
  </p:clrMapOvr>
  <p:transition spd="slow" advTm="133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9983" y="960984"/>
            <a:ext cx="5976689" cy="4481406"/>
          </a:xfrm>
          <a:noFill/>
        </p:spPr>
      </p:pic>
      <p:sp>
        <p:nvSpPr>
          <p:cNvPr id="19459" name="Text Box 8"/>
          <p:cNvSpPr txBox="1">
            <a:spLocks noChangeArrowheads="1"/>
          </p:cNvSpPr>
          <p:nvPr/>
        </p:nvSpPr>
        <p:spPr bwMode="auto">
          <a:xfrm>
            <a:off x="601663" y="5595938"/>
            <a:ext cx="806450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bg-BG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Олтарът </a:t>
            </a:r>
            <a:r>
              <a:rPr lang="en-US" sz="28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винаги</a:t>
            </a:r>
            <a:r>
              <a:rPr lang="bg-BG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обърнат на изток</a:t>
            </a:r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bg-BG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него се извършват най-важните свещенодействия.</a:t>
            </a:r>
            <a:endParaRPr lang="bg-BG" sz="28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US" sz="2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97477"/>
            <a:ext cx="8229600" cy="549275"/>
          </a:xfrm>
        </p:spPr>
        <p:txBody>
          <a:bodyPr/>
          <a:lstStyle/>
          <a:p>
            <a:pPr eaLnBrk="1" hangingPunct="1"/>
            <a:r>
              <a:rPr lang="bg-BG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Олтар</a:t>
            </a:r>
            <a:endParaRPr lang="en-US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30939" y="5922080"/>
            <a:ext cx="609600" cy="6096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6623247" y="5242335"/>
            <a:ext cx="80342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bg.m.wikipedia.org</a:t>
            </a:r>
          </a:p>
        </p:txBody>
      </p:sp>
    </p:spTree>
  </p:cSld>
  <p:clrMapOvr>
    <a:masterClrMapping/>
  </p:clrMapOvr>
  <p:transition spd="slow" advTm="11769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1"/>
          <p:cNvPicPr>
            <a:picLocks noGrp="1" noChangeAspect="1" noChangeArrowheads="1"/>
          </p:cNvPicPr>
          <p:nvPr>
            <p:ph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" t="22986" r="2214"/>
          <a:stretch>
            <a:fillRect/>
          </a:stretch>
        </p:blipFill>
        <p:spPr>
          <a:xfrm>
            <a:off x="1547664" y="980728"/>
            <a:ext cx="6337434" cy="4223856"/>
          </a:xfrm>
          <a:noFill/>
        </p:spPr>
      </p:pic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467544" y="5589240"/>
            <a:ext cx="8547518" cy="11264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bg-BG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Иконостасът </a:t>
            </a:r>
            <a:r>
              <a:rPr lang="bg-BG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 преграда, която разделя олтара от средната част и на която са подредени икони. </a:t>
            </a:r>
            <a:endParaRPr lang="bg-BG" sz="28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bg-BG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bg-BG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51520" y="116632"/>
            <a:ext cx="8229600" cy="5492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bg-BG" sz="3600" i="1" kern="0" dirty="0" smtClean="0">
                <a:solidFill>
                  <a:srgbClr val="C00000"/>
                </a:solidFill>
              </a:rPr>
              <a:t>    </a:t>
            </a:r>
            <a:r>
              <a:rPr lang="bg-BG" sz="36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Иконостас</a:t>
            </a:r>
            <a:endParaRPr lang="en-US" sz="3200" b="1" kern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52520" y="6089661"/>
            <a:ext cx="609600" cy="609600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6448487" y="5025816"/>
            <a:ext cx="143661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m.facebook.com/p/</a:t>
            </a:r>
            <a:r>
              <a:rPr lang="bg-BG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Краси-Ташев-АРТ</a:t>
            </a:r>
            <a:endParaRPr lang="en-US" sz="7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131332"/>
      </p:ext>
    </p:extLst>
  </p:cSld>
  <p:clrMapOvr>
    <a:masterClrMapping/>
  </p:clrMapOvr>
  <p:transition spd="slow" advTm="14367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29600" cy="811213"/>
          </a:xfrm>
        </p:spPr>
        <p:txBody>
          <a:bodyPr/>
          <a:lstStyle/>
          <a:p>
            <a:pPr eaLnBrk="1" hangingPunct="1"/>
            <a:r>
              <a:rPr lang="bg-BG" sz="3200" b="1" i="1" dirty="0" smtClean="0">
                <a:solidFill>
                  <a:srgbClr val="C00000"/>
                </a:solidFill>
              </a:rPr>
              <a:t/>
            </a:r>
            <a:br>
              <a:rPr lang="bg-BG" sz="3200" b="1" i="1" dirty="0" smtClean="0">
                <a:solidFill>
                  <a:srgbClr val="C00000"/>
                </a:solidFill>
              </a:rPr>
            </a:br>
            <a:r>
              <a:rPr lang="bg-BG" sz="36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Стенописи</a:t>
            </a:r>
            <a:br>
              <a:rPr lang="bg-BG" sz="36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i="1" dirty="0" smtClean="0"/>
              <a:t/>
            </a:r>
            <a:br>
              <a:rPr lang="bg-BG" sz="2800" i="1" dirty="0" smtClean="0"/>
            </a:br>
            <a:endParaRPr lang="en-US" sz="2400" i="1" dirty="0" smtClean="0"/>
          </a:p>
        </p:txBody>
      </p:sp>
      <p:pic>
        <p:nvPicPr>
          <p:cNvPr id="2048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7"/>
          <a:stretch>
            <a:fillRect/>
          </a:stretch>
        </p:blipFill>
        <p:spPr>
          <a:xfrm>
            <a:off x="4906963" y="981075"/>
            <a:ext cx="4237037" cy="5675313"/>
          </a:xfrm>
          <a:noFill/>
        </p:spPr>
      </p:pic>
      <p:sp>
        <p:nvSpPr>
          <p:cNvPr id="20484" name="Text Box 7"/>
          <p:cNvSpPr txBox="1">
            <a:spLocks noChangeArrowheads="1"/>
          </p:cNvSpPr>
          <p:nvPr/>
        </p:nvSpPr>
        <p:spPr bwMode="auto">
          <a:xfrm>
            <a:off x="-3175" y="2781300"/>
            <a:ext cx="4935538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bg-BG" sz="32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sz="28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Изображенията по стените се наричат стенописи. На тях виждаме образите на светци и библейски сцени.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30006" y="60467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699522"/>
      </p:ext>
    </p:extLst>
  </p:cSld>
  <p:clrMapOvr>
    <a:masterClrMapping/>
  </p:clrMapOvr>
  <p:transition spd="slow" advTm="15824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9"/>
          <p:cNvSpPr txBox="1">
            <a:spLocks noChangeArrowheads="1"/>
          </p:cNvSpPr>
          <p:nvPr/>
        </p:nvSpPr>
        <p:spPr bwMode="auto">
          <a:xfrm>
            <a:off x="580536" y="5234026"/>
            <a:ext cx="821596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bg-BG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Някои храмове имат купол. Най-често от вътрешната страна на купола е изобразен Господ, </a:t>
            </a:r>
            <a:r>
              <a:rPr lang="bg-BG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който благославя християните.</a:t>
            </a:r>
            <a:endParaRPr lang="en-US" sz="28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466" y="1340768"/>
            <a:ext cx="3616151" cy="3657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Rectangle 4"/>
          <p:cNvSpPr txBox="1">
            <a:spLocks noChangeArrowheads="1"/>
          </p:cNvSpPr>
          <p:nvPr/>
        </p:nvSpPr>
        <p:spPr bwMode="auto">
          <a:xfrm>
            <a:off x="539552" y="188640"/>
            <a:ext cx="8229600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bg-BG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Купол </a:t>
            </a:r>
            <a:br>
              <a:rPr lang="bg-BG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i="1" dirty="0">
                <a:solidFill>
                  <a:schemeClr val="tx2"/>
                </a:solidFill>
              </a:rPr>
              <a:t/>
            </a:r>
            <a:br>
              <a:rPr lang="bg-BG" sz="2800" i="1" dirty="0">
                <a:solidFill>
                  <a:schemeClr val="tx2"/>
                </a:solidFill>
              </a:rPr>
            </a:br>
            <a:endParaRPr lang="en-US" sz="2400" i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60" y="1340767"/>
            <a:ext cx="4277903" cy="3657607"/>
          </a:xfrm>
          <a:prstGeom prst="rect">
            <a:avLst/>
          </a:prstGeom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62711" y="6009421"/>
            <a:ext cx="609600" cy="609600"/>
          </a:xfrm>
          <a:prstGeom prst="rect">
            <a:avLst/>
          </a:prstGeom>
        </p:spPr>
      </p:pic>
      <p:sp>
        <p:nvSpPr>
          <p:cNvPr id="7" name="Правоъгълник 6"/>
          <p:cNvSpPr/>
          <p:nvPr/>
        </p:nvSpPr>
        <p:spPr>
          <a:xfrm>
            <a:off x="7807030" y="4823507"/>
            <a:ext cx="96212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www.pravoslavieto.com</a:t>
            </a:r>
          </a:p>
        </p:txBody>
      </p:sp>
    </p:spTree>
    <p:extLst>
      <p:ext uri="{BB962C8B-B14F-4D97-AF65-F5344CB8AC3E}">
        <p14:creationId xmlns:p14="http://schemas.microsoft.com/office/powerpoint/2010/main" val="1653795248"/>
      </p:ext>
    </p:extLst>
  </p:cSld>
  <p:clrMapOvr>
    <a:masterClrMapping/>
  </p:clrMapOvr>
  <p:transition spd="slow" advTm="17066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" r="9993"/>
          <a:stretch>
            <a:fillRect/>
          </a:stretch>
        </p:blipFill>
        <p:spPr bwMode="auto">
          <a:xfrm>
            <a:off x="1504862" y="404664"/>
            <a:ext cx="6336705" cy="4837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79512" y="5404356"/>
            <a:ext cx="8987406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bg-BG" sz="2800" b="1" i="1" dirty="0" smtClean="0">
                <a:solidFill>
                  <a:srgbClr val="D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Малките християнчета отрано се приучават да ходят в Божия дом, защото знаят, че Бог обича децата и ги благославя.</a:t>
            </a:r>
            <a:endParaRPr lang="bg-BG" sz="2800" b="1" i="1" dirty="0">
              <a:solidFill>
                <a:srgbClr val="DA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66918" y="6093296"/>
            <a:ext cx="609600" cy="609600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7224545" y="5044528"/>
            <a:ext cx="62228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rgbClr val="745800"/>
                </a:solidFill>
                <a:latin typeface="Arial Narrow" panose="020B0606020202030204" pitchFamily="34" charset="0"/>
              </a:rPr>
              <a:t>dariknews.bg</a:t>
            </a:r>
          </a:p>
        </p:txBody>
      </p:sp>
    </p:spTree>
    <p:extLst>
      <p:ext uri="{BB962C8B-B14F-4D97-AF65-F5344CB8AC3E}">
        <p14:creationId xmlns:p14="http://schemas.microsoft.com/office/powerpoint/2010/main" val="143171173"/>
      </p:ext>
    </p:extLst>
  </p:cSld>
  <p:clrMapOvr>
    <a:masterClrMapping/>
  </p:clrMapOvr>
  <p:transition spd="slow" advTm="15183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 txBox="1">
            <a:spLocks noChangeArrowheads="1"/>
          </p:cNvSpPr>
          <p:nvPr/>
        </p:nvSpPr>
        <p:spPr bwMode="auto">
          <a:xfrm>
            <a:off x="252413" y="188913"/>
            <a:ext cx="82296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bg-BG" sz="4400" i="1" dirty="0">
                <a:solidFill>
                  <a:srgbClr val="C00000"/>
                </a:solidFill>
              </a:rPr>
              <a:t>    </a:t>
            </a:r>
            <a:r>
              <a:rPr lang="bg-BG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Въпроси към урока:</a:t>
            </a:r>
          </a:p>
        </p:txBody>
      </p:sp>
      <p:sp>
        <p:nvSpPr>
          <p:cNvPr id="24579" name="Rectangle 2"/>
          <p:cNvSpPr txBox="1">
            <a:spLocks noChangeArrowheads="1"/>
          </p:cNvSpPr>
          <p:nvPr/>
        </p:nvSpPr>
        <p:spPr bwMode="auto">
          <a:xfrm>
            <a:off x="252413" y="1628800"/>
            <a:ext cx="8893175" cy="5544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bg-BG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bg-BG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Защо </a:t>
            </a:r>
            <a:r>
              <a:rPr lang="bg-BG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наричаме </a:t>
            </a:r>
            <a:r>
              <a:rPr lang="bg-BG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храма </a:t>
            </a:r>
            <a:r>
              <a:rPr lang="bg-BG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дом Божий</a:t>
            </a:r>
            <a:r>
              <a:rPr lang="bg-BG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l" eaLnBrk="1" hangingPunct="1"/>
            <a:endParaRPr lang="bg-BG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 eaLnBrk="1" hangingPunct="1"/>
            <a:r>
              <a:rPr lang="bg-BG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С какво се отличава </a:t>
            </a:r>
            <a:r>
              <a:rPr lang="bg-BG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православният </a:t>
            </a:r>
            <a:r>
              <a:rPr lang="bg-BG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храм от другите сгради?</a:t>
            </a:r>
          </a:p>
          <a:p>
            <a:pPr algn="l" eaLnBrk="1" hangingPunct="1"/>
            <a:endParaRPr lang="bg-BG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 eaLnBrk="1" hangingPunct="1"/>
            <a:r>
              <a:rPr lang="bg-BG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bg-BG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Кои </a:t>
            </a:r>
            <a:r>
              <a:rPr lang="bg-BG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 трите основни части на храма</a:t>
            </a:r>
            <a:r>
              <a:rPr lang="bg-BG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l" eaLnBrk="1" hangingPunct="1"/>
            <a:endParaRPr lang="bg-BG" sz="2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 eaLnBrk="1" hangingPunct="1"/>
            <a:r>
              <a:rPr lang="bg-BG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Какво представлява иконостасът?</a:t>
            </a:r>
          </a:p>
          <a:p>
            <a:pPr algn="l" eaLnBrk="1" hangingPunct="1"/>
            <a:endParaRPr lang="bg-BG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hangingPunct="1"/>
            <a:endParaRPr lang="en-US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5588" y="602128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37849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1000">
              <a:srgbClr val="FFFFB9"/>
            </a:gs>
            <a:gs pos="0">
              <a:schemeClr val="bg1"/>
            </a:gs>
            <a:gs pos="85000">
              <a:srgbClr val="C4D6EB"/>
            </a:gs>
            <a:gs pos="100000">
              <a:schemeClr val="accent4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778032" y="107577"/>
            <a:ext cx="3578971" cy="2507225"/>
          </a:xfrm>
        </p:spPr>
        <p:txBody>
          <a:bodyPr>
            <a:normAutofit/>
          </a:bodyPr>
          <a:lstStyle/>
          <a:p>
            <a:pPr marL="102870"/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</a:t>
            </a: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православие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441" y="4620854"/>
            <a:ext cx="4209918" cy="141426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619441" y="5921995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съставена </a:t>
            </a: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8417" y="3662860"/>
            <a:ext cx="8458200" cy="1211077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Към УРОК 1.1 ОТ ЕЛЕКТРОННИЯ УЧЕБНИК ЗА 2.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143000" y="2653056"/>
            <a:ext cx="6934200" cy="971550"/>
          </a:xfrm>
          <a:prstGeom prst="rect">
            <a:avLst/>
          </a:prstGeom>
          <a:solidFill>
            <a:srgbClr val="22587C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lvl="0" indent="0" algn="ctr" defTabSz="685800">
              <a:buClr>
                <a:srgbClr val="F14124">
                  <a:lumMod val="75000"/>
                </a:srgbClr>
              </a:buClr>
              <a:buNone/>
              <a:defRPr/>
            </a:pPr>
            <a:r>
              <a:rPr lang="bg-BG" sz="3600" dirty="0">
                <a:solidFill>
                  <a:srgbClr val="FFCB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  <a:ea typeface="+mn-ea"/>
                <a:cs typeface="+mn-cs"/>
              </a:rPr>
              <a:t>Православният храм</a:t>
            </a:r>
            <a:endParaRPr lang="en-IE" sz="3600" dirty="0">
              <a:solidFill>
                <a:srgbClr val="FFCB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1137634" y="2805456"/>
            <a:ext cx="6934200" cy="57150"/>
          </a:xfrm>
          <a:prstGeom prst="rect">
            <a:avLst/>
          </a:prstGeom>
          <a:solidFill>
            <a:srgbClr val="FFCB25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1148366" y="3414623"/>
            <a:ext cx="6934200" cy="57150"/>
          </a:xfrm>
          <a:prstGeom prst="rect">
            <a:avLst/>
          </a:prstGeom>
          <a:solidFill>
            <a:srgbClr val="FFCB25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9829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4faa69390d9ec7a859aead4e0e79964b86d512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1644</TotalTime>
  <Words>271</Words>
  <Application>Microsoft Office PowerPoint</Application>
  <PresentationFormat>Презентация на цял екран (4:3)</PresentationFormat>
  <Paragraphs>60</Paragraphs>
  <Slides>15</Slides>
  <Notes>0</Notes>
  <HiddenSlides>0</HiddenSlides>
  <MMClips>14</MMClips>
  <ScaleCrop>false</ScaleCrop>
  <HeadingPairs>
    <vt:vector size="6" baseType="variant">
      <vt:variant>
        <vt:lpstr>Използвани шрифтове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15</vt:i4>
      </vt:variant>
    </vt:vector>
  </HeadingPairs>
  <TitlesOfParts>
    <vt:vector size="26" baseType="lpstr">
      <vt:lpstr>Arial</vt:lpstr>
      <vt:lpstr>Arial Narrow</vt:lpstr>
      <vt:lpstr>Book Antiqua</vt:lpstr>
      <vt:lpstr>Georgia</vt:lpstr>
      <vt:lpstr>Lucida Sans</vt:lpstr>
      <vt:lpstr>Times New Roman</vt:lpstr>
      <vt:lpstr>Wingdings</vt:lpstr>
      <vt:lpstr>Wingdings 2</vt:lpstr>
      <vt:lpstr>Wingdings 3</vt:lpstr>
      <vt:lpstr>Default Design</vt:lpstr>
      <vt:lpstr>Apex</vt:lpstr>
      <vt:lpstr>Презентация на PowerPoint</vt:lpstr>
      <vt:lpstr>Презентация на PowerPoint</vt:lpstr>
      <vt:lpstr> Храмът е свещено място. В него се извършват богослужения. Той се нарича още и църква. Църква означава „събрание“ – събрание на вярващите.  </vt:lpstr>
      <vt:lpstr>   Храмът се различава от всички други сгради, както по външен вид, така и по вътрешно устройство.   </vt:lpstr>
      <vt:lpstr>  Най-отличителните белези на православния храм са кръст, камбана и икони. </vt:lpstr>
      <vt:lpstr>Презентация на PowerPoint</vt:lpstr>
      <vt:lpstr>Притвор</vt:lpstr>
      <vt:lpstr>Средна част на храма</vt:lpstr>
      <vt:lpstr>Олтар</vt:lpstr>
      <vt:lpstr>Презентация на PowerPoint</vt:lpstr>
      <vt:lpstr> Стенописи  </vt:lpstr>
      <vt:lpstr>Презентация на PowerPoint</vt:lpstr>
      <vt:lpstr>Презентация на PowerPoint</vt:lpstr>
      <vt:lpstr>Презентация на PowerPoint</vt:lpstr>
      <vt:lpstr>ГЛЕДАХТЕ ПРЕЗЕНТАЦИЯ  ПО Религия християнство – православие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</dc:creator>
  <cp:lastModifiedBy>LB</cp:lastModifiedBy>
  <cp:revision>110</cp:revision>
  <dcterms:created xsi:type="dcterms:W3CDTF">1601-01-01T00:00:00Z</dcterms:created>
  <dcterms:modified xsi:type="dcterms:W3CDTF">2025-01-31T18:29:03Z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