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  <p:sldMasterId id="2147483695" r:id="rId2"/>
  </p:sldMasterIdLst>
  <p:sldIdLst>
    <p:sldId id="287" r:id="rId3"/>
    <p:sldId id="330" r:id="rId4"/>
    <p:sldId id="329" r:id="rId5"/>
    <p:sldId id="333" r:id="rId6"/>
    <p:sldId id="322" r:id="rId7"/>
    <p:sldId id="331" r:id="rId8"/>
    <p:sldId id="336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DA0000"/>
    <a:srgbClr val="CCCCFF"/>
    <a:srgbClr val="FFCC99"/>
    <a:srgbClr val="FFFF66"/>
    <a:srgbClr val="FFFFCC"/>
    <a:srgbClr val="CED8E4"/>
    <a:srgbClr val="CCFFFF"/>
    <a:srgbClr val="774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445A8-51E0-4927-88AF-C322B004C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0047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9DDD9-F611-44F6-8DD5-46E1EBF47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95891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B70DD-89B7-4352-830C-86B5C846C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0295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83658-FE84-4023-9E75-0E3E96BC2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8210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9960F-5F3F-43E5-ADA9-FDA4E4F26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36081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3B758-5C5D-414A-A4BF-C1C89373A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05712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95614-9849-4BCA-90C7-808498E12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40819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95296-F969-439C-B122-975FE7B76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40304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EFDDF-217F-4E45-A402-7BF04410C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0917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D61B5-97CA-40D1-8907-9E092BDF7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8078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E8C54-26B2-4FD8-B885-EEEC9215D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30748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63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01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44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31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1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34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17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47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05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8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3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7D9FD4B-7D4E-43E1-BB76-F64265FD6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1/31/2025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72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1932347" y="61309"/>
            <a:ext cx="528003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8000" b="1" i="1" dirty="0" smtClean="0">
                <a:solidFill>
                  <a:srgbClr val="D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Иконостас</a:t>
            </a:r>
            <a:endParaRPr lang="en-US" sz="8000" i="1" dirty="0">
              <a:solidFill>
                <a:srgbClr val="D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" t="22986" r="2214"/>
          <a:stretch>
            <a:fillRect/>
          </a:stretch>
        </p:blipFill>
        <p:spPr bwMode="auto">
          <a:xfrm>
            <a:off x="1403648" y="1750278"/>
            <a:ext cx="6337434" cy="433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2520" y="6013823"/>
            <a:ext cx="609600" cy="6096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431759" y="5932472"/>
            <a:ext cx="125386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m.facebook.com/p/</a:t>
            </a:r>
            <a:r>
              <a:rPr lang="bg-BG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Краси-Ташев-АРТ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slow" advTm="472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44435" y="5152741"/>
            <a:ext cx="8928992" cy="1495794"/>
          </a:xfrm>
          <a:prstGeom prst="rect">
            <a:avLst/>
          </a:prstGeom>
          <a:solidFill>
            <a:srgbClr val="FFFF66">
              <a:alpha val="85000"/>
            </a:srgbClr>
          </a:solidFill>
          <a:ln cmpd="thickThin">
            <a:solidFill>
              <a:srgbClr val="DA0000"/>
            </a:solidFill>
          </a:ln>
          <a:extLst/>
        </p:spPr>
        <p:txBody>
          <a:bodyPr wrap="square">
            <a:sp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bg-BG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Иконостасът</a:t>
            </a:r>
            <a:r>
              <a:rPr lang="bg-BG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 преграда, която разделя олтара от средната част на храма и на която са подредени икони. </a:t>
            </a:r>
          </a:p>
          <a:p>
            <a:pPr algn="l" eaLnBrk="1" hangingPunct="1">
              <a:lnSpc>
                <a:spcPct val="80000"/>
              </a:lnSpc>
            </a:pPr>
            <a:r>
              <a:rPr lang="bg-BG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По средата има двойна врата, наречена централни (райски) двери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Ivo\Desktop\My Pictures 09.01.2017\Църква и Тайнства\Храмът отвън и отвътре\Храм ВЪТРЕ\ИКОНОСТАСИ\иконостас1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0"/>
          <a:stretch/>
        </p:blipFill>
        <p:spPr bwMode="auto">
          <a:xfrm>
            <a:off x="395536" y="310043"/>
            <a:ext cx="5419311" cy="434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652120" y="332656"/>
            <a:ext cx="3168650" cy="113877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bg-BG" sz="2600" b="1" i="1" dirty="0">
                <a:solidFill>
                  <a:srgbClr val="C00000"/>
                </a:solidFill>
              </a:rPr>
              <a:t>о</a:t>
            </a:r>
            <a:r>
              <a:rPr lang="bg-BG" sz="2600" b="1" i="1" dirty="0" smtClean="0">
                <a:solidFill>
                  <a:srgbClr val="C00000"/>
                </a:solidFill>
              </a:rPr>
              <a:t>лтар</a:t>
            </a:r>
          </a:p>
          <a:p>
            <a:r>
              <a:rPr lang="bg-BG" sz="2000" b="1" dirty="0" smtClean="0">
                <a:solidFill>
                  <a:srgbClr val="C00000"/>
                </a:solidFill>
              </a:rPr>
              <a:t>(намира се зад иконостаса)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975350" y="2712782"/>
            <a:ext cx="3168650" cy="52322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иконостас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979553" y="4231263"/>
            <a:ext cx="3168650" cy="49244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bg-BG" sz="2600" b="1" i="1" dirty="0">
                <a:solidFill>
                  <a:srgbClr val="C00000"/>
                </a:solidFill>
              </a:rPr>
              <a:t>с</a:t>
            </a:r>
            <a:r>
              <a:rPr lang="bg-BG" sz="2600" b="1" i="1" dirty="0" smtClean="0">
                <a:solidFill>
                  <a:srgbClr val="C00000"/>
                </a:solidFill>
              </a:rPr>
              <a:t>редна част</a:t>
            </a:r>
            <a:endParaRPr lang="en-US" sz="2600" b="1" i="1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3779912" y="588635"/>
            <a:ext cx="2808312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5436096" y="2974392"/>
            <a:ext cx="1041038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4608931" y="4492875"/>
            <a:ext cx="1763269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1145457" y="4539204"/>
            <a:ext cx="3919468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bg-BG" sz="2600" b="1" i="1" dirty="0">
                <a:solidFill>
                  <a:srgbClr val="C00000"/>
                </a:solidFill>
              </a:rPr>
              <a:t>ц</a:t>
            </a:r>
            <a:r>
              <a:rPr lang="bg-BG" sz="2600" b="1" i="1" dirty="0" smtClean="0">
                <a:solidFill>
                  <a:srgbClr val="C00000"/>
                </a:solidFill>
              </a:rPr>
              <a:t>ентрални двери</a:t>
            </a:r>
            <a:endParaRPr lang="en-US" sz="2600" b="1" i="1" dirty="0">
              <a:solidFill>
                <a:schemeClr val="tx2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 flipV="1">
            <a:off x="3224334" y="3933056"/>
            <a:ext cx="121678" cy="85237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2520" y="6038935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019435" y="4477356"/>
            <a:ext cx="7954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www.grifon-m.com</a:t>
            </a:r>
          </a:p>
        </p:txBody>
      </p:sp>
    </p:spTree>
    <p:extLst>
      <p:ext uri="{BB962C8B-B14F-4D97-AF65-F5344CB8AC3E}">
        <p14:creationId xmlns:p14="http://schemas.microsoft.com/office/powerpoint/2010/main" val="1886919117"/>
      </p:ext>
    </p:extLst>
  </p:cSld>
  <p:clrMapOvr>
    <a:masterClrMapping/>
  </p:clrMapOvr>
  <p:transition spd="slow" advTm="2293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6613"/>
            <a:ext cx="4427538" cy="5545137"/>
          </a:xfrm>
        </p:spPr>
        <p:txBody>
          <a:bodyPr/>
          <a:lstStyle/>
          <a:p>
            <a:pPr eaLnBrk="1" hangingPunct="1"/>
            <a:r>
              <a:rPr lang="bg-BG" sz="3200" dirty="0" smtClean="0">
                <a:solidFill>
                  <a:srgbClr val="FFCC99"/>
                </a:solidFill>
              </a:rPr>
              <a:t/>
            </a:r>
            <a:br>
              <a:rPr lang="bg-BG" sz="3200" dirty="0" smtClean="0">
                <a:solidFill>
                  <a:srgbClr val="FFCC99"/>
                </a:solidFill>
              </a:rPr>
            </a:br>
            <a:r>
              <a:rPr lang="bg-BG" sz="3200" dirty="0" smtClean="0">
                <a:solidFill>
                  <a:srgbClr val="FFCC99"/>
                </a:solidFill>
              </a:rPr>
              <a:t/>
            </a:r>
            <a:br>
              <a:rPr lang="bg-BG" sz="3200" dirty="0" smtClean="0">
                <a:solidFill>
                  <a:srgbClr val="FFCC99"/>
                </a:solidFill>
              </a:rPr>
            </a:br>
            <a:r>
              <a:rPr lang="bg-BG" sz="3200" dirty="0" smtClean="0">
                <a:solidFill>
                  <a:srgbClr val="FFCC99"/>
                </a:solidFill>
              </a:rPr>
              <a:t>    </a:t>
            </a: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тдясно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централните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двери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във всеки храм стои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икон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Господ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Иисус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Хрис</a:t>
            </a:r>
            <a:r>
              <a:rPr lang="bg-BG" sz="2800" dirty="0" err="1" smtClean="0">
                <a:latin typeface="Times New Roman" pitchFamily="18" charset="0"/>
                <a:cs typeface="Times New Roman" pitchFamily="18" charset="0"/>
              </a:rPr>
              <a:t>тос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нея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отдясно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разположен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иконата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bg-BG" sz="2800" dirty="0" err="1" smtClean="0">
                <a:latin typeface="Times New Roman" pitchFamily="18" charset="0"/>
                <a:cs typeface="Times New Roman" pitchFamily="18" charset="0"/>
              </a:rPr>
              <a:t>ети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оан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Кръстител.</a:t>
            </a:r>
            <a:endParaRPr lang="en-US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9"/>
          <a:stretch>
            <a:fillRect/>
          </a:stretch>
        </p:blipFill>
        <p:spPr>
          <a:xfrm>
            <a:off x="4500563" y="-606425"/>
            <a:ext cx="4643437" cy="7464425"/>
          </a:xfrm>
          <a:noFill/>
        </p:spPr>
      </p:pic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17025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40322"/>
      </p:ext>
    </p:extLst>
  </p:cSld>
  <p:clrMapOvr>
    <a:masterClrMapping/>
  </p:clrMapOvr>
  <p:transition spd="slow" advTm="17291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859338" y="1196975"/>
            <a:ext cx="4176712" cy="5284788"/>
          </a:xfrm>
        </p:spPr>
        <p:txBody>
          <a:bodyPr/>
          <a:lstStyle/>
          <a:p>
            <a:pPr eaLnBrk="1" hangingPunct="1"/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тляво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ентралните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двери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винаги се намира иконата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bg-BG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Богородица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нея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 поставя иконата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свет</a:t>
            </a:r>
            <a:r>
              <a:rPr lang="bg-BG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ец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това библейското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събитие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което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посветен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храмът</a:t>
            </a:r>
            <a:r>
              <a:rPr lang="bg-BG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0" y="-606425"/>
            <a:ext cx="4572000" cy="7464425"/>
          </a:xfrm>
          <a:noFill/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1624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79532"/>
      </p:ext>
    </p:extLst>
  </p:cSld>
  <p:clrMapOvr>
    <a:masterClrMapping/>
  </p:clrMapOvr>
  <p:transition spd="slow" advTm="2079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4" r="39757" b="6146"/>
          <a:stretch>
            <a:fillRect/>
          </a:stretch>
        </p:blipFill>
        <p:spPr>
          <a:xfrm>
            <a:off x="3635896" y="0"/>
            <a:ext cx="2114550" cy="6935788"/>
          </a:xfrm>
          <a:noFill/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1773238"/>
            <a:ext cx="3707904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bg-BG" b="1" dirty="0"/>
          </a:p>
          <a:p>
            <a:endParaRPr lang="bg-BG" b="1" dirty="0"/>
          </a:p>
          <a:p>
            <a:endParaRPr lang="bg-BG" b="1" dirty="0"/>
          </a:p>
          <a:p>
            <a:pPr algn="l"/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централните </a:t>
            </a:r>
            <a:r>
              <a:rPr lang="bg-BG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двери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минават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</a:t>
            </a:r>
            <a:r>
              <a:rPr lang="bg-BG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свещен</a:t>
            </a:r>
            <a:r>
              <a:rPr lang="bg-BG" sz="2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ослужителите</a:t>
            </a:r>
            <a:r>
              <a:rPr lang="bg-BG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време на богослужение, 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облечени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bg-BG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специални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одежди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bg-BG" sz="2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689126" y="2636912"/>
            <a:ext cx="3607991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bg-BG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2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ай-високо над централните двери е </a:t>
            </a:r>
            <a:r>
              <a:rPr lang="bg-BG" sz="2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издигнат </a:t>
            </a:r>
            <a:r>
              <a:rPr lang="bg-BG" sz="2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кръст, на който е изобразено </a:t>
            </a:r>
            <a:r>
              <a:rPr lang="bg-BG" sz="26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Разпятието Христово.</a:t>
            </a: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7722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19237"/>
      </p:ext>
    </p:extLst>
  </p:cSld>
  <p:clrMapOvr>
    <a:masterClrMapping/>
  </p:clrMapOvr>
  <p:transition spd="slow" advTm="23982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835" y="22412"/>
            <a:ext cx="8839200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Въпроси </a:t>
            </a:r>
            <a:r>
              <a:rPr lang="ru-RU" sz="4800" b="1" dirty="0">
                <a:solidFill>
                  <a:srgbClr val="D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към урока: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defRPr/>
            </a:pP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bg-BG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Какво е иконостас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ru-RU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ru-RU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Кои икони са разположени отдясно върху иконостаса?</a:t>
            </a:r>
          </a:p>
          <a:p>
            <a:pPr algn="l">
              <a:defRPr/>
            </a:pPr>
            <a:endParaRPr lang="bg-BG" sz="3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bg-BG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Кои икони са разположени отляво върху иконостаса?</a:t>
            </a:r>
            <a:endParaRPr lang="bg-BG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bg-BG" sz="3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bg-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Кой може да минава през централните двери?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270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611">
        <p:fade/>
      </p:transition>
    </mc:Choice>
    <mc:Fallback xmlns="">
      <p:transition spd="med" advTm="386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FFFFB9"/>
            </a:gs>
            <a:gs pos="0">
              <a:schemeClr val="bg1"/>
            </a:gs>
            <a:gs pos="85000">
              <a:srgbClr val="C4D6EB"/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778032" y="107577"/>
            <a:ext cx="3578971" cy="2507225"/>
          </a:xfrm>
        </p:spPr>
        <p:txBody>
          <a:bodyPr>
            <a:normAutofit/>
          </a:bodyPr>
          <a:lstStyle/>
          <a:p>
            <a:pPr marL="102870"/>
            <a: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– </a:t>
            </a:r>
            <a:r>
              <a:rPr lang="bg-BG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православие</a:t>
            </a:r>
            <a: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1" y="4620854"/>
            <a:ext cx="4209918" cy="1414267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619441" y="5921995"/>
            <a:ext cx="4209918" cy="1221303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</a:t>
            </a: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8417" y="3662860"/>
            <a:ext cx="8458200" cy="1211077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1.1 ОТ ЕЛЕКТРОННИЯ УЧЕБНИК ЗА 2.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143000" y="2653056"/>
            <a:ext cx="6934200" cy="971550"/>
          </a:xfrm>
          <a:prstGeom prst="rect">
            <a:avLst/>
          </a:prstGeom>
          <a:solidFill>
            <a:srgbClr val="22587C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Иконостас</a:t>
            </a:r>
            <a:endParaRPr kumimoji="0" lang="en-IE" sz="36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137634" y="2805456"/>
            <a:ext cx="69342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148366" y="3414623"/>
            <a:ext cx="69342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062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4faa69390d9ec7a859aead4e0e79964b86d51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1502</TotalTime>
  <Words>104</Words>
  <Application>Microsoft Office PowerPoint</Application>
  <PresentationFormat>Презентация на цял екран (4:3)</PresentationFormat>
  <Paragraphs>32</Paragraphs>
  <Slides>7</Slides>
  <Notes>0</Notes>
  <HiddenSlides>0</HiddenSlides>
  <MMClips>6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7</vt:i4>
      </vt:variant>
    </vt:vector>
  </HeadingPairs>
  <TitlesOfParts>
    <vt:vector size="18" baseType="lpstr">
      <vt:lpstr>Arial</vt:lpstr>
      <vt:lpstr>Arial Narrow</vt:lpstr>
      <vt:lpstr>Book Antiqua</vt:lpstr>
      <vt:lpstr>Georgia</vt:lpstr>
      <vt:lpstr>Lucida Sans</vt:lpstr>
      <vt:lpstr>Times New Roman</vt:lpstr>
      <vt:lpstr>Wingdings</vt:lpstr>
      <vt:lpstr>Wingdings 2</vt:lpstr>
      <vt:lpstr>Wingdings 3</vt:lpstr>
      <vt:lpstr>Default Design</vt:lpstr>
      <vt:lpstr>Apex</vt:lpstr>
      <vt:lpstr>Презентация на PowerPoint</vt:lpstr>
      <vt:lpstr>Презентация на PowerPoint</vt:lpstr>
      <vt:lpstr>      Отдясно на централните двери във всеки храм стои иконата на Господ Иисус Христос.  До нея отдясно е разположена иконата на свети Йоан Кръстител.</vt:lpstr>
      <vt:lpstr>  Отляво на централните двери винаги се намира иконата на света Богородица.   До нея се поставя иконата на този светец или на това библейското събитие, на което е посветен храмът.</vt:lpstr>
      <vt:lpstr>Презентация на PowerPoint</vt:lpstr>
      <vt:lpstr>Презентация на PowerPoint</vt:lpstr>
      <vt:lpstr>ГЛЕДАХТЕ ПРЕЗЕНТАЦИЯ  ПО Религия християнство – православие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LB</dc:creator>
  <cp:lastModifiedBy>LB</cp:lastModifiedBy>
  <cp:revision>94</cp:revision>
  <dcterms:created xsi:type="dcterms:W3CDTF">1601-01-01T00:00:00Z</dcterms:created>
  <dcterms:modified xsi:type="dcterms:W3CDTF">2025-01-31T18:20:19Z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