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</p:sldMasterIdLst>
  <p:sldIdLst>
    <p:sldId id="305" r:id="rId4"/>
    <p:sldId id="277" r:id="rId5"/>
    <p:sldId id="294" r:id="rId6"/>
    <p:sldId id="265" r:id="rId7"/>
    <p:sldId id="281" r:id="rId8"/>
    <p:sldId id="300" r:id="rId9"/>
    <p:sldId id="299" r:id="rId10"/>
    <p:sldId id="260" r:id="rId11"/>
    <p:sldId id="284" r:id="rId12"/>
    <p:sldId id="286" r:id="rId13"/>
    <p:sldId id="292" r:id="rId14"/>
    <p:sldId id="295" r:id="rId15"/>
    <p:sldId id="290" r:id="rId16"/>
    <p:sldId id="30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6306"/>
    <a:srgbClr val="A04AA2"/>
    <a:srgbClr val="A83FAB"/>
    <a:srgbClr val="B337AA"/>
    <a:srgbClr val="C440BB"/>
    <a:srgbClr val="85319F"/>
    <a:srgbClr val="FA7726"/>
    <a:srgbClr val="DE0000"/>
    <a:srgbClr val="FF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59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8D3CAE-C16B-425B-918F-970678D03B3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E0D827-800F-4967-B35A-C7EF6EF9B09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4341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7C73DA-7D6C-43CA-B947-559CB9150B0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284E1B-B38D-4859-AEF7-5363138767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34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E7C3E8-70AA-4800-9982-F121462F5F8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EA1F0-D095-4009-9468-D03D37798A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5329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AEF139-A8C8-4F88-AA76-D674DCC2716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3EB41C-3226-4B41-A110-DE42BCB82FC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379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CC8332-E1E2-4E78-BE24-72E1E126ACD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9FBFAF-A8C9-45F2-98D6-E719ECDFDE0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39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0BDD3D-3E33-41F3-BFDC-A07C55B638B1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BC9C93-6A14-43CC-B8A5-282E8A10B6E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11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DC3A02-24B9-43FF-8004-1F92E89B573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BE659A-C3B9-4B36-8DCC-B85D7A77175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58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6123E4-C1A8-4736-B0DA-7EF2640C3D76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E1EE1E-F9EB-41CA-AEFD-4736EE1289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35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C8570C-9A53-4AA0-844E-C0ED9F5064C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088EDA-0837-4219-945A-B4986791B51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35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ACBDB7-2997-4E74-81F2-A0EF9CFE97E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3CFA22-8D0C-4CAC-93A2-0ED95F563F6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3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D33AC-D63E-48DE-8BBE-FF745878849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525107-B745-449D-96E6-A15F7D45BD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310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93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27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48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14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27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8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9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38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62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766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510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50000">
              <a:schemeClr val="bg1"/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chemeClr val="accent3">
                <a:lumMod val="40000"/>
                <a:lumOff val="60000"/>
                <a:alpha val="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6F357E-0354-4651-9A4F-11590D5C95E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C05456-B7A4-4658-9345-0A5BA44103F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43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19050">
        <p:fade/>
      </p:transition>
    </mc:Choice>
    <mc:Fallback xmlns="">
      <p:transition spd="slow" advTm="1905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244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jp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6241">
              <a:schemeClr val="accent4">
                <a:lumMod val="75000"/>
              </a:schemeClr>
            </a:gs>
            <a:gs pos="78000">
              <a:schemeClr val="accent5">
                <a:lumMod val="75000"/>
              </a:schemeClr>
            </a:gs>
            <a:gs pos="51000">
              <a:schemeClr val="accent4">
                <a:lumMod val="75000"/>
              </a:schemeClr>
            </a:gs>
            <a:gs pos="15000">
              <a:srgbClr val="FFDE48"/>
            </a:gs>
            <a:gs pos="1481">
              <a:srgbClr val="FFC000">
                <a:alpha val="69000"/>
              </a:srgbClr>
            </a:gs>
            <a:gs pos="43000">
              <a:srgbClr val="FFC000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838200" y="685800"/>
            <a:ext cx="8229600" cy="1981200"/>
          </a:xfrm>
        </p:spPr>
        <p:txBody>
          <a:bodyPr>
            <a:noAutofit/>
          </a:bodyPr>
          <a:lstStyle/>
          <a:p>
            <a:pPr marL="137160" lvl="0" defTabSz="685800" eaLnBrk="1" hangingPunct="1">
              <a:defRPr/>
            </a:pPr>
            <a:r>
              <a:rPr lang="bg-BG" sz="7200" cap="none" dirty="0">
                <a:ln>
                  <a:noFill/>
                </a:ln>
                <a:solidFill>
                  <a:srgbClr val="FA6306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  <a:ea typeface="+mn-ea"/>
                <a:cs typeface="+mn-cs"/>
              </a:rPr>
              <a:t>Вяра и суеверие</a:t>
            </a:r>
            <a:r>
              <a:rPr lang="en-IE" sz="7200" cap="none" dirty="0">
                <a:ln>
                  <a:noFill/>
                </a:ln>
                <a:solidFill>
                  <a:srgbClr val="FA6306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  <a:ea typeface="+mn-ea"/>
                <a:cs typeface="+mn-cs"/>
              </a:rPr>
              <a:t/>
            </a:r>
            <a:br>
              <a:rPr lang="en-IE" sz="7200" cap="none" dirty="0">
                <a:ln>
                  <a:noFill/>
                </a:ln>
                <a:solidFill>
                  <a:srgbClr val="FA6306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  <a:ea typeface="+mn-ea"/>
                <a:cs typeface="+mn-cs"/>
              </a:rPr>
            </a:br>
            <a:endParaRPr lang="en-US" sz="9600" dirty="0">
              <a:solidFill>
                <a:srgbClr val="FA6306"/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34575"/>
            <a:ext cx="3429000" cy="4829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630128"/>
            <a:ext cx="3657600" cy="2438400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01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1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283">
        <p:fade/>
      </p:transition>
    </mc:Choice>
    <mc:Fallback>
      <p:transition spd="med" advTm="62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000"/>
            </a:gs>
            <a:gs pos="50000">
              <a:schemeClr val="bg1"/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0123" y="2286000"/>
            <a:ext cx="4648200" cy="304800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br>
              <a:rPr lang="ru-RU" sz="2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Истинска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правилна 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 вярата, 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която Христос е научил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учени-ците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Си, а те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предали непроменена и на нас. 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Ние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българите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приели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тази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вяра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времето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свети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Борис-Михаил </a:t>
            </a:r>
            <a:r>
              <a:rPr lang="ru-RU" sz="24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Покръстител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E" sz="2400" b="1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14082" y="-762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Коя е правилната вяра?</a:t>
            </a:r>
            <a:endParaRPr lang="en-IE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7"/>
          <a:stretch/>
        </p:blipFill>
        <p:spPr>
          <a:xfrm>
            <a:off x="299818" y="1393825"/>
            <a:ext cx="3900016" cy="517502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8482" y="6156325"/>
            <a:ext cx="609600" cy="609600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2832846" y="6425266"/>
            <a:ext cx="15172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6">
                    <a:lumMod val="50000"/>
                  </a:schemeClr>
                </a:solidFill>
              </a:rPr>
              <a:t>www.etsy.com</a:t>
            </a:r>
            <a:endParaRPr lang="en-US" sz="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82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56">
        <p:fade/>
      </p:transition>
    </mc:Choice>
    <mc:Fallback xmlns="">
      <p:transition spd="slow" advTm="262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000"/>
            </a:gs>
            <a:gs pos="50000">
              <a:schemeClr val="bg1"/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735" y="4419600"/>
            <a:ext cx="8153400" cy="3048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br>
              <a:rPr lang="ru-RU" sz="2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bg-BG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Ние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знаем, че Бог е </a:t>
            </a:r>
            <a:r>
              <a:rPr lang="ru-RU" sz="2400" b="1" dirty="0" err="1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Създателят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света и от Него </a:t>
            </a:r>
            <a:r>
              <a:rPr lang="ru-RU" sz="2400" b="1" dirty="0" err="1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нашето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съществуване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Всяко </a:t>
            </a:r>
            <a:r>
              <a:rPr lang="ru-RU" sz="2400" b="1" dirty="0" err="1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друго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вярване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</a:t>
            </a:r>
            <a:r>
              <a:rPr lang="ru-RU" sz="2400" b="1" dirty="0" err="1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безсмислено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безполезно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се </a:t>
            </a:r>
            <a:r>
              <a:rPr lang="ru-RU" sz="2400" b="1" dirty="0" err="1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нарича</a:t>
            </a:r>
            <a:r>
              <a:rPr lang="ru-RU" sz="24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суеверие.</a:t>
            </a:r>
            <a: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IE" sz="2200" b="1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185647"/>
            <a:ext cx="609600" cy="6096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935" y="304800"/>
            <a:ext cx="3429000" cy="4829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937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12">
        <p:fade/>
      </p:transition>
    </mc:Choice>
    <mc:Fallback xmlns="">
      <p:transition spd="slow" advTm="195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000"/>
            </a:gs>
            <a:gs pos="80000">
              <a:schemeClr val="bg1"/>
            </a:gs>
            <a:gs pos="11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81000"/>
            <a:ext cx="6604913" cy="4843026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3962400"/>
            <a:ext cx="9058835" cy="3581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br>
              <a:rPr lang="ru-RU" sz="2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bg-BG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Българите</a:t>
            </a:r>
            <a:r>
              <a:rPr lang="ru-RU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покръстени</a:t>
            </a:r>
            <a:r>
              <a:rPr lang="ru-RU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2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християнската</a:t>
            </a:r>
            <a:r>
              <a:rPr lang="ru-RU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вяра</a:t>
            </a:r>
            <a:r>
              <a:rPr lang="ru-RU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</a:t>
            </a:r>
            <a:r>
              <a:rPr lang="ru-RU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9-ти век, но все </a:t>
            </a:r>
            <a:r>
              <a:rPr lang="ru-RU" sz="22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още</a:t>
            </a:r>
            <a:r>
              <a:rPr lang="ru-RU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някои</a:t>
            </a:r>
            <a:r>
              <a:rPr lang="ru-RU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вярват</a:t>
            </a:r>
            <a:r>
              <a:rPr lang="ru-RU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като</a:t>
            </a:r>
            <a:r>
              <a:rPr lang="ru-RU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езичниците</a:t>
            </a:r>
            <a:r>
              <a:rPr lang="ru-RU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200" b="1" dirty="0" err="1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почи</a:t>
            </a:r>
            <a:r>
              <a:rPr lang="bg-BG" sz="2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 предмети и животни, кланят се на слънцето и звездите, гадаят и врачуват.</a:t>
            </a:r>
            <a:endParaRPr lang="en-IE" sz="2200" b="1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01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53">
        <p:fade/>
      </p:transition>
    </mc:Choice>
    <mc:Fallback xmlns="">
      <p:transition spd="slow" advTm="202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-152400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Нумерология и астрология</a:t>
            </a:r>
            <a:endParaRPr lang="en-I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Ivo\My Documents\ПРОЕКТОУЧЕБНИЦИ и УТ\УРОЦИ 01.2020\3 клас 01.2020 работни по уроците\3 клас Фотоси\2-3 Фотоси\избрани shema\c8iJnVed3nyGYld7lZX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90600"/>
            <a:ext cx="6743700" cy="391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80036" y="4612340"/>
            <a:ext cx="8822028" cy="20932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bg-BG" b="1" dirty="0" smtClean="0">
                <a:solidFill>
                  <a:srgbClr val="C00000"/>
                </a:solidFill>
              </a:rPr>
              <a:t/>
            </a:r>
            <a:br>
              <a:rPr lang="bg-BG" b="1" dirty="0" smtClean="0">
                <a:solidFill>
                  <a:srgbClr val="C00000"/>
                </a:solidFill>
              </a:rPr>
            </a:br>
            <a:r>
              <a:rPr lang="bg-BG" sz="4800" b="1" dirty="0" smtClean="0">
                <a:solidFill>
                  <a:srgbClr val="C00000"/>
                </a:solidFill>
              </a:rPr>
              <a:t>      </a:t>
            </a:r>
            <a:r>
              <a:rPr lang="bg-BG" sz="3700" b="1" dirty="0" smtClean="0">
                <a:solidFill>
                  <a:srgbClr val="C00000"/>
                </a:solidFill>
                <a:latin typeface="Arial Narrow" pitchFamily="34" charset="0"/>
              </a:rPr>
              <a:t>Това са суеверия, при които гадателите  се ориентират по цифри или по разположението на небесните тела</a:t>
            </a:r>
            <a:r>
              <a:rPr lang="en-US" sz="3700" b="1" dirty="0" smtClean="0">
                <a:solidFill>
                  <a:srgbClr val="C00000"/>
                </a:solidFill>
                <a:latin typeface="Arial Narrow" pitchFamily="34" charset="0"/>
              </a:rPr>
              <a:t>. </a:t>
            </a:r>
            <a:r>
              <a:rPr lang="bg-BG" sz="3700" b="1" dirty="0" smtClean="0">
                <a:solidFill>
                  <a:srgbClr val="C00000"/>
                </a:solidFill>
                <a:latin typeface="Arial Narrow" pitchFamily="34" charset="0"/>
              </a:rPr>
              <a:t>Изработват се хороскопи, в които се описва съдбата на отделни хора или цели народи. </a:t>
            </a:r>
          </a:p>
          <a:p>
            <a:pPr algn="l">
              <a:lnSpc>
                <a:spcPct val="110000"/>
              </a:lnSpc>
            </a:pPr>
            <a:r>
              <a:rPr lang="bg-BG" sz="3700" b="1" dirty="0" smtClean="0">
                <a:solidFill>
                  <a:srgbClr val="C00000"/>
                </a:solidFill>
                <a:latin typeface="Arial Narrow" pitchFamily="34" charset="0"/>
              </a:rPr>
              <a:t>        Но ние знаем, че съдба няма, но Бог ни е дал свободна воля – право на избор какви важни решения да вземем в живота си.</a:t>
            </a:r>
            <a:endParaRPr lang="en-IE" sz="37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0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54">
        <p:fade/>
      </p:transition>
    </mc:Choice>
    <mc:Fallback xmlns="">
      <p:transition spd="slow" advTm="355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341" y="31376"/>
            <a:ext cx="8229600" cy="882753"/>
          </a:xfrm>
        </p:spPr>
        <p:txBody>
          <a:bodyPr/>
          <a:lstStyle/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Вярване в зодии</a:t>
            </a:r>
            <a:endParaRPr lang="en-I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Documents and Settings\Ivo\My Documents\ПРОЕКТОУЧЕБНИЦИ и УТ\УРОЦИ 01.2020\3 клас 01.2020 работни по уроците\3 клас Фотоси\2-3 Фотоси\избрани shema\hico-d9c58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195" y="1035153"/>
            <a:ext cx="6581775" cy="4115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41120" y="4845424"/>
            <a:ext cx="8663927" cy="198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bg-BG" b="1" dirty="0" smtClean="0">
                <a:solidFill>
                  <a:srgbClr val="C00000"/>
                </a:solidFill>
              </a:rPr>
              <a:t/>
            </a:r>
            <a:br>
              <a:rPr lang="bg-BG" b="1" dirty="0" smtClean="0">
                <a:solidFill>
                  <a:srgbClr val="C00000"/>
                </a:solidFill>
              </a:rPr>
            </a:br>
            <a:r>
              <a:rPr lang="bg-BG" sz="4800" b="1" dirty="0" smtClean="0">
                <a:solidFill>
                  <a:srgbClr val="C00000"/>
                </a:solidFill>
              </a:rPr>
              <a:t> </a:t>
            </a:r>
            <a:r>
              <a:rPr lang="bg-BG" sz="3300" b="1" dirty="0" smtClean="0">
                <a:solidFill>
                  <a:srgbClr val="C00000"/>
                </a:solidFill>
                <a:latin typeface="Arial Narrow" pitchFamily="34" charset="0"/>
              </a:rPr>
              <a:t>Вярването в зодии е суеверие, според което характерът и съдбата на отделния човек се определя от съзвездието, под което е роден. Това кара суеверните хора да смятат, че животът им е предопределен, и не правят нищо, за да се променят към добро.</a:t>
            </a:r>
            <a:endParaRPr lang="en-IE" sz="33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2170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3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93">
        <p:fade/>
      </p:transition>
    </mc:Choice>
    <mc:Fallback xmlns="">
      <p:transition spd="slow" advTm="288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-1229707"/>
            <a:ext cx="8229600" cy="35052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Амулети, талисмани </a:t>
            </a:r>
            <a:r>
              <a:rPr lang="bg-BG" b="1" dirty="0" smtClean="0">
                <a:solidFill>
                  <a:srgbClr val="C00000"/>
                </a:solidFill>
              </a:rPr>
              <a:t>–</a:t>
            </a:r>
            <a:br>
              <a:rPr lang="bg-BG" b="1" dirty="0" smtClean="0">
                <a:solidFill>
                  <a:srgbClr val="C00000"/>
                </a:solidFill>
              </a:rPr>
            </a:br>
            <a:r>
              <a:rPr lang="bg-BG" b="1" dirty="0" smtClean="0">
                <a:solidFill>
                  <a:srgbClr val="C00000"/>
                </a:solidFill>
              </a:rPr>
              <a:t> </a:t>
            </a:r>
            <a: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  <a:t>дребни предмети, на които се приписва силата да пазят от зло и да носят здраве и щастие.</a:t>
            </a:r>
            <a:b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>
                <a:solidFill>
                  <a:srgbClr val="C00000"/>
                </a:solidFill>
                <a:latin typeface="Arial Narrow" pitchFamily="34" charset="0"/>
              </a:rPr>
            </a:br>
            <a: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  <a:t/>
            </a:r>
            <a:b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</a:br>
            <a:endParaRPr lang="en-IE" sz="24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3074" name="Picture 2" descr="C:\Documents and Settings\Ivo\My Documents\ПРОЕКТОУЧЕБНИЦИ и УТ\УРОЦИ 01.2020\3 клас 01.2020 работни по уроците\3 клас Фотоси\2-3 Фотоси\избрани shema\1-1159--300x3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89" y="2136076"/>
            <a:ext cx="3048000" cy="168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Ivo\My Documents\ПРОЕКТОУЧЕБНИЦИ и УТ\УРОЦИ 01.2020\3 клас 01.2020 работни по уроците\3 клас Фотоси\2-3 Фотоси\избрани shema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489" y="2125052"/>
            <a:ext cx="3124200" cy="168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5138" y="4035363"/>
            <a:ext cx="800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/>
              <a:t>д</a:t>
            </a:r>
            <a:r>
              <a:rPr lang="bg-BG" sz="2000" b="1" dirty="0" smtClean="0"/>
              <a:t>ревнославянски амулет                                            амулет „Синьо око“</a:t>
            </a:r>
            <a:endParaRPr lang="en-IE" sz="2000" b="1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18739" y="4724400"/>
            <a:ext cx="8719073" cy="198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bg-BG" sz="2400" b="1" dirty="0" smtClean="0">
                <a:solidFill>
                  <a:srgbClr val="C00000"/>
                </a:solidFill>
                <a:latin typeface="Arial Narrow" pitchFamily="34" charset="0"/>
              </a:rPr>
              <a:t>       </a:t>
            </a:r>
            <a:r>
              <a:rPr lang="bg-BG" sz="2200" b="1" dirty="0" smtClean="0">
                <a:solidFill>
                  <a:srgbClr val="C00000"/>
                </a:solidFill>
                <a:latin typeface="Arial Narrow" pitchFamily="34" charset="0"/>
              </a:rPr>
              <a:t>Глупаво е да се вярва, че дребните предмети, които носим по себе си, могат да дадат здраве. Но те могат да станат проводници на лошо влияние, ако са били „заредени с енергия“ при прочитане на някакви заклинания или мантри. </a:t>
            </a:r>
          </a:p>
          <a:p>
            <a:pPr algn="l">
              <a:lnSpc>
                <a:spcPct val="90000"/>
              </a:lnSpc>
            </a:pPr>
            <a:r>
              <a:rPr lang="bg-BG" sz="2200" b="1" dirty="0" smtClean="0">
                <a:solidFill>
                  <a:srgbClr val="C00000"/>
                </a:solidFill>
                <a:latin typeface="Arial Narrow" pitchFamily="34" charset="0"/>
              </a:rPr>
              <a:t>       Само осветеното кръстче на врата би могло да ни предпази от лошо влияние, ако имаме правилна вяра.</a:t>
            </a:r>
            <a:endParaRPr lang="en-IE" sz="22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42819" y="0"/>
            <a:ext cx="7070912" cy="1836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Амулети и талисмани</a:t>
            </a:r>
          </a:p>
          <a:p>
            <a:r>
              <a:rPr lang="bg-BG" sz="2800" b="1" dirty="0" smtClean="0">
                <a:solidFill>
                  <a:srgbClr val="C00000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bg-BG" sz="2400" b="1" dirty="0" smtClean="0">
                <a:solidFill>
                  <a:srgbClr val="C00000"/>
                </a:solidFill>
                <a:latin typeface="Arial Narrow" pitchFamily="34" charset="0"/>
                <a:ea typeface="+mn-ea"/>
                <a:cs typeface="+mn-cs"/>
              </a:rPr>
              <a:t>дребни предмети, на които се приписва силата да пазят от зло и да носят здраве и щастие.</a:t>
            </a:r>
            <a:endParaRPr lang="en-I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9859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7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18">
        <p:fade/>
      </p:transition>
    </mc:Choice>
    <mc:Fallback xmlns="">
      <p:transition spd="slow" advTm="423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/>
      <p:bldP spid="9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624" y="-76200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Леене на куршум</a:t>
            </a:r>
            <a:endParaRPr lang="en-I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Documents and Settings\Ivo\My Documents\ПРОЕКТОУЧЕБНИЦИ и УТ\УРОЦИ 01.2020\3 клас 01.2020 работни по уроците\3 клас Фотоси\2-3 Фотоси\избрани shema\куршум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6426045" cy="404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81000" y="4724400"/>
            <a:ext cx="8839200" cy="213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bg-BG" b="1" dirty="0" smtClean="0">
                <a:solidFill>
                  <a:srgbClr val="C00000"/>
                </a:solidFill>
              </a:rPr>
              <a:t/>
            </a:r>
            <a:br>
              <a:rPr lang="bg-BG" b="1" dirty="0" smtClean="0">
                <a:solidFill>
                  <a:srgbClr val="C00000"/>
                </a:solidFill>
              </a:rPr>
            </a:br>
            <a:r>
              <a:rPr lang="bg-BG" sz="4800" b="1" dirty="0" smtClean="0">
                <a:solidFill>
                  <a:srgbClr val="C00000"/>
                </a:solidFill>
              </a:rPr>
              <a:t>       </a:t>
            </a:r>
            <a:r>
              <a:rPr lang="bg-BG" sz="3600" b="1" dirty="0" smtClean="0">
                <a:solidFill>
                  <a:srgbClr val="C00000"/>
                </a:solidFill>
                <a:latin typeface="Arial Narrow" pitchFamily="34" charset="0"/>
              </a:rPr>
              <a:t>Леенето на куршум е суеверна практика за премахване на стрес и уроки. Много хора получават на първо време облекчение след леене на куршум, но тъй като лекуването става със силата на демоните, след време те донасят беда, много по-голяма от първата.</a:t>
            </a:r>
            <a:endParaRPr lang="en-IE" sz="36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2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09">
        <p:fade/>
      </p:transition>
    </mc:Choice>
    <mc:Fallback xmlns="">
      <p:transition spd="slow" advTm="290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-152400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Суеверни ритуали</a:t>
            </a:r>
            <a:endParaRPr lang="en-I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599" y="5347447"/>
            <a:ext cx="8610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800" b="1" dirty="0" smtClean="0">
                <a:solidFill>
                  <a:srgbClr val="C00000"/>
                </a:solidFill>
              </a:rPr>
              <a:t> </a:t>
            </a:r>
            <a:r>
              <a:rPr lang="bg-BG" sz="4000" b="1" dirty="0" smtClean="0">
                <a:solidFill>
                  <a:srgbClr val="C00000"/>
                </a:solidFill>
                <a:latin typeface="Arial Narrow" pitchFamily="34" charset="0"/>
              </a:rPr>
              <a:t>Суеверни са вярванията, че кръстосването на пръсти, стискането на палци, почукването по дърво или някакъв друг измислен ритуал ще ни избави от неудачи. </a:t>
            </a:r>
            <a:endParaRPr lang="en-IE" sz="40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5122" name="Picture 2" descr="C:\Documents and Settings\Ivo\My Documents\ПРОЕКТОУЧЕБНИЦИ и УТ\УРОЦИ 01.2020\3 клас 01.2020 работни по уроците\3 клас Фотоси\2-3 Фотоси\избрани shema\S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346" y="1331517"/>
            <a:ext cx="6409107" cy="381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8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67">
        <p:fade/>
      </p:transition>
    </mc:Choice>
    <mc:Fallback xmlns="">
      <p:transition spd="slow" advTm="222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028" y="76200"/>
            <a:ext cx="8229600" cy="990600"/>
          </a:xfrm>
        </p:spPr>
        <p:txBody>
          <a:bodyPr/>
          <a:lstStyle/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Лоши или добри знаци</a:t>
            </a:r>
            <a:endParaRPr lang="en-I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5334000"/>
            <a:ext cx="876300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800" b="1" dirty="0" smtClean="0">
                <a:solidFill>
                  <a:srgbClr val="C00000"/>
                </a:solidFill>
              </a:rPr>
              <a:t> </a:t>
            </a:r>
            <a:r>
              <a:rPr lang="bg-BG" sz="4000" b="1" dirty="0" smtClean="0">
                <a:solidFill>
                  <a:srgbClr val="C00000"/>
                </a:solidFill>
                <a:latin typeface="Arial Narrow" pitchFamily="34" charset="0"/>
              </a:rPr>
              <a:t>Признак на суеверие е вярването в лоши или добри знаци. Например, ако черна котка мине път на някого – това за суеверния човек е знак, че ще му се случи нещастие. Всъщност такъв човек сам си навлича неудачи, като не вярва в Бога и не се моли на Бога, а се оставя на действието на злите сили.</a:t>
            </a:r>
            <a:endParaRPr lang="en-IE" sz="40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6146" name="Picture 2" descr="C:\Documents and Settings\Ivo\My Documents\ПРОЕКТОУЧЕБНИЦИ и УТ\УРОЦИ 01.2020\3 клас 01.2020 работни по уроците\3 клас Фотоси\2-3 Фотоси\избрани shema\урок\black-bad-ca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906" y="1143000"/>
            <a:ext cx="6133415" cy="409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15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512">
        <p:fade/>
      </p:transition>
    </mc:Choice>
    <mc:Fallback xmlns="">
      <p:transition spd="slow" advTm="335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79"/>
          <a:stretch/>
        </p:blipFill>
        <p:spPr>
          <a:xfrm>
            <a:off x="3160602" y="1743884"/>
            <a:ext cx="2607281" cy="16082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05" y="1676400"/>
            <a:ext cx="2412398" cy="16082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327" y="1742324"/>
            <a:ext cx="2426301" cy="16041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2" y="3575516"/>
            <a:ext cx="1681471" cy="2125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93" t="28634" b="9288"/>
          <a:stretch/>
        </p:blipFill>
        <p:spPr>
          <a:xfrm>
            <a:off x="6260499" y="3723165"/>
            <a:ext cx="2426301" cy="1830697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11605" y="3767531"/>
            <a:ext cx="767527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bg-BG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Познавате ли тези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суеверия? </a:t>
            </a:r>
            <a:endParaRPr kumimoji="0" lang="en-IE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20957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3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365">
        <p:fade/>
      </p:transition>
    </mc:Choice>
    <mc:Fallback xmlns="">
      <p:transition spd="slow" advTm="813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37000">
              <a:schemeClr val="bg1"/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42" y="2017187"/>
            <a:ext cx="7559665" cy="39638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028" y="76200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Защо суеверията са опасни?</a:t>
            </a:r>
            <a:endParaRPr lang="en-I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3475" y="5704168"/>
            <a:ext cx="84582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2600" dirty="0" smtClean="0">
                <a:solidFill>
                  <a:srgbClr val="DE0000"/>
                </a:solidFill>
                <a:latin typeface="Arial Narrow" pitchFamily="34" charset="0"/>
              </a:rPr>
              <a:t>Да бъдем внимателни! Суеверията ни отдалечават от Бога и ни правят страхливи и податливи към злото!</a:t>
            </a:r>
            <a:endParaRPr kumimoji="0" lang="en-IE" sz="2600" i="0" u="none" strike="noStrike" kern="1200" cap="none" spc="0" normalizeH="0" baseline="0" noProof="0" dirty="0">
              <a:ln>
                <a:noFill/>
              </a:ln>
              <a:solidFill>
                <a:srgbClr val="DE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40028" y="3461684"/>
            <a:ext cx="767527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endParaRPr kumimoji="0" lang="en-IE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2" name="Правоъгълник 11"/>
          <p:cNvSpPr/>
          <p:nvPr/>
        </p:nvSpPr>
        <p:spPr>
          <a:xfrm>
            <a:off x="1752600" y="2438400"/>
            <a:ext cx="62465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Не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бива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да се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намира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у тебе (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такъв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),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който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прекарва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сина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си или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дъщеря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си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през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огън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предсказвач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гадател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вражач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ru-RU" sz="2400" b="1" i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магьосник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ru-RU" sz="2400" b="1" i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омайник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ни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който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извиква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духове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ни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вълшебник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нито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който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пита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мъртви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;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защото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всеки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който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върши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това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е гнусен пред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Господа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…. </a:t>
            </a:r>
            <a:r>
              <a:rPr lang="en-US" sz="2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                             </a:t>
            </a:r>
          </a:p>
          <a:p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en-US" sz="2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                        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Второзаконие 18:10</a:t>
            </a:r>
            <a:endParaRPr lang="en-US" sz="2400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33400" y="886621"/>
            <a:ext cx="84582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2600" dirty="0" smtClean="0">
                <a:solidFill>
                  <a:srgbClr val="DE0000"/>
                </a:solidFill>
                <a:latin typeface="Arial Narrow" pitchFamily="34" charset="0"/>
              </a:rPr>
              <a:t>Господ ни учи да имаме правилна вяра и да избягваме суеверията. В Библията четем:</a:t>
            </a:r>
            <a:endParaRPr kumimoji="0" lang="en-IE" sz="2600" i="0" u="none" strike="noStrike" kern="1200" cap="none" spc="0" normalizeH="0" baseline="0" noProof="0" dirty="0">
              <a:ln>
                <a:noFill/>
              </a:ln>
              <a:solidFill>
                <a:srgbClr val="DE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0957" y="61039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8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78">
        <p:fade/>
      </p:transition>
    </mc:Choice>
    <mc:Fallback xmlns="">
      <p:transition spd="slow" advTm="496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5" grpId="0"/>
      <p:bldP spid="9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7000">
              <a:schemeClr val="bg1"/>
            </a:gs>
            <a:gs pos="25000">
              <a:schemeClr val="bg1"/>
            </a:gs>
            <a:gs pos="100000">
              <a:srgbClr val="FFC000"/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idx="1"/>
          </p:nvPr>
        </p:nvSpPr>
        <p:spPr>
          <a:xfrm>
            <a:off x="609600" y="457200"/>
            <a:ext cx="8382000" cy="6172200"/>
          </a:xfrm>
        </p:spPr>
        <p:txBody>
          <a:bodyPr lIns="0" rIns="18288"/>
          <a:lstStyle/>
          <a:p>
            <a:pPr algn="ctr">
              <a:buFont typeface="Wingdings 2" pitchFamily="18" charset="2"/>
              <a:buNone/>
            </a:pPr>
            <a:r>
              <a:rPr lang="bg-BG" sz="4400" b="1" dirty="0" smtClean="0">
                <a:solidFill>
                  <a:srgbClr val="E62C00"/>
                </a:solidFill>
                <a:latin typeface="Cambria" pitchFamily="18" charset="0"/>
                <a:cs typeface="Arial" charset="0"/>
              </a:rPr>
              <a:t>Въпроси към урока:</a:t>
            </a:r>
          </a:p>
          <a:p>
            <a:pPr algn="ctr">
              <a:buFont typeface="Wingdings 2" pitchFamily="18" charset="2"/>
              <a:buNone/>
            </a:pPr>
            <a:endParaRPr lang="bg-BG" sz="4000" b="1" dirty="0" smtClean="0">
              <a:solidFill>
                <a:srgbClr val="E62C00"/>
              </a:solidFill>
              <a:latin typeface="Cambria" pitchFamily="18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bg-BG" sz="3600" b="1" i="1" dirty="0" smtClean="0">
                <a:solidFill>
                  <a:srgbClr val="00B050"/>
                </a:solidFill>
                <a:latin typeface="Cambria" pitchFamily="18" charset="0"/>
                <a:cs typeface="Arial" charset="0"/>
              </a:rPr>
              <a:t>1. Коя е правилната вяра?</a:t>
            </a:r>
          </a:p>
          <a:p>
            <a:pPr>
              <a:buFont typeface="Wingdings 2" pitchFamily="18" charset="2"/>
              <a:buNone/>
            </a:pPr>
            <a:endParaRPr lang="bg-BG" sz="2000" b="1" i="1" dirty="0" smtClean="0">
              <a:solidFill>
                <a:schemeClr val="accent6">
                  <a:lumMod val="75000"/>
                </a:schemeClr>
              </a:solidFill>
              <a:latin typeface="Cambria" pitchFamily="18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bg-BG" sz="3600" b="1" i="1" dirty="0" smtClean="0">
                <a:solidFill>
                  <a:srgbClr val="FF3300"/>
                </a:solidFill>
                <a:latin typeface="Cambria" pitchFamily="18" charset="0"/>
                <a:cs typeface="Arial" charset="0"/>
              </a:rPr>
              <a:t>2. Какво е суеверие?</a:t>
            </a:r>
          </a:p>
          <a:p>
            <a:pPr>
              <a:buFont typeface="Wingdings 2" pitchFamily="18" charset="2"/>
              <a:buNone/>
            </a:pPr>
            <a:endParaRPr lang="bg-BG" sz="2000" b="1" i="1" dirty="0" smtClean="0">
              <a:solidFill>
                <a:srgbClr val="FF3300"/>
              </a:solidFill>
              <a:latin typeface="Cambria" pitchFamily="18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bg-BG" sz="3600" b="1" i="1" dirty="0" smtClean="0">
                <a:solidFill>
                  <a:srgbClr val="0070C0"/>
                </a:solidFill>
                <a:latin typeface="Cambria" pitchFamily="18" charset="0"/>
                <a:cs typeface="Arial" charset="0"/>
              </a:rPr>
              <a:t>3. Какви суеверия познавате?</a:t>
            </a:r>
          </a:p>
          <a:p>
            <a:pPr>
              <a:buFont typeface="Wingdings 2" pitchFamily="18" charset="2"/>
              <a:buNone/>
            </a:pPr>
            <a:endParaRPr lang="bg-BG" sz="2800" b="1" i="1" dirty="0" smtClean="0">
              <a:solidFill>
                <a:srgbClr val="0070C0"/>
              </a:solidFill>
              <a:latin typeface="Cambria" pitchFamily="18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bg-BG" sz="3600" b="1" i="1" dirty="0" smtClean="0">
                <a:solidFill>
                  <a:srgbClr val="FFC000"/>
                </a:solidFill>
                <a:latin typeface="Cambria" pitchFamily="18" charset="0"/>
                <a:cs typeface="Arial" charset="0"/>
              </a:rPr>
              <a:t>4. Защо суеверията са опасни за нас? </a:t>
            </a:r>
            <a:endParaRPr lang="en-US" sz="3600" b="1" i="1" dirty="0" smtClean="0">
              <a:solidFill>
                <a:srgbClr val="FFC000"/>
              </a:solidFill>
              <a:latin typeface="Cambria" pitchFamily="18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endParaRPr lang="en-US" sz="3600" b="1" i="1" dirty="0">
              <a:solidFill>
                <a:srgbClr val="E62C00"/>
              </a:solidFill>
              <a:latin typeface="Cambria" pitchFamily="18" charset="0"/>
              <a:cs typeface="Arial" charset="0"/>
            </a:endParaRPr>
          </a:p>
          <a:p>
            <a:pPr algn="ctr">
              <a:buFont typeface="Wingdings 2" pitchFamily="18" charset="2"/>
              <a:buNone/>
            </a:pPr>
            <a:endParaRPr lang="bg-BG" i="1" dirty="0" smtClean="0">
              <a:solidFill>
                <a:schemeClr val="accent4">
                  <a:lumMod val="75000"/>
                </a:schemeClr>
              </a:solidFill>
              <a:latin typeface="Bookman Old Style" pitchFamily="18" charset="0"/>
              <a:cs typeface="Arial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75376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4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36">
        <p:fade/>
      </p:transition>
    </mc:Choice>
    <mc:Fallback xmlns="">
      <p:transition spd="slow" advTm="290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rgbClr val="FFFFB9"/>
            </a:gs>
            <a:gs pos="24000">
              <a:schemeClr val="bg1"/>
            </a:gs>
            <a:gs pos="67000">
              <a:srgbClr val="FFFF99"/>
            </a:gs>
            <a:gs pos="100000">
              <a:srgbClr val="FFC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2" y="107577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1" y="4620854"/>
            <a:ext cx="4209918" cy="141426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0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7D3C4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1.1 ОТ ЕЛЕКТРОННИЯ УЧЕБНИК ЗА 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7D3C4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3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7D3C4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7D3C4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7D3C4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7D3C4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676400" y="2683115"/>
            <a:ext cx="5943600" cy="971550"/>
          </a:xfrm>
          <a:prstGeom prst="rect">
            <a:avLst/>
          </a:prstGeom>
          <a:solidFill>
            <a:srgbClr val="FA6306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Вяра и суеверие</a:t>
            </a:r>
            <a:endParaRPr kumimoji="0" lang="en-IE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681395" y="2797123"/>
            <a:ext cx="5939479" cy="107576"/>
          </a:xfrm>
          <a:prstGeom prst="rect">
            <a:avLst/>
          </a:prstGeom>
          <a:solidFill>
            <a:srgbClr val="A04AA2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676029" y="3438100"/>
            <a:ext cx="5939479" cy="107576"/>
          </a:xfrm>
          <a:prstGeom prst="rect">
            <a:avLst/>
          </a:prstGeom>
          <a:solidFill>
            <a:srgbClr val="A04AA2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2482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376</Words>
  <Application>Microsoft Office PowerPoint</Application>
  <PresentationFormat>Презентация на цял екран (4:3)</PresentationFormat>
  <Paragraphs>46</Paragraphs>
  <Slides>14</Slides>
  <Notes>0</Notes>
  <HiddenSlides>0</HiddenSlides>
  <MMClips>13</MMClips>
  <ScaleCrop>false</ScaleCrop>
  <HeadingPairs>
    <vt:vector size="6" baseType="variant">
      <vt:variant>
        <vt:lpstr>Използвани шрифтове</vt:lpstr>
      </vt:variant>
      <vt:variant>
        <vt:i4>12</vt:i4>
      </vt:variant>
      <vt:variant>
        <vt:lpstr>Тема</vt:lpstr>
      </vt:variant>
      <vt:variant>
        <vt:i4>3</vt:i4>
      </vt:variant>
      <vt:variant>
        <vt:lpstr>Заглавия на слайдовете</vt:lpstr>
      </vt:variant>
      <vt:variant>
        <vt:i4>14</vt:i4>
      </vt:variant>
    </vt:vector>
  </HeadingPairs>
  <TitlesOfParts>
    <vt:vector size="29" baseType="lpstr">
      <vt:lpstr>Arial</vt:lpstr>
      <vt:lpstr>Arial Narrow</vt:lpstr>
      <vt:lpstr>Book Antiqua</vt:lpstr>
      <vt:lpstr>Bookman Old Style</vt:lpstr>
      <vt:lpstr>Calibri</vt:lpstr>
      <vt:lpstr>Cambria</vt:lpstr>
      <vt:lpstr>Constantia</vt:lpstr>
      <vt:lpstr>Georgia</vt:lpstr>
      <vt:lpstr>Lucida Sans</vt:lpstr>
      <vt:lpstr>Wingdings</vt:lpstr>
      <vt:lpstr>Wingdings 2</vt:lpstr>
      <vt:lpstr>Wingdings 3</vt:lpstr>
      <vt:lpstr>Office Theme</vt:lpstr>
      <vt:lpstr>Flow</vt:lpstr>
      <vt:lpstr>Apex</vt:lpstr>
      <vt:lpstr>Вяра и суеверие </vt:lpstr>
      <vt:lpstr>              Истинска, правилна е вярата, на която Христос е научил учени-ците Си, а те са я предали непроменена и на нас.        Ние, българите, сме приели тази вяра по времето на свети цар Борис-Михаил Покръстител.</vt:lpstr>
      <vt:lpstr>            Ние знаем, че Бог е Създателят на света и от Него зависи нашето съществуване. Всяко друго вярване е безсмислено, безполезно и се нарича суеверие. </vt:lpstr>
      <vt:lpstr>Презентация на PowerPoint</vt:lpstr>
      <vt:lpstr>Нумерология и астрология</vt:lpstr>
      <vt:lpstr>Вярване в зодии</vt:lpstr>
      <vt:lpstr>Амулети, талисмани –  дребни предмети, на които се приписва силата да пазят от зло и да носят здраве и щастие.                </vt:lpstr>
      <vt:lpstr>Леене на куршум</vt:lpstr>
      <vt:lpstr>Суеверни ритуали</vt:lpstr>
      <vt:lpstr>Лоши или добри знаци</vt:lpstr>
      <vt:lpstr>Презентация на PowerPoint</vt:lpstr>
      <vt:lpstr>Защо суеверията са опасни?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</dc:creator>
  <cp:lastModifiedBy>LB</cp:lastModifiedBy>
  <cp:revision>71</cp:revision>
  <dcterms:created xsi:type="dcterms:W3CDTF">2006-08-16T00:00:00Z</dcterms:created>
  <dcterms:modified xsi:type="dcterms:W3CDTF">2025-02-08T15:54:59Z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