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sldIdLst>
    <p:sldId id="278" r:id="rId2"/>
    <p:sldId id="293" r:id="rId3"/>
    <p:sldId id="259" r:id="rId4"/>
    <p:sldId id="280" r:id="rId5"/>
    <p:sldId id="260" r:id="rId6"/>
    <p:sldId id="261" r:id="rId7"/>
    <p:sldId id="256" r:id="rId8"/>
    <p:sldId id="257" r:id="rId9"/>
    <p:sldId id="263" r:id="rId10"/>
    <p:sldId id="281" r:id="rId11"/>
    <p:sldId id="266" r:id="rId12"/>
    <p:sldId id="269" r:id="rId13"/>
    <p:sldId id="267" r:id="rId14"/>
    <p:sldId id="283" r:id="rId15"/>
    <p:sldId id="282" r:id="rId16"/>
    <p:sldId id="284" r:id="rId17"/>
    <p:sldId id="285" r:id="rId18"/>
    <p:sldId id="286" r:id="rId19"/>
    <p:sldId id="274" r:id="rId20"/>
    <p:sldId id="287" r:id="rId21"/>
    <p:sldId id="289" r:id="rId22"/>
    <p:sldId id="292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0000"/>
    <a:srgbClr val="EA0000"/>
    <a:srgbClr val="FF0101"/>
    <a:srgbClr val="E20000"/>
    <a:srgbClr val="FA510E"/>
    <a:srgbClr val="FA68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72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036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55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666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834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719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969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642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882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899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510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38825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750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 на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65202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или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45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68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289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7000">
              <a:srgbClr val="EDF7D6"/>
            </a:gs>
            <a:gs pos="64000">
              <a:schemeClr val="bg1"/>
            </a:gs>
            <a:gs pos="87000">
              <a:srgbClr val="FFC000">
                <a:alpha val="57000"/>
              </a:srgbClr>
            </a:gs>
            <a:gs pos="23000">
              <a:schemeClr val="accent1">
                <a:lumMod val="45000"/>
                <a:lumOff val="55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955FF7-1D00-45F8-9C15-65971D5D0FDB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465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7" Type="http://schemas.openxmlformats.org/officeDocument/2006/relationships/image" Target="../media/image1.png"/><Relationship Id="rId2" Type="http://schemas.microsoft.com/office/2007/relationships/media" Target="../media/media3.m4a"/><Relationship Id="rId1" Type="http://schemas.openxmlformats.org/officeDocument/2006/relationships/tags" Target="../tags/tag1.xml"/><Relationship Id="rId6" Type="http://schemas.openxmlformats.org/officeDocument/2006/relationships/image" Target="../media/image3.jpeg"/><Relationship Id="rId5" Type="http://schemas.openxmlformats.org/officeDocument/2006/relationships/image" Target="../media/image2.jpg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m4a"/><Relationship Id="rId7" Type="http://schemas.openxmlformats.org/officeDocument/2006/relationships/image" Target="../media/image1.png"/><Relationship Id="rId2" Type="http://schemas.microsoft.com/office/2007/relationships/media" Target="../media/media4.m4a"/><Relationship Id="rId1" Type="http://schemas.openxmlformats.org/officeDocument/2006/relationships/tags" Target="../tags/tag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2" Type="http://schemas.microsoft.com/office/2007/relationships/media" Target="../media/media5.m4a"/><Relationship Id="rId1" Type="http://schemas.openxmlformats.org/officeDocument/2006/relationships/tags" Target="../tags/tag3.xml"/><Relationship Id="rId6" Type="http://schemas.openxmlformats.org/officeDocument/2006/relationships/image" Target="../media/image1.png"/><Relationship Id="rId5" Type="http://schemas.openxmlformats.org/officeDocument/2006/relationships/image" Target="../media/image6.jpeg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2" Type="http://schemas.microsoft.com/office/2007/relationships/media" Target="../media/media6.m4a"/><Relationship Id="rId1" Type="http://schemas.openxmlformats.org/officeDocument/2006/relationships/tags" Target="../tags/tag4.xml"/><Relationship Id="rId6" Type="http://schemas.openxmlformats.org/officeDocument/2006/relationships/image" Target="../media/image1.png"/><Relationship Id="rId5" Type="http://schemas.openxmlformats.org/officeDocument/2006/relationships/image" Target="../media/image7.jpg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m4a"/><Relationship Id="rId7" Type="http://schemas.openxmlformats.org/officeDocument/2006/relationships/image" Target="../media/image1.png"/><Relationship Id="rId2" Type="http://schemas.microsoft.com/office/2007/relationships/media" Target="../media/media8.m4a"/><Relationship Id="rId1" Type="http://schemas.openxmlformats.org/officeDocument/2006/relationships/tags" Target="../tags/tag5.xml"/><Relationship Id="rId6" Type="http://schemas.openxmlformats.org/officeDocument/2006/relationships/image" Target="../media/image9.jpeg"/><Relationship Id="rId5" Type="http://schemas.openxmlformats.org/officeDocument/2006/relationships/image" Target="../media/image8.jpg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m4a"/><Relationship Id="rId7" Type="http://schemas.openxmlformats.org/officeDocument/2006/relationships/image" Target="../media/image1.png"/><Relationship Id="rId2" Type="http://schemas.microsoft.com/office/2007/relationships/media" Target="../media/media9.m4a"/><Relationship Id="rId1" Type="http://schemas.openxmlformats.org/officeDocument/2006/relationships/tags" Target="../tags/tag6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m4a"/><Relationship Id="rId7" Type="http://schemas.openxmlformats.org/officeDocument/2006/relationships/image" Target="../media/image1.png"/><Relationship Id="rId2" Type="http://schemas.microsoft.com/office/2007/relationships/media" Target="../media/media10.m4a"/><Relationship Id="rId1" Type="http://schemas.openxmlformats.org/officeDocument/2006/relationships/tags" Target="../tags/tag7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media12.m4a"/><Relationship Id="rId7" Type="http://schemas.openxmlformats.org/officeDocument/2006/relationships/image" Target="../media/image1.png"/><Relationship Id="rId2" Type="http://schemas.microsoft.com/office/2007/relationships/media" Target="../media/media12.m4a"/><Relationship Id="rId1" Type="http://schemas.openxmlformats.org/officeDocument/2006/relationships/tags" Target="../tags/tag8.xml"/><Relationship Id="rId6" Type="http://schemas.microsoft.com/office/2007/relationships/hdphoto" Target="../media/hdphoto1.wdp"/><Relationship Id="rId5" Type="http://schemas.openxmlformats.org/officeDocument/2006/relationships/image" Target="../media/image14.png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media13.m4a"/><Relationship Id="rId7" Type="http://schemas.openxmlformats.org/officeDocument/2006/relationships/image" Target="../media/image16.jpeg"/><Relationship Id="rId2" Type="http://schemas.microsoft.com/office/2007/relationships/media" Target="../media/media13.m4a"/><Relationship Id="rId1" Type="http://schemas.openxmlformats.org/officeDocument/2006/relationships/tags" Target="../tags/tag9.xml"/><Relationship Id="rId6" Type="http://schemas.openxmlformats.org/officeDocument/2006/relationships/image" Target="../media/image1.png"/><Relationship Id="rId5" Type="http://schemas.openxmlformats.org/officeDocument/2006/relationships/image" Target="../media/image15.jpg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media14.m4a"/><Relationship Id="rId7" Type="http://schemas.openxmlformats.org/officeDocument/2006/relationships/image" Target="../media/image1.png"/><Relationship Id="rId2" Type="http://schemas.microsoft.com/office/2007/relationships/media" Target="../media/media14.m4a"/><Relationship Id="rId1" Type="http://schemas.openxmlformats.org/officeDocument/2006/relationships/tags" Target="../tags/tag10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media16.m4a"/><Relationship Id="rId7" Type="http://schemas.openxmlformats.org/officeDocument/2006/relationships/image" Target="../media/image1.png"/><Relationship Id="rId2" Type="http://schemas.microsoft.com/office/2007/relationships/media" Target="../media/media16.m4a"/><Relationship Id="rId1" Type="http://schemas.openxmlformats.org/officeDocument/2006/relationships/tags" Target="../tags/tag11.xml"/><Relationship Id="rId6" Type="http://schemas.openxmlformats.org/officeDocument/2006/relationships/image" Target="../media/image20.jpg"/><Relationship Id="rId5" Type="http://schemas.openxmlformats.org/officeDocument/2006/relationships/image" Target="../media/image19.jpeg"/><Relationship Id="rId4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media17.m4a"/><Relationship Id="rId7" Type="http://schemas.openxmlformats.org/officeDocument/2006/relationships/image" Target="../media/image1.png"/><Relationship Id="rId2" Type="http://schemas.microsoft.com/office/2007/relationships/media" Target="../media/media17.m4a"/><Relationship Id="rId1" Type="http://schemas.openxmlformats.org/officeDocument/2006/relationships/tags" Target="../tags/tag12.xml"/><Relationship Id="rId6" Type="http://schemas.openxmlformats.org/officeDocument/2006/relationships/image" Target="../media/image22.jpeg"/><Relationship Id="rId5" Type="http://schemas.openxmlformats.org/officeDocument/2006/relationships/image" Target="../media/image21.jpg"/><Relationship Id="rId4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media18.m4a"/><Relationship Id="rId2" Type="http://schemas.microsoft.com/office/2007/relationships/media" Target="../media/media18.m4a"/><Relationship Id="rId1" Type="http://schemas.openxmlformats.org/officeDocument/2006/relationships/tags" Target="../tags/tag13.xml"/><Relationship Id="rId6" Type="http://schemas.openxmlformats.org/officeDocument/2006/relationships/image" Target="../media/image1.png"/><Relationship Id="rId5" Type="http://schemas.openxmlformats.org/officeDocument/2006/relationships/image" Target="../media/image23.jpeg"/><Relationship Id="rId4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media19.m4a"/><Relationship Id="rId2" Type="http://schemas.microsoft.com/office/2007/relationships/media" Target="../media/media19.m4a"/><Relationship Id="rId1" Type="http://schemas.openxmlformats.org/officeDocument/2006/relationships/tags" Target="../tags/tag14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5" Type="http://schemas.openxmlformats.org/officeDocument/2006/relationships/image" Target="../media/image1.png"/><Relationship Id="rId4" Type="http://schemas.openxmlformats.org/officeDocument/2006/relationships/image" Target="../media/image24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556074" y="2566946"/>
            <a:ext cx="9411348" cy="1646302"/>
          </a:xfrm>
        </p:spPr>
        <p:txBody>
          <a:bodyPr/>
          <a:lstStyle/>
          <a:p>
            <a:pPr algn="ctr"/>
            <a:r>
              <a:rPr lang="bg-BG" sz="72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Начален преговор</a:t>
            </a:r>
            <a:br>
              <a:rPr lang="bg-BG" sz="72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72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клас</a:t>
            </a:r>
            <a:endParaRPr lang="en-US" sz="6600" b="1" dirty="0">
              <a:solidFill>
                <a:srgbClr val="DE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9398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627">
        <p:pull/>
      </p:transition>
    </mc:Choice>
    <mc:Fallback>
      <p:transition spd="slow" advTm="7627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556074" y="2566946"/>
            <a:ext cx="9411348" cy="1646302"/>
          </a:xfrm>
        </p:spPr>
        <p:txBody>
          <a:bodyPr/>
          <a:lstStyle/>
          <a:p>
            <a:pPr algn="ctr"/>
            <a:r>
              <a:rPr lang="bg-BG" sz="72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Храмът </a:t>
            </a:r>
            <a:br>
              <a:rPr lang="bg-BG" sz="72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60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служителите в него</a:t>
            </a:r>
            <a:endParaRPr lang="en-US" sz="6600" b="1" dirty="0">
              <a:solidFill>
                <a:srgbClr val="DE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192000" y="60102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599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59">
        <p:pull/>
      </p:transition>
    </mc:Choice>
    <mc:Fallback xmlns="">
      <p:transition spd="slow" advTm="6759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06280" y="128282"/>
            <a:ext cx="9131684" cy="1320800"/>
          </a:xfrm>
        </p:spPr>
        <p:txBody>
          <a:bodyPr>
            <a:normAutofit/>
          </a:bodyPr>
          <a:lstStyle/>
          <a:p>
            <a:r>
              <a:rPr lang="bg-BG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 какво се отличава храмът?</a:t>
            </a:r>
            <a:endParaRPr lang="en-US" sz="4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249238" y="943729"/>
            <a:ext cx="9009591" cy="13043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sz="2800" dirty="0">
                <a:solidFill>
                  <a:schemeClr val="tx1"/>
                </a:solidFill>
              </a:rPr>
              <a:t>Отговор: </a:t>
            </a:r>
            <a:r>
              <a:rPr lang="bg-BG" sz="2800" dirty="0" smtClean="0">
                <a:solidFill>
                  <a:schemeClr val="tx1"/>
                </a:solidFill>
              </a:rPr>
              <a:t>Храмът се отличава с голям кръст отгоре и камбанария с камбана. В храма има много икони.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47" y="2248086"/>
            <a:ext cx="4076700" cy="3895513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000" y="2500505"/>
            <a:ext cx="5689424" cy="3208778"/>
          </a:xfrm>
          <a:prstGeom prst="rect">
            <a:avLst/>
          </a:prstGeom>
        </p:spPr>
      </p:pic>
      <p:sp>
        <p:nvSpPr>
          <p:cNvPr id="7" name="Правоъгълник 6"/>
          <p:cNvSpPr/>
          <p:nvPr/>
        </p:nvSpPr>
        <p:spPr>
          <a:xfrm>
            <a:off x="9258829" y="5509228"/>
            <a:ext cx="1529586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70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sites.google.com/</a:t>
            </a:r>
            <a:r>
              <a:rPr lang="bg-BG" sz="700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site</a:t>
            </a:r>
            <a:r>
              <a:rPr lang="bg-BG" sz="70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bg-BG" sz="700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kaliazografova</a:t>
            </a:r>
            <a:endParaRPr lang="en-US" sz="7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" name="Правоъгълник 7"/>
          <p:cNvSpPr/>
          <p:nvPr/>
        </p:nvSpPr>
        <p:spPr>
          <a:xfrm>
            <a:off x="3583661" y="5961702"/>
            <a:ext cx="1156086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www.argogroupexact.com</a:t>
            </a:r>
            <a:endParaRPr lang="en-US" sz="700" dirty="0"/>
          </a:p>
        </p:txBody>
      </p:sp>
      <p:pic>
        <p:nvPicPr>
          <p:cNvPr id="9" name="Аудио 8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192000" y="6061729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2672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341">
        <p:pull/>
      </p:transition>
    </mc:Choice>
    <mc:Fallback xmlns="">
      <p:transition spd="slow" advTm="27341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" grpId="0"/>
      <p:bldP spid="3" grpId="0" build="p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7000">
              <a:schemeClr val="bg1"/>
            </a:gs>
            <a:gs pos="64000">
              <a:schemeClr val="bg1"/>
            </a:gs>
            <a:gs pos="87000">
              <a:srgbClr val="FFC000">
                <a:alpha val="57000"/>
              </a:srgbClr>
            </a:gs>
            <a:gs pos="23000">
              <a:schemeClr val="bg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06279" y="128282"/>
            <a:ext cx="9685865" cy="1320800"/>
          </a:xfrm>
        </p:spPr>
        <p:txBody>
          <a:bodyPr>
            <a:normAutofit fontScale="90000"/>
          </a:bodyPr>
          <a:lstStyle/>
          <a:p>
            <a:r>
              <a:rPr lang="bg-BG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Кои са трите основни части на храма?</a:t>
            </a:r>
            <a:endParaRPr lang="en-US" sz="4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677334" y="815141"/>
            <a:ext cx="10515600" cy="6175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sz="2800" dirty="0">
                <a:solidFill>
                  <a:schemeClr val="tx1"/>
                </a:solidFill>
              </a:rPr>
              <a:t>Отговор</a:t>
            </a:r>
            <a:r>
              <a:rPr lang="bg-BG" sz="2800" dirty="0" smtClean="0">
                <a:solidFill>
                  <a:schemeClr val="tx1"/>
                </a:solidFill>
              </a:rPr>
              <a:t>: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400" y="2315497"/>
            <a:ext cx="6586310" cy="3497052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4" t="6807" b="6507"/>
          <a:stretch/>
        </p:blipFill>
        <p:spPr>
          <a:xfrm>
            <a:off x="2114399" y="2315497"/>
            <a:ext cx="6843863" cy="3497052"/>
          </a:xfrm>
          <a:prstGeom prst="rect">
            <a:avLst/>
          </a:prstGeom>
        </p:spPr>
      </p:pic>
      <p:pic>
        <p:nvPicPr>
          <p:cNvPr id="6" name="Аудио 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315825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65323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433">
        <p:pull/>
      </p:transition>
    </mc:Choice>
    <mc:Fallback xmlns="">
      <p:transition spd="slow" advTm="23433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1"/>
          <p:cNvSpPr txBox="1">
            <a:spLocks/>
          </p:cNvSpPr>
          <p:nvPr/>
        </p:nvSpPr>
        <p:spPr>
          <a:xfrm>
            <a:off x="1538902" y="-302345"/>
            <a:ext cx="10515600" cy="1628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Кои са служителите в храма?</a:t>
            </a: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510" y="2314163"/>
            <a:ext cx="5958349" cy="4297997"/>
          </a:xfrm>
          <a:prstGeom prst="rect">
            <a:avLst/>
          </a:prstGeom>
        </p:spPr>
      </p:pic>
      <p:sp>
        <p:nvSpPr>
          <p:cNvPr id="7" name="Заглавие 1"/>
          <p:cNvSpPr txBox="1">
            <a:spLocks/>
          </p:cNvSpPr>
          <p:nvPr/>
        </p:nvSpPr>
        <p:spPr>
          <a:xfrm>
            <a:off x="1325971" y="984559"/>
            <a:ext cx="2514600" cy="125688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bg-BG" sz="3100" dirty="0" smtClean="0">
                <a:solidFill>
                  <a:schemeClr val="accent4">
                    <a:lumMod val="50000"/>
                  </a:schemeClr>
                </a:solidFill>
              </a:rPr>
              <a:t>Отговор: </a:t>
            </a:r>
          </a:p>
          <a:p>
            <a:pPr algn="ctr"/>
            <a:r>
              <a:rPr lang="bg-BG" sz="31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sz="31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3700" b="1" dirty="0" smtClean="0">
                <a:solidFill>
                  <a:schemeClr val="accent4">
                    <a:lumMod val="50000"/>
                  </a:schemeClr>
                </a:solidFill>
              </a:rPr>
              <a:t>свещеник</a:t>
            </a:r>
            <a:r>
              <a:rPr lang="bg-BG" sz="37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sz="37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2400" dirty="0" smtClean="0">
                <a:solidFill>
                  <a:schemeClr val="accent4">
                    <a:lumMod val="50000"/>
                  </a:schemeClr>
                </a:solidFill>
              </a:rPr>
              <a:t>                  </a:t>
            </a:r>
            <a:endParaRPr lang="en-US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" name="Заглавие 1"/>
          <p:cNvSpPr txBox="1">
            <a:spLocks/>
          </p:cNvSpPr>
          <p:nvPr/>
        </p:nvSpPr>
        <p:spPr>
          <a:xfrm>
            <a:off x="3952641" y="1485489"/>
            <a:ext cx="1643063" cy="82867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bg-BG" sz="3100" b="1" dirty="0" smtClean="0">
                <a:solidFill>
                  <a:schemeClr val="accent4">
                    <a:lumMod val="50000"/>
                  </a:schemeClr>
                </a:solidFill>
              </a:rPr>
              <a:t>дякон</a:t>
            </a:r>
            <a:r>
              <a:rPr lang="bg-BG" sz="37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sz="37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2400" dirty="0" smtClean="0">
                <a:solidFill>
                  <a:schemeClr val="accent4">
                    <a:lumMod val="50000"/>
                  </a:schemeClr>
                </a:solidFill>
              </a:rPr>
              <a:t>               </a:t>
            </a:r>
            <a:endParaRPr lang="en-US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9" name="Заглавие 1"/>
          <p:cNvSpPr txBox="1">
            <a:spLocks/>
          </p:cNvSpPr>
          <p:nvPr/>
        </p:nvSpPr>
        <p:spPr>
          <a:xfrm>
            <a:off x="5828452" y="1485489"/>
            <a:ext cx="1643063" cy="82867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bg-BG" sz="3100" b="1" dirty="0" smtClean="0">
                <a:solidFill>
                  <a:schemeClr val="accent4">
                    <a:lumMod val="50000"/>
                  </a:schemeClr>
                </a:solidFill>
              </a:rPr>
              <a:t>епископ</a:t>
            </a:r>
            <a:r>
              <a:rPr lang="bg-BG" sz="37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sz="37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2400" dirty="0" smtClean="0">
                <a:solidFill>
                  <a:schemeClr val="accent4">
                    <a:lumMod val="50000"/>
                  </a:schemeClr>
                </a:solidFill>
              </a:rPr>
              <a:t>               </a:t>
            </a:r>
            <a:endParaRPr lang="en-US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cxnSp>
        <p:nvCxnSpPr>
          <p:cNvPr id="3" name="Съединител &quot;права стрелка&quot; 2"/>
          <p:cNvCxnSpPr/>
          <p:nvPr/>
        </p:nvCxnSpPr>
        <p:spPr>
          <a:xfrm flipH="1">
            <a:off x="2779148" y="2027590"/>
            <a:ext cx="2994" cy="286573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1" name="Съединител &quot;права стрелка&quot; 10"/>
          <p:cNvCxnSpPr/>
          <p:nvPr/>
        </p:nvCxnSpPr>
        <p:spPr>
          <a:xfrm flipH="1">
            <a:off x="4797986" y="2027590"/>
            <a:ext cx="2994" cy="286573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" name="Съединител &quot;права стрелка&quot; 11"/>
          <p:cNvCxnSpPr/>
          <p:nvPr/>
        </p:nvCxnSpPr>
        <p:spPr>
          <a:xfrm flipH="1">
            <a:off x="6646989" y="1945958"/>
            <a:ext cx="2994" cy="286573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" name="Правоъгълник 1"/>
          <p:cNvSpPr/>
          <p:nvPr/>
        </p:nvSpPr>
        <p:spPr>
          <a:xfrm>
            <a:off x="7471515" y="6412105"/>
            <a:ext cx="63190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accent2">
                    <a:lumMod val="50000"/>
                  </a:schemeClr>
                </a:solidFill>
              </a:rPr>
              <a:t>rousse.info</a:t>
            </a:r>
          </a:p>
        </p:txBody>
      </p:sp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192000" y="6207332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0613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793">
        <p:pull/>
      </p:transition>
    </mc:Choice>
    <mc:Fallback xmlns="">
      <p:transition spd="slow" advTm="25793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  <p:bldP spid="7" grpId="0"/>
      <p:bldP spid="8" grpId="0"/>
      <p:bldP spid="9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48747" y="256977"/>
            <a:ext cx="9648198" cy="1320800"/>
          </a:xfrm>
        </p:spPr>
        <p:txBody>
          <a:bodyPr>
            <a:normAutofit/>
          </a:bodyPr>
          <a:lstStyle/>
          <a:p>
            <a:r>
              <a:rPr lang="bg-BG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Кое е най-важното богослужение?</a:t>
            </a: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48747" y="1106190"/>
            <a:ext cx="10515600" cy="6175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sz="2800" dirty="0" smtClean="0"/>
              <a:t>Отговор: Божествена света Литургия</a:t>
            </a:r>
            <a:endParaRPr lang="en-US" sz="2800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646" y="2041208"/>
            <a:ext cx="7010400" cy="4370546"/>
          </a:xfrm>
          <a:prstGeom prst="rect">
            <a:avLst/>
          </a:prstGeom>
        </p:spPr>
      </p:pic>
      <p:sp>
        <p:nvSpPr>
          <p:cNvPr id="5" name="Правоъгълник 4"/>
          <p:cNvSpPr/>
          <p:nvPr/>
        </p:nvSpPr>
        <p:spPr>
          <a:xfrm>
            <a:off x="8073017" y="6211699"/>
            <a:ext cx="80502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70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ancientfaith.com</a:t>
            </a:r>
            <a:endParaRPr lang="en-US" sz="7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6" name="Аудио 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192000" y="6211699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2857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909">
        <p:pull/>
      </p:transition>
    </mc:Choice>
    <mc:Fallback xmlns="">
      <p:transition spd="slow" advTm="16909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31843" y="2248293"/>
            <a:ext cx="9411348" cy="1646302"/>
          </a:xfrm>
        </p:spPr>
        <p:txBody>
          <a:bodyPr/>
          <a:lstStyle/>
          <a:p>
            <a:pPr algn="ctr"/>
            <a:r>
              <a:rPr lang="bg-BG" sz="6600" b="1" dirty="0" smtClean="0">
                <a:solidFill>
                  <a:srgbClr val="EA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Божият Син – </a:t>
            </a:r>
            <a:br>
              <a:rPr lang="bg-BG" sz="6600" b="1" dirty="0" smtClean="0">
                <a:solidFill>
                  <a:srgbClr val="EA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6000" b="1" dirty="0" smtClean="0">
                <a:solidFill>
                  <a:srgbClr val="EA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Иисус Христос</a:t>
            </a:r>
            <a:endParaRPr lang="en-US" sz="6000" b="1" dirty="0">
              <a:solidFill>
                <a:srgbClr val="EA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1920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794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83">
        <p:pull/>
      </p:transition>
    </mc:Choice>
    <mc:Fallback xmlns="">
      <p:transition spd="slow" advTm="8983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1307179"/>
            <a:ext cx="11258551" cy="1713112"/>
          </a:xfrm>
        </p:spPr>
        <p:txBody>
          <a:bodyPr>
            <a:normAutofit/>
          </a:bodyPr>
          <a:lstStyle/>
          <a:p>
            <a:r>
              <a:rPr lang="bg-BG" sz="2800" dirty="0" smtClean="0">
                <a:solidFill>
                  <a:schemeClr val="accent4">
                    <a:lumMod val="50000"/>
                  </a:schemeClr>
                </a:solidFill>
              </a:rPr>
              <a:t>Отговор:</a:t>
            </a:r>
            <a:br>
              <a:rPr lang="bg-BG" sz="28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2800" dirty="0" smtClean="0">
                <a:solidFill>
                  <a:schemeClr val="accent4">
                    <a:lumMod val="50000"/>
                  </a:schemeClr>
                </a:solidFill>
              </a:rPr>
              <a:t>           </a:t>
            </a:r>
            <a:r>
              <a:rPr lang="bg-BG" b="1" dirty="0" smtClean="0">
                <a:solidFill>
                  <a:schemeClr val="accent4">
                    <a:lumMod val="50000"/>
                  </a:schemeClr>
                </a:solidFill>
              </a:rPr>
              <a:t>Бъдни вечер        Рождество Христово</a:t>
            </a:r>
            <a:r>
              <a:rPr lang="bg-BG" sz="3200" dirty="0" smtClean="0"/>
              <a:t/>
            </a:r>
            <a:br>
              <a:rPr lang="bg-BG" sz="3200" dirty="0" smtClean="0"/>
            </a:br>
            <a:r>
              <a:rPr lang="bg-BG" sz="3200" dirty="0" smtClean="0"/>
              <a:t>             </a:t>
            </a:r>
            <a:r>
              <a:rPr lang="bg-BG" sz="2400" dirty="0" smtClean="0">
                <a:solidFill>
                  <a:schemeClr val="accent4">
                    <a:lumMod val="50000"/>
                  </a:schemeClr>
                </a:solidFill>
              </a:rPr>
              <a:t>(24 декември)                                (25 декември)</a:t>
            </a:r>
            <a:endParaRPr lang="en-US" sz="2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Заглавие 1"/>
          <p:cNvSpPr txBox="1">
            <a:spLocks/>
          </p:cNvSpPr>
          <p:nvPr/>
        </p:nvSpPr>
        <p:spPr>
          <a:xfrm>
            <a:off x="400051" y="28575"/>
            <a:ext cx="721518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Кои два празника са свързани с раждането на Божия Син?</a:t>
            </a: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7" r="9508"/>
          <a:stretch/>
        </p:blipFill>
        <p:spPr>
          <a:xfrm>
            <a:off x="400050" y="3020290"/>
            <a:ext cx="4829175" cy="3267075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43"/>
          <a:stretch/>
        </p:blipFill>
        <p:spPr>
          <a:xfrm>
            <a:off x="5629275" y="3020290"/>
            <a:ext cx="4028204" cy="3267075"/>
          </a:xfrm>
          <a:prstGeom prst="rect">
            <a:avLst/>
          </a:prstGeom>
        </p:spPr>
      </p:pic>
      <p:sp>
        <p:nvSpPr>
          <p:cNvPr id="6" name="Правоъгълник 5"/>
          <p:cNvSpPr/>
          <p:nvPr/>
        </p:nvSpPr>
        <p:spPr>
          <a:xfrm>
            <a:off x="5724228" y="6087310"/>
            <a:ext cx="611065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700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i.mycdn.me</a:t>
            </a:r>
            <a:endParaRPr lang="en-US" sz="7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7" name="Правоъгълник 6"/>
          <p:cNvSpPr/>
          <p:nvPr/>
        </p:nvSpPr>
        <p:spPr>
          <a:xfrm>
            <a:off x="4028203" y="6116720"/>
            <a:ext cx="94609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www.flashnews.bg</a:t>
            </a:r>
          </a:p>
        </p:txBody>
      </p:sp>
      <p:pic>
        <p:nvPicPr>
          <p:cNvPr id="8" name="Аудио 7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192000" y="6187337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65378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438">
        <p:pull/>
      </p:transition>
    </mc:Choice>
    <mc:Fallback xmlns="">
      <p:transition spd="slow" advTm="30438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3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/>
      <p:bldP spid="4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1354138"/>
            <a:ext cx="10446327" cy="1325563"/>
          </a:xfrm>
        </p:spPr>
        <p:txBody>
          <a:bodyPr>
            <a:normAutofit fontScale="90000"/>
          </a:bodyPr>
          <a:lstStyle/>
          <a:p>
            <a:r>
              <a:rPr lang="bg-BG" sz="3100" dirty="0" smtClean="0">
                <a:solidFill>
                  <a:schemeClr val="accent4">
                    <a:lumMod val="50000"/>
                  </a:schemeClr>
                </a:solidFill>
              </a:rPr>
              <a:t>Отговор:</a:t>
            </a:r>
            <a:r>
              <a:rPr lang="bg-BG" sz="4000" b="1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sz="4000" b="1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4000" b="1" dirty="0" smtClean="0">
                <a:solidFill>
                  <a:schemeClr val="accent4">
                    <a:lumMod val="50000"/>
                  </a:schemeClr>
                </a:solidFill>
              </a:rPr>
              <a:t>     </a:t>
            </a:r>
            <a:r>
              <a:rPr lang="bg-BG" b="1" dirty="0" smtClean="0">
                <a:solidFill>
                  <a:schemeClr val="accent4">
                    <a:lumMod val="50000"/>
                  </a:schemeClr>
                </a:solidFill>
              </a:rPr>
              <a:t>Укротяване на бурята       Ходене по водата</a:t>
            </a:r>
            <a:r>
              <a:rPr lang="bg-BG" sz="20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sz="20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2400" dirty="0" smtClean="0">
                <a:solidFill>
                  <a:schemeClr val="accent4">
                    <a:lumMod val="50000"/>
                  </a:schemeClr>
                </a:solidFill>
              </a:rPr>
              <a:t>                  </a:t>
            </a:r>
            <a:endParaRPr lang="en-US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Заглавие 1"/>
          <p:cNvSpPr txBox="1">
            <a:spLocks/>
          </p:cNvSpPr>
          <p:nvPr/>
        </p:nvSpPr>
        <p:spPr>
          <a:xfrm>
            <a:off x="448021" y="-139483"/>
            <a:ext cx="9550284" cy="16616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 кои чудеса на Иисус Христос, извършени </a:t>
            </a:r>
            <a:r>
              <a:rPr lang="bg-BG" sz="4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над </a:t>
            </a:r>
            <a:r>
              <a:rPr lang="bg-BG" sz="40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природата</a:t>
            </a:r>
            <a:r>
              <a:rPr lang="bg-BG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научихте?</a:t>
            </a: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276" y="2679701"/>
            <a:ext cx="4170470" cy="3656295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08" y="2679702"/>
            <a:ext cx="4248803" cy="3656295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4192246" y="6091424"/>
            <a:ext cx="771365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700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www.daineko.net </a:t>
            </a:r>
            <a:endParaRPr lang="en-US" sz="7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Правоъгълник 7"/>
          <p:cNvSpPr/>
          <p:nvPr/>
        </p:nvSpPr>
        <p:spPr>
          <a:xfrm>
            <a:off x="8918935" y="6110675"/>
            <a:ext cx="90281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rgbClr val="002060"/>
                </a:solidFill>
              </a:rPr>
              <a:t>www.donquirry.it</a:t>
            </a:r>
          </a:p>
        </p:txBody>
      </p:sp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192000" y="6182112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23634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345">
        <p:pull/>
      </p:transition>
    </mc:Choice>
    <mc:Fallback xmlns="">
      <p:transition spd="slow" advTm="23345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  <p:bldP spid="4" grpId="0"/>
      <p:bldP spid="3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1354138"/>
            <a:ext cx="4655127" cy="751753"/>
          </a:xfrm>
        </p:spPr>
        <p:txBody>
          <a:bodyPr>
            <a:normAutofit fontScale="90000"/>
          </a:bodyPr>
          <a:lstStyle/>
          <a:p>
            <a:pPr algn="ctr"/>
            <a:r>
              <a:rPr lang="bg-BG" sz="3100" dirty="0" smtClean="0">
                <a:solidFill>
                  <a:schemeClr val="accent4">
                    <a:lumMod val="50000"/>
                  </a:schemeClr>
                </a:solidFill>
              </a:rPr>
              <a:t>Отговор:</a:t>
            </a:r>
            <a:br>
              <a:rPr lang="bg-BG" sz="31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20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sz="20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2400" dirty="0" smtClean="0">
                <a:solidFill>
                  <a:schemeClr val="accent4">
                    <a:lumMod val="50000"/>
                  </a:schemeClr>
                </a:solidFill>
              </a:rPr>
              <a:t>                  </a:t>
            </a:r>
            <a:endParaRPr lang="en-US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Заглавие 1"/>
          <p:cNvSpPr txBox="1">
            <a:spLocks/>
          </p:cNvSpPr>
          <p:nvPr/>
        </p:nvSpPr>
        <p:spPr>
          <a:xfrm>
            <a:off x="4978219" y="1434534"/>
            <a:ext cx="4655127" cy="174928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bg-BG" sz="40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ctr"/>
            <a:r>
              <a:rPr lang="bg-BG" sz="3100" b="1" dirty="0" smtClean="0">
                <a:solidFill>
                  <a:schemeClr val="accent4">
                    <a:lumMod val="50000"/>
                  </a:schemeClr>
                </a:solidFill>
              </a:rPr>
              <a:t>Възкресяване на дъщерята на </a:t>
            </a:r>
            <a:r>
              <a:rPr lang="bg-BG" sz="3100" b="1" dirty="0" err="1" smtClean="0">
                <a:solidFill>
                  <a:schemeClr val="accent4">
                    <a:lumMod val="50000"/>
                  </a:schemeClr>
                </a:solidFill>
              </a:rPr>
              <a:t>Иаир</a:t>
            </a:r>
            <a:r>
              <a:rPr lang="bg-BG" sz="31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sz="31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2400" dirty="0" smtClean="0">
                <a:solidFill>
                  <a:schemeClr val="accent4">
                    <a:lumMod val="50000"/>
                  </a:schemeClr>
                </a:solidFill>
              </a:rPr>
              <a:t>                  </a:t>
            </a:r>
            <a:endParaRPr lang="en-US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" name="Заглавие 1"/>
          <p:cNvSpPr txBox="1">
            <a:spLocks/>
          </p:cNvSpPr>
          <p:nvPr/>
        </p:nvSpPr>
        <p:spPr>
          <a:xfrm>
            <a:off x="240506" y="1518095"/>
            <a:ext cx="4655127" cy="174928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bg-BG" sz="31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sz="31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3100" b="1" dirty="0" smtClean="0">
                <a:solidFill>
                  <a:schemeClr val="accent4">
                    <a:lumMod val="50000"/>
                  </a:schemeClr>
                </a:solidFill>
              </a:rPr>
              <a:t>Изцеляване на слепородения</a:t>
            </a:r>
            <a:r>
              <a:rPr lang="bg-BG" sz="31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sz="31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2400" dirty="0" smtClean="0">
                <a:solidFill>
                  <a:schemeClr val="accent4">
                    <a:lumMod val="50000"/>
                  </a:schemeClr>
                </a:solidFill>
              </a:rPr>
              <a:t>                  </a:t>
            </a:r>
            <a:endParaRPr lang="en-US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23"/>
          <a:stretch/>
        </p:blipFill>
        <p:spPr>
          <a:xfrm>
            <a:off x="5098472" y="3016279"/>
            <a:ext cx="4174115" cy="3481232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32"/>
          <a:stretch/>
        </p:blipFill>
        <p:spPr>
          <a:xfrm>
            <a:off x="814387" y="3016278"/>
            <a:ext cx="3717584" cy="3481233"/>
          </a:xfrm>
          <a:prstGeom prst="rect">
            <a:avLst/>
          </a:prstGeom>
        </p:spPr>
      </p:pic>
      <p:sp>
        <p:nvSpPr>
          <p:cNvPr id="8" name="Заглавие 1"/>
          <p:cNvSpPr txBox="1">
            <a:spLocks/>
          </p:cNvSpPr>
          <p:nvPr/>
        </p:nvSpPr>
        <p:spPr>
          <a:xfrm>
            <a:off x="814387" y="-225563"/>
            <a:ext cx="9550284" cy="16616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 кои чудеса на Иисус Христос, извършени </a:t>
            </a:r>
            <a:r>
              <a:rPr lang="bg-BG" sz="4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над хората</a:t>
            </a:r>
            <a:r>
              <a:rPr lang="bg-BG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научихте?</a:t>
            </a: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авоъгълник 3"/>
          <p:cNvSpPr/>
          <p:nvPr/>
        </p:nvSpPr>
        <p:spPr>
          <a:xfrm>
            <a:off x="3638442" y="6297456"/>
            <a:ext cx="93326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7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worldenergynews.gr</a:t>
            </a:r>
            <a:endParaRPr 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" name="Правоъгълник 8"/>
          <p:cNvSpPr/>
          <p:nvPr/>
        </p:nvSpPr>
        <p:spPr>
          <a:xfrm>
            <a:off x="7814674" y="6251262"/>
            <a:ext cx="643125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7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doxologia.ro</a:t>
            </a:r>
            <a:endParaRPr lang="en-US" sz="7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0" name="Аудио 9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301538" y="62484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6936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122">
        <p:pull/>
      </p:transition>
    </mc:Choice>
    <mc:Fallback xmlns="">
      <p:transition spd="slow" advTm="29122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2" grpId="0"/>
      <p:bldP spid="5" grpId="0"/>
      <p:bldP spid="6" grpId="0"/>
      <p:bldP spid="8" grpId="0"/>
      <p:bldP spid="4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-147485" y="2889847"/>
            <a:ext cx="10559845" cy="1646302"/>
          </a:xfrm>
        </p:spPr>
        <p:txBody>
          <a:bodyPr/>
          <a:lstStyle/>
          <a:p>
            <a:pPr algn="ctr"/>
            <a:r>
              <a:rPr lang="bg-BG" sz="65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Света Дева Мария – </a:t>
            </a:r>
            <a:br>
              <a:rPr lang="bg-BG" sz="65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65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Богородица</a:t>
            </a:r>
            <a:endParaRPr lang="en-US" sz="6500" b="1" dirty="0">
              <a:solidFill>
                <a:srgbClr val="DE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192000" y="624363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748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493">
        <p:pull/>
      </p:transition>
    </mc:Choice>
    <mc:Fallback xmlns="">
      <p:transition spd="slow" advTm="8493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094146" y="1025526"/>
            <a:ext cx="10121542" cy="1325563"/>
          </a:xfrm>
        </p:spPr>
        <p:txBody>
          <a:bodyPr>
            <a:normAutofit/>
          </a:bodyPr>
          <a:lstStyle/>
          <a:p>
            <a:r>
              <a:rPr lang="bg-BG" sz="3200" dirty="0" smtClean="0">
                <a:solidFill>
                  <a:schemeClr val="accent4">
                    <a:lumMod val="50000"/>
                  </a:schemeClr>
                </a:solidFill>
              </a:rPr>
              <a:t>Отговор: свети Йоаким и света Анна</a:t>
            </a:r>
            <a:endParaRPr lang="en-US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Заглавие 1"/>
          <p:cNvSpPr txBox="1">
            <a:spLocks/>
          </p:cNvSpPr>
          <p:nvPr/>
        </p:nvSpPr>
        <p:spPr>
          <a:xfrm>
            <a:off x="0" y="0"/>
            <a:ext cx="1158716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Кои са родителите на света Дева Мария?</a:t>
            </a: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32" t="2917" r="3860" b="40116"/>
          <a:stretch/>
        </p:blipFill>
        <p:spPr>
          <a:xfrm>
            <a:off x="2000249" y="1962023"/>
            <a:ext cx="5300663" cy="4721290"/>
          </a:xfrm>
          <a:prstGeom prst="rect">
            <a:avLst/>
          </a:prstGeom>
        </p:spPr>
      </p:pic>
      <p:sp>
        <p:nvSpPr>
          <p:cNvPr id="5" name="Правоъгълник 4"/>
          <p:cNvSpPr/>
          <p:nvPr/>
        </p:nvSpPr>
        <p:spPr>
          <a:xfrm>
            <a:off x="6525884" y="6483258"/>
            <a:ext cx="56618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7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liternet.bg</a:t>
            </a:r>
            <a:endParaRPr lang="en-US" sz="7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6" name="Аудио 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192000" y="6178458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6265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882">
        <p:pull/>
      </p:transition>
    </mc:Choice>
    <mc:Fallback xmlns="">
      <p:transition spd="slow" advTm="16882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4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00051" y="1513753"/>
            <a:ext cx="4820878" cy="1325563"/>
          </a:xfrm>
        </p:spPr>
        <p:txBody>
          <a:bodyPr>
            <a:noAutofit/>
          </a:bodyPr>
          <a:lstStyle/>
          <a:p>
            <a:pPr algn="ctr"/>
            <a:r>
              <a:rPr lang="bg-BG" sz="2400" dirty="0">
                <a:solidFill>
                  <a:schemeClr val="accent4">
                    <a:lumMod val="50000"/>
                  </a:schemeClr>
                </a:solidFill>
              </a:rPr>
              <a:t>Чудотворна икона</a:t>
            </a:r>
            <a:r>
              <a:rPr lang="bg-BG" sz="27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sz="27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2700" dirty="0" smtClean="0">
                <a:solidFill>
                  <a:schemeClr val="accent4">
                    <a:lumMod val="50000"/>
                  </a:schemeClr>
                </a:solidFill>
              </a:rPr>
              <a:t>на света Богородица</a:t>
            </a:r>
            <a:r>
              <a:rPr lang="bg-BG" sz="2700" b="1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sz="2700" b="1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2700" b="1" dirty="0" smtClean="0">
                <a:solidFill>
                  <a:schemeClr val="accent4">
                    <a:lumMod val="50000"/>
                  </a:schemeClr>
                </a:solidFill>
              </a:rPr>
              <a:t>„</a:t>
            </a:r>
            <a:r>
              <a:rPr lang="bg-BG" sz="2700" b="1" dirty="0" err="1" smtClean="0">
                <a:solidFill>
                  <a:schemeClr val="accent4">
                    <a:lumMod val="50000"/>
                  </a:schemeClr>
                </a:solidFill>
              </a:rPr>
              <a:t>Живоприемни</a:t>
            </a:r>
            <a:r>
              <a:rPr lang="bg-BG" sz="2700" b="1" dirty="0" smtClean="0">
                <a:solidFill>
                  <a:schemeClr val="accent4">
                    <a:lumMod val="50000"/>
                  </a:schemeClr>
                </a:solidFill>
              </a:rPr>
              <a:t> източник“</a:t>
            </a:r>
            <a:r>
              <a:rPr lang="bg-BG" sz="27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sz="2700" dirty="0" smtClean="0">
                <a:solidFill>
                  <a:schemeClr val="accent4">
                    <a:lumMod val="50000"/>
                  </a:schemeClr>
                </a:solidFill>
              </a:rPr>
            </a:br>
            <a:endParaRPr lang="en-US" sz="27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9" name="Заглавие 1"/>
          <p:cNvSpPr txBox="1">
            <a:spLocks/>
          </p:cNvSpPr>
          <p:nvPr/>
        </p:nvSpPr>
        <p:spPr>
          <a:xfrm>
            <a:off x="5698377" y="1482003"/>
            <a:ext cx="4214813" cy="182879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bg-BG" sz="2500" dirty="0">
                <a:solidFill>
                  <a:schemeClr val="accent4">
                    <a:lumMod val="50000"/>
                  </a:schemeClr>
                </a:solidFill>
              </a:rPr>
              <a:t>Чудотворна икона</a:t>
            </a:r>
            <a:br>
              <a:rPr lang="bg-BG" sz="2500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2800" dirty="0">
                <a:solidFill>
                  <a:schemeClr val="accent4">
                    <a:lumMod val="50000"/>
                  </a:schemeClr>
                </a:solidFill>
              </a:rPr>
              <a:t>на света Богородица </a:t>
            </a:r>
            <a:r>
              <a:rPr lang="bg-BG" sz="2800" dirty="0" smtClean="0">
                <a:solidFill>
                  <a:schemeClr val="accent4">
                    <a:lumMod val="50000"/>
                  </a:schemeClr>
                </a:solidFill>
              </a:rPr>
              <a:t>„</a:t>
            </a:r>
            <a:r>
              <a:rPr lang="bg-BG" sz="2800" b="1" dirty="0" smtClean="0">
                <a:solidFill>
                  <a:schemeClr val="accent4">
                    <a:lumMod val="50000"/>
                  </a:schemeClr>
                </a:solidFill>
              </a:rPr>
              <a:t>Златна ябълка“</a:t>
            </a:r>
            <a:endParaRPr lang="en-US" sz="28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54" b="9068"/>
          <a:stretch/>
        </p:blipFill>
        <p:spPr>
          <a:xfrm>
            <a:off x="6392594" y="2900362"/>
            <a:ext cx="2826381" cy="3814763"/>
          </a:xfrm>
          <a:prstGeom prst="rect">
            <a:avLst/>
          </a:prstGeom>
        </p:spPr>
      </p:pic>
      <p:sp>
        <p:nvSpPr>
          <p:cNvPr id="6" name="Правоъгълник 5"/>
          <p:cNvSpPr/>
          <p:nvPr/>
        </p:nvSpPr>
        <p:spPr>
          <a:xfrm>
            <a:off x="6886103" y="6518009"/>
            <a:ext cx="691215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7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chepelare.org</a:t>
            </a:r>
            <a:endParaRPr lang="en-US" sz="700" dirty="0">
              <a:solidFill>
                <a:schemeClr val="tx2"/>
              </a:solidFill>
            </a:endParaRPr>
          </a:p>
        </p:txBody>
      </p:sp>
      <p:sp>
        <p:nvSpPr>
          <p:cNvPr id="8" name="Заглавие 1"/>
          <p:cNvSpPr txBox="1">
            <a:spLocks/>
          </p:cNvSpPr>
          <p:nvPr/>
        </p:nvSpPr>
        <p:spPr>
          <a:xfrm>
            <a:off x="400051" y="28575"/>
            <a:ext cx="83242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 кои чудотворни икони и чудеса на света Богородица научихте? </a:t>
            </a:r>
          </a:p>
        </p:txBody>
      </p:sp>
      <p:sp>
        <p:nvSpPr>
          <p:cNvPr id="11" name="Заглавие 1"/>
          <p:cNvSpPr txBox="1">
            <a:spLocks/>
          </p:cNvSpPr>
          <p:nvPr/>
        </p:nvSpPr>
        <p:spPr>
          <a:xfrm>
            <a:off x="-285749" y="1482003"/>
            <a:ext cx="1971674" cy="48641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bg-BG" sz="2400" dirty="0" smtClean="0">
                <a:solidFill>
                  <a:schemeClr val="accent4">
                    <a:lumMod val="50000"/>
                  </a:schemeClr>
                </a:solidFill>
              </a:rPr>
              <a:t>Отговор: </a:t>
            </a:r>
            <a:r>
              <a:rPr lang="bg-BG" sz="1800" dirty="0" smtClean="0">
                <a:solidFill>
                  <a:schemeClr val="accent4">
                    <a:lumMod val="50000"/>
                  </a:schemeClr>
                </a:solidFill>
              </a:rPr>
              <a:t>               </a:t>
            </a:r>
            <a:endParaRPr lang="en-US" sz="24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192000" y="6248400"/>
            <a:ext cx="609600" cy="609600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626" y="2900362"/>
            <a:ext cx="4271728" cy="382052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24702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162">
        <p:pull/>
      </p:transition>
    </mc:Choice>
    <mc:Fallback xmlns="">
      <p:transition spd="slow" advTm="29162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  <p:bldP spid="9" grpId="0"/>
      <p:bldP spid="6" grpId="0"/>
      <p:bldP spid="8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23344" y="996882"/>
            <a:ext cx="4679269" cy="1325563"/>
          </a:xfrm>
        </p:spPr>
        <p:txBody>
          <a:bodyPr>
            <a:noAutofit/>
          </a:bodyPr>
          <a:lstStyle/>
          <a:p>
            <a:pPr algn="ctr"/>
            <a:r>
              <a:rPr lang="bg-BG" sz="2700" dirty="0" smtClean="0">
                <a:solidFill>
                  <a:schemeClr val="accent4">
                    <a:lumMod val="50000"/>
                  </a:schemeClr>
                </a:solidFill>
              </a:rPr>
              <a:t>Чудотворна икона</a:t>
            </a:r>
            <a:br>
              <a:rPr lang="bg-BG" sz="27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2700" dirty="0" smtClean="0">
                <a:solidFill>
                  <a:schemeClr val="accent4">
                    <a:lumMod val="50000"/>
                  </a:schemeClr>
                </a:solidFill>
              </a:rPr>
              <a:t>на света Богородица</a:t>
            </a:r>
            <a:r>
              <a:rPr lang="bg-BG" sz="2700" b="1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sz="2700" b="1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2700" b="1" dirty="0" smtClean="0">
                <a:solidFill>
                  <a:schemeClr val="accent4">
                    <a:lumMod val="50000"/>
                  </a:schemeClr>
                </a:solidFill>
              </a:rPr>
              <a:t>„Троянска - </a:t>
            </a:r>
            <a:r>
              <a:rPr lang="bg-BG" sz="2700" b="1" dirty="0" err="1" smtClean="0">
                <a:solidFill>
                  <a:schemeClr val="accent4">
                    <a:lumMod val="50000"/>
                  </a:schemeClr>
                </a:solidFill>
              </a:rPr>
              <a:t>Троеручица</a:t>
            </a:r>
            <a:r>
              <a:rPr lang="bg-BG" sz="2700" b="1" dirty="0" smtClean="0">
                <a:solidFill>
                  <a:schemeClr val="accent4">
                    <a:lumMod val="50000"/>
                  </a:schemeClr>
                </a:solidFill>
              </a:rPr>
              <a:t>“</a:t>
            </a:r>
            <a:r>
              <a:rPr lang="bg-BG" sz="27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sz="2700" dirty="0" smtClean="0">
                <a:solidFill>
                  <a:schemeClr val="accent4">
                    <a:lumMod val="50000"/>
                  </a:schemeClr>
                </a:solidFill>
              </a:rPr>
            </a:br>
            <a:endParaRPr lang="en-US" sz="27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9" name="Заглавие 1"/>
          <p:cNvSpPr txBox="1">
            <a:spLocks/>
          </p:cNvSpPr>
          <p:nvPr/>
        </p:nvSpPr>
        <p:spPr>
          <a:xfrm>
            <a:off x="5314181" y="996882"/>
            <a:ext cx="4110038" cy="174989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bg-BG" sz="2800" dirty="0">
                <a:solidFill>
                  <a:schemeClr val="accent4">
                    <a:lumMod val="50000"/>
                  </a:schemeClr>
                </a:solidFill>
              </a:rPr>
              <a:t>Чудотворна икона</a:t>
            </a:r>
            <a:br>
              <a:rPr lang="bg-BG" sz="2800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2800" dirty="0">
                <a:solidFill>
                  <a:schemeClr val="accent4">
                    <a:lumMod val="50000"/>
                  </a:schemeClr>
                </a:solidFill>
              </a:rPr>
              <a:t>на света Богородица </a:t>
            </a:r>
            <a:r>
              <a:rPr lang="bg-BG" sz="2800" dirty="0" smtClean="0">
                <a:solidFill>
                  <a:schemeClr val="accent4">
                    <a:lumMod val="50000"/>
                  </a:schemeClr>
                </a:solidFill>
              </a:rPr>
              <a:t>„</a:t>
            </a:r>
            <a:r>
              <a:rPr lang="bg-BG" sz="2800" b="1" dirty="0" smtClean="0">
                <a:solidFill>
                  <a:schemeClr val="accent4">
                    <a:lumMod val="50000"/>
                  </a:schemeClr>
                </a:solidFill>
              </a:rPr>
              <a:t>Бачковска“</a:t>
            </a:r>
            <a:endParaRPr lang="en-US" sz="28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35" t="9136" r="15505" b="13416"/>
          <a:stretch/>
        </p:blipFill>
        <p:spPr>
          <a:xfrm>
            <a:off x="1120874" y="2547116"/>
            <a:ext cx="2684207" cy="3860871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8" t="737" r="2055" b="6353"/>
          <a:stretch/>
        </p:blipFill>
        <p:spPr>
          <a:xfrm>
            <a:off x="6128418" y="2484554"/>
            <a:ext cx="2710162" cy="3923433"/>
          </a:xfrm>
          <a:prstGeom prst="rect">
            <a:avLst/>
          </a:prstGeom>
        </p:spPr>
      </p:pic>
      <p:sp>
        <p:nvSpPr>
          <p:cNvPr id="6" name="Правоъгълник 5"/>
          <p:cNvSpPr/>
          <p:nvPr/>
        </p:nvSpPr>
        <p:spPr>
          <a:xfrm>
            <a:off x="2884636" y="6247937"/>
            <a:ext cx="920445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7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www.visit.troyan.bg</a:t>
            </a:r>
            <a:endParaRPr lang="en-US" sz="700" dirty="0"/>
          </a:p>
        </p:txBody>
      </p:sp>
      <p:sp>
        <p:nvSpPr>
          <p:cNvPr id="7" name="Правоъгълник 6"/>
          <p:cNvSpPr/>
          <p:nvPr/>
        </p:nvSpPr>
        <p:spPr>
          <a:xfrm>
            <a:off x="7659684" y="6247937"/>
            <a:ext cx="72648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7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img.haskovo.net</a:t>
            </a:r>
            <a:endParaRPr lang="en-US" sz="700" dirty="0"/>
          </a:p>
        </p:txBody>
      </p:sp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192000" y="6228887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57216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635">
        <p:pull/>
      </p:transition>
    </mc:Choice>
    <mc:Fallback xmlns="">
      <p:transition spd="slow" advTm="19635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  <p:bldP spid="9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-147485" y="2889847"/>
            <a:ext cx="10559845" cy="1646302"/>
          </a:xfrm>
        </p:spPr>
        <p:txBody>
          <a:bodyPr/>
          <a:lstStyle/>
          <a:p>
            <a:pPr algn="ctr"/>
            <a:r>
              <a:rPr lang="bg-BG" sz="72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Светците</a:t>
            </a:r>
            <a:r>
              <a:rPr lang="bg-BG" sz="66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</a:t>
            </a:r>
            <a:r>
              <a:rPr lang="bg-BG" sz="60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bg-BG" sz="60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60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наши закрилници</a:t>
            </a:r>
            <a:endParaRPr lang="en-US" sz="7200" b="1" dirty="0">
              <a:solidFill>
                <a:srgbClr val="DE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19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381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80">
        <p:pull/>
      </p:transition>
    </mc:Choice>
    <mc:Fallback xmlns="">
      <p:transition spd="slow" advTm="8680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4244" y="831722"/>
            <a:ext cx="5073445" cy="1297116"/>
          </a:xfrm>
        </p:spPr>
        <p:txBody>
          <a:bodyPr>
            <a:normAutofit fontScale="90000"/>
          </a:bodyPr>
          <a:lstStyle/>
          <a:p>
            <a:r>
              <a:rPr lang="bg-BG" sz="2800" dirty="0" smtClean="0">
                <a:solidFill>
                  <a:schemeClr val="accent4">
                    <a:lumMod val="50000"/>
                  </a:schemeClr>
                </a:solidFill>
              </a:rPr>
              <a:t>Отговор:</a:t>
            </a:r>
            <a:br>
              <a:rPr lang="bg-BG" sz="28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2800" dirty="0" smtClean="0">
                <a:solidFill>
                  <a:schemeClr val="accent4">
                    <a:lumMod val="50000"/>
                  </a:schemeClr>
                </a:solidFill>
              </a:rPr>
              <a:t>            </a:t>
            </a:r>
            <a:r>
              <a:rPr lang="bg-BG" sz="44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света Варвара</a:t>
            </a:r>
            <a:r>
              <a:rPr lang="bg-BG" dirty="0" smtClean="0"/>
              <a:t/>
            </a:r>
            <a:br>
              <a:rPr lang="bg-BG" dirty="0" smtClean="0"/>
            </a:br>
            <a:r>
              <a:rPr lang="bg-BG" sz="2700" dirty="0" smtClean="0"/>
              <a:t>                  </a:t>
            </a:r>
            <a:r>
              <a:rPr lang="bg-BG" sz="2700" dirty="0" smtClean="0">
                <a:solidFill>
                  <a:schemeClr val="accent4">
                    <a:lumMod val="50000"/>
                  </a:schemeClr>
                </a:solidFill>
              </a:rPr>
              <a:t>(4 декември)</a:t>
            </a:r>
            <a:endParaRPr lang="en-US" sz="27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Заглавие 1"/>
          <p:cNvSpPr txBox="1">
            <a:spLocks/>
          </p:cNvSpPr>
          <p:nvPr/>
        </p:nvSpPr>
        <p:spPr>
          <a:xfrm>
            <a:off x="44244" y="-16860"/>
            <a:ext cx="10858501" cy="9914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 кои две светици – мъченици научихте?</a:t>
            </a: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лавие 1"/>
          <p:cNvSpPr txBox="1">
            <a:spLocks/>
          </p:cNvSpPr>
          <p:nvPr/>
        </p:nvSpPr>
        <p:spPr>
          <a:xfrm>
            <a:off x="5250388" y="840110"/>
            <a:ext cx="4333836" cy="17131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bg-BG" sz="28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sz="28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40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света Екатерина</a:t>
            </a:r>
            <a:r>
              <a:rPr lang="bg-BG" sz="4000" dirty="0" smtClean="0"/>
              <a:t/>
            </a:r>
            <a:br>
              <a:rPr lang="bg-BG" sz="4000" dirty="0" smtClean="0"/>
            </a:br>
            <a:r>
              <a:rPr lang="bg-BG" sz="2400" dirty="0" smtClean="0">
                <a:solidFill>
                  <a:schemeClr val="accent4">
                    <a:lumMod val="50000"/>
                  </a:schemeClr>
                </a:solidFill>
              </a:rPr>
              <a:t>(24 ноември)</a:t>
            </a:r>
            <a:endParaRPr lang="en-US" sz="24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7" name="Картина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8440" y="2418735"/>
            <a:ext cx="2937732" cy="4350968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3" r="3792"/>
          <a:stretch/>
        </p:blipFill>
        <p:spPr>
          <a:xfrm>
            <a:off x="1274700" y="2418735"/>
            <a:ext cx="2957512" cy="4350968"/>
          </a:xfrm>
          <a:prstGeom prst="rect">
            <a:avLst/>
          </a:prstGeom>
        </p:spPr>
      </p:pic>
      <p:sp>
        <p:nvSpPr>
          <p:cNvPr id="6" name="Правоъгълник 5"/>
          <p:cNvSpPr/>
          <p:nvPr/>
        </p:nvSpPr>
        <p:spPr>
          <a:xfrm>
            <a:off x="3339019" y="6585037"/>
            <a:ext cx="89319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70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live.staticflickr.com</a:t>
            </a:r>
            <a:endParaRPr lang="en-US" sz="7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Правоъгълник 7"/>
          <p:cNvSpPr/>
          <p:nvPr/>
        </p:nvSpPr>
        <p:spPr>
          <a:xfrm>
            <a:off x="7638274" y="6585037"/>
            <a:ext cx="803425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7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verianews.blogy.gr</a:t>
            </a:r>
            <a:endParaRPr lang="en-US" sz="7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9" name="Аудио 8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292234" y="6280237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44986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281">
        <p:pull/>
      </p:transition>
    </mc:Choice>
    <mc:Fallback xmlns="">
      <p:transition spd="slow" advTm="25281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" grpId="0"/>
      <p:bldP spid="4" grpId="0"/>
      <p:bldP spid="5" grpId="0"/>
      <p:bldP spid="6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-1" y="1183249"/>
            <a:ext cx="5073445" cy="1713112"/>
          </a:xfrm>
        </p:spPr>
        <p:txBody>
          <a:bodyPr>
            <a:normAutofit/>
          </a:bodyPr>
          <a:lstStyle/>
          <a:p>
            <a:r>
              <a:rPr lang="bg-BG" sz="2400" dirty="0" smtClean="0">
                <a:solidFill>
                  <a:schemeClr val="accent4">
                    <a:lumMod val="50000"/>
                  </a:schemeClr>
                </a:solidFill>
              </a:rPr>
              <a:t>Отговор:</a:t>
            </a:r>
            <a:br>
              <a:rPr lang="bg-BG" sz="24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2400" dirty="0" smtClean="0">
                <a:solidFill>
                  <a:schemeClr val="accent4">
                    <a:lumMod val="50000"/>
                  </a:schemeClr>
                </a:solidFill>
              </a:rPr>
              <a:t>        </a:t>
            </a:r>
            <a:r>
              <a:rPr lang="bg-BG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свети Теодор </a:t>
            </a:r>
            <a:r>
              <a:rPr lang="bg-BG" b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Тирон</a:t>
            </a:r>
            <a:r>
              <a:rPr lang="bg-BG" b="1" dirty="0" smtClean="0">
                <a:solidFill>
                  <a:schemeClr val="accent4">
                    <a:lumMod val="50000"/>
                  </a:schemeClr>
                </a:solidFill>
              </a:rPr>
              <a:t>        </a:t>
            </a:r>
            <a:r>
              <a:rPr lang="bg-BG" sz="3200" dirty="0" smtClean="0"/>
              <a:t/>
            </a:r>
            <a:br>
              <a:rPr lang="bg-BG" sz="3200" dirty="0" smtClean="0"/>
            </a:br>
            <a:r>
              <a:rPr lang="bg-BG" sz="2400" dirty="0" smtClean="0"/>
              <a:t>                 </a:t>
            </a:r>
            <a:r>
              <a:rPr lang="bg-BG" sz="2400" dirty="0" smtClean="0">
                <a:solidFill>
                  <a:schemeClr val="accent4">
                    <a:lumMod val="50000"/>
                  </a:schemeClr>
                </a:solidFill>
              </a:rPr>
              <a:t>(17 февруари)</a:t>
            </a:r>
            <a:endParaRPr lang="en-US" sz="2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Заглавие 1"/>
          <p:cNvSpPr txBox="1">
            <a:spLocks/>
          </p:cNvSpPr>
          <p:nvPr/>
        </p:nvSpPr>
        <p:spPr>
          <a:xfrm>
            <a:off x="1443179" y="-75539"/>
            <a:ext cx="682928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 кои двама светци – воини и мъченици научихте?</a:t>
            </a: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лавие 1"/>
          <p:cNvSpPr txBox="1">
            <a:spLocks/>
          </p:cNvSpPr>
          <p:nvPr/>
        </p:nvSpPr>
        <p:spPr>
          <a:xfrm>
            <a:off x="5266043" y="1491943"/>
            <a:ext cx="3790336" cy="17131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bg-BG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свети Мина</a:t>
            </a:r>
            <a:r>
              <a:rPr lang="bg-BG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400" dirty="0" smtClean="0">
                <a:solidFill>
                  <a:schemeClr val="accent4">
                    <a:lumMod val="50000"/>
                  </a:schemeClr>
                </a:solidFill>
              </a:rPr>
              <a:t> (11 ноември)</a:t>
            </a:r>
            <a:endParaRPr lang="en-US" sz="24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7" name="Картина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373" y="2642361"/>
            <a:ext cx="2851739" cy="4033173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6486" y="2642361"/>
            <a:ext cx="2792409" cy="4022961"/>
          </a:xfrm>
          <a:prstGeom prst="rect">
            <a:avLst/>
          </a:prstGeom>
        </p:spPr>
      </p:pic>
      <p:sp>
        <p:nvSpPr>
          <p:cNvPr id="6" name="Правоъгълник 5"/>
          <p:cNvSpPr/>
          <p:nvPr/>
        </p:nvSpPr>
        <p:spPr>
          <a:xfrm>
            <a:off x="3615315" y="6475479"/>
            <a:ext cx="72808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70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www.ambioni.ge</a:t>
            </a:r>
            <a:endParaRPr lang="en-US" sz="7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Правоъгълник 7"/>
          <p:cNvSpPr/>
          <p:nvPr/>
        </p:nvSpPr>
        <p:spPr>
          <a:xfrm>
            <a:off x="7735029" y="6465267"/>
            <a:ext cx="947695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70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damascenegallery.com</a:t>
            </a:r>
            <a:endParaRPr lang="en-US" sz="7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0" name="Аудио 9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192000" y="6160467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18807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514">
        <p:pull/>
      </p:transition>
    </mc:Choice>
    <mc:Fallback xmlns="">
      <p:transition spd="slow" advTm="37514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2" grpId="0"/>
      <p:bldP spid="4" grpId="0"/>
      <p:bldP spid="5" grpId="0"/>
      <p:bldP spid="6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00050" y="871863"/>
            <a:ext cx="8067368" cy="1713112"/>
          </a:xfrm>
        </p:spPr>
        <p:txBody>
          <a:bodyPr>
            <a:normAutofit/>
          </a:bodyPr>
          <a:lstStyle/>
          <a:p>
            <a:r>
              <a:rPr lang="bg-BG" sz="2800" dirty="0" smtClean="0">
                <a:solidFill>
                  <a:schemeClr val="accent4">
                    <a:lumMod val="50000"/>
                  </a:schemeClr>
                </a:solidFill>
              </a:rPr>
              <a:t>Отговор:</a:t>
            </a:r>
            <a:r>
              <a:rPr lang="bg-BG" sz="28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bg-BG" sz="2800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bg-BG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свети архидякон Стефан</a:t>
            </a:r>
            <a:r>
              <a:rPr lang="bg-BG" sz="3200" dirty="0" smtClean="0"/>
              <a:t/>
            </a:r>
            <a:br>
              <a:rPr lang="bg-BG" sz="3200" dirty="0" smtClean="0"/>
            </a:br>
            <a:r>
              <a:rPr lang="bg-BG" sz="3200" dirty="0" smtClean="0"/>
              <a:t>                          </a:t>
            </a:r>
            <a:r>
              <a:rPr lang="bg-BG" sz="2400" dirty="0" smtClean="0">
                <a:solidFill>
                  <a:schemeClr val="accent4">
                    <a:lumMod val="50000"/>
                  </a:schemeClr>
                </a:solidFill>
              </a:rPr>
              <a:t>(27 декември) </a:t>
            </a:r>
            <a:endParaRPr lang="en-US" sz="2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Заглавие 1"/>
          <p:cNvSpPr txBox="1">
            <a:spLocks/>
          </p:cNvSpPr>
          <p:nvPr/>
        </p:nvSpPr>
        <p:spPr>
          <a:xfrm>
            <a:off x="271462" y="-215234"/>
            <a:ext cx="1085850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Кой светец е </a:t>
            </a:r>
            <a:r>
              <a:rPr lang="bg-BG" sz="4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първомъченик</a:t>
            </a:r>
            <a:r>
              <a:rPr lang="bg-BG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за вярата?</a:t>
            </a: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6704" y="2022364"/>
            <a:ext cx="3356945" cy="4632584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5168808" y="6454892"/>
            <a:ext cx="83831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www.artday.bg</a:t>
            </a:r>
          </a:p>
        </p:txBody>
      </p:sp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192000" y="62484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71474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833">
        <p:pull/>
      </p:transition>
    </mc:Choice>
    <mc:Fallback xmlns="">
      <p:transition spd="slow" advTm="19833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  <p:bldP spid="4" grpId="0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1354138"/>
            <a:ext cx="9672638" cy="2632075"/>
          </a:xfrm>
        </p:spPr>
        <p:txBody>
          <a:bodyPr>
            <a:normAutofit fontScale="90000"/>
          </a:bodyPr>
          <a:lstStyle/>
          <a:p>
            <a:pPr algn="ctr"/>
            <a:r>
              <a:rPr lang="bg-BG" sz="3200" dirty="0" smtClean="0">
                <a:solidFill>
                  <a:schemeClr val="accent4">
                    <a:lumMod val="50000"/>
                  </a:schemeClr>
                </a:solidFill>
              </a:rPr>
              <a:t>Отговор</a:t>
            </a:r>
            <a:r>
              <a:rPr lang="bg-BG" sz="3200" dirty="0">
                <a:solidFill>
                  <a:schemeClr val="accent4">
                    <a:lumMod val="50000"/>
                  </a:schemeClr>
                </a:solidFill>
              </a:rPr>
              <a:t>: </a:t>
            </a:r>
            <a:r>
              <a:rPr lang="bg-BG" sz="32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sz="32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32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sz="32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4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Почитай баща си и майка си, за да ти бъде добре и да живееш дълго на земята.</a:t>
            </a:r>
            <a:br>
              <a:rPr lang="bg-BG" sz="4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лавие 1"/>
          <p:cNvSpPr txBox="1">
            <a:spLocks/>
          </p:cNvSpPr>
          <p:nvPr/>
        </p:nvSpPr>
        <p:spPr>
          <a:xfrm>
            <a:off x="114301" y="28575"/>
            <a:ext cx="980122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Кои важни Божии заповеди научихте?</a:t>
            </a: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лавие 1"/>
          <p:cNvSpPr txBox="1">
            <a:spLocks/>
          </p:cNvSpPr>
          <p:nvPr/>
        </p:nvSpPr>
        <p:spPr>
          <a:xfrm>
            <a:off x="178594" y="3643313"/>
            <a:ext cx="9672638" cy="23034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bg-BG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Не лъжесвидетелствай против ближния си.</a:t>
            </a:r>
            <a:br>
              <a:rPr lang="bg-BG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(Не лъжи!)</a:t>
            </a:r>
            <a:endParaRPr lang="en-US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192000" y="6215062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6092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033">
        <p:pull/>
      </p:transition>
    </mc:Choice>
    <mc:Fallback xmlns="">
      <p:transition spd="slow" advTm="32033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1"/>
          <p:cNvSpPr txBox="1">
            <a:spLocks/>
          </p:cNvSpPr>
          <p:nvPr/>
        </p:nvSpPr>
        <p:spPr>
          <a:xfrm>
            <a:off x="421479" y="-443835"/>
            <a:ext cx="9301163" cy="23012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Спасителят Христос обича децата. Той ни учи да вярваме в Бога и да вършим добро! 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20" b="4465"/>
          <a:stretch/>
        </p:blipFill>
        <p:spPr>
          <a:xfrm>
            <a:off x="2765705" y="1414463"/>
            <a:ext cx="4612713" cy="5157787"/>
          </a:xfrm>
          <a:prstGeom prst="rect">
            <a:avLst/>
          </a:prstGeom>
        </p:spPr>
      </p:pic>
      <p:sp>
        <p:nvSpPr>
          <p:cNvPr id="7" name="Правоъгълник 6"/>
          <p:cNvSpPr/>
          <p:nvPr/>
        </p:nvSpPr>
        <p:spPr>
          <a:xfrm>
            <a:off x="6132564" y="6372195"/>
            <a:ext cx="124585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>
                <a:solidFill>
                  <a:schemeClr val="accent1">
                    <a:lumMod val="50000"/>
                  </a:schemeClr>
                </a:solidFill>
              </a:rPr>
              <a:t>www.monasteryicons.com</a:t>
            </a:r>
            <a:endParaRPr lang="en-US" sz="7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192000" y="606739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687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139">
        <p:pull/>
      </p:transition>
    </mc:Choice>
    <mc:Fallback xmlns="">
      <p:transition spd="slow" advTm="13139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028700" y="2876022"/>
            <a:ext cx="8272462" cy="1646302"/>
          </a:xfrm>
        </p:spPr>
        <p:txBody>
          <a:bodyPr/>
          <a:lstStyle/>
          <a:p>
            <a:pPr algn="ctr"/>
            <a:r>
              <a:rPr lang="bg-BG" sz="4000" b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Ако знаете всичко от преговора, вече сте отлично подготвени за тест-входно ниво. Успех!</a:t>
            </a:r>
            <a:endParaRPr lang="en-US" sz="4000" b="1" dirty="0">
              <a:solidFill>
                <a:srgbClr val="E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330112" y="608171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483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838">
        <p:pull/>
      </p:transition>
    </mc:Choice>
    <mc:Fallback xmlns="">
      <p:transition spd="slow" advTm="13838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7000">
              <a:srgbClr val="EDF7D6"/>
            </a:gs>
            <a:gs pos="64000">
              <a:schemeClr val="bg1"/>
            </a:gs>
            <a:gs pos="87000">
              <a:srgbClr val="FFC000">
                <a:alpha val="57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2850777" y="197150"/>
            <a:ext cx="5107455" cy="2366789"/>
          </a:xfrm>
        </p:spPr>
        <p:txBody>
          <a:bodyPr>
            <a:normAutofit/>
          </a:bodyPr>
          <a:lstStyle/>
          <a:p>
            <a:pPr marL="102870" algn="ctr"/>
            <a:r>
              <a:rPr lang="bg-BG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ГЛЕДАХТЕ ПРЕЗЕНТАЦИЯ </a:t>
            </a:r>
            <a:br>
              <a:rPr lang="bg-BG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ПО</a:t>
            </a:r>
            <a:r>
              <a:rPr lang="bg-BG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Религия</a:t>
            </a:r>
            <a:r>
              <a:rPr lang="bg-BG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ХРИСТИЯНСТВО-ПРАВОСЛАВИЕ</a:t>
            </a: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endParaRPr lang="en-IE" sz="1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</p:txBody>
      </p:sp>
      <p:pic>
        <p:nvPicPr>
          <p:cNvPr id="12" name="Картина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618" y="4525222"/>
            <a:ext cx="4366614" cy="1466907"/>
          </a:xfrm>
          <a:prstGeom prst="rect">
            <a:avLst/>
          </a:prstGeom>
          <a:ln>
            <a:noFill/>
          </a:ln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3748314" y="5894295"/>
            <a:ext cx="4209918" cy="1221303"/>
          </a:xfrm>
          <a:prstGeom prst="rect">
            <a:avLst/>
          </a:prstGeom>
        </p:spPr>
        <p:txBody>
          <a:bodyPr vert="horz" lIns="45720" tIns="0" rIns="45720" bIns="0" anchor="b">
            <a:normAutofit fontScale="90000" lnSpcReduction="100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marL="102870">
              <a:lnSpc>
                <a:spcPct val="120000"/>
              </a:lnSpc>
              <a:defRPr/>
            </a:pPr>
            <a:r>
              <a:rPr lang="bg-BG" sz="1600" dirty="0">
                <a:solidFill>
                  <a:srgbClr val="2472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600" dirty="0">
                <a:solidFill>
                  <a:srgbClr val="2472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800" dirty="0"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съставена </a:t>
            </a:r>
            <a:r>
              <a:rPr lang="bg-BG" sz="1800" dirty="0"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от екипа на сайта</a:t>
            </a:r>
            <a:br>
              <a:rPr lang="bg-BG" sz="1800" dirty="0"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800" dirty="0"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„Светлината на храма“ </a:t>
            </a:r>
            <a:r>
              <a:rPr lang="bg-BG" sz="1600" dirty="0"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600" dirty="0"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600" dirty="0"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600" dirty="0"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endParaRPr lang="en-IE" sz="1100" dirty="0">
              <a:solidFill>
                <a:srgbClr val="00863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545825" y="3619868"/>
            <a:ext cx="8458200" cy="1150958"/>
          </a:xfrm>
          <a:prstGeom prst="rect">
            <a:avLst/>
          </a:prstGeom>
        </p:spPr>
        <p:txBody>
          <a:bodyPr vert="horz" lIns="45720" tIns="0" rIns="45720" bIns="0" anchor="b">
            <a:normAutofit fontScale="975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marL="102870">
              <a:defRPr/>
            </a:pPr>
            <a:r>
              <a:rPr lang="bg-BG" sz="1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УРОК ОТ </a:t>
            </a:r>
            <a:r>
              <a:rPr lang="bg-BG" sz="1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ЕЛЕКТРОННИЯ УЧЕБНИК ЗА </a:t>
            </a:r>
            <a:r>
              <a:rPr lang="bg-BG" sz="1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3</a:t>
            </a:r>
            <a:r>
              <a:rPr lang="bg-BG" sz="1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 КЛАС </a:t>
            </a:r>
          </a:p>
          <a:p>
            <a:pPr marL="102870">
              <a:defRPr/>
            </a:pPr>
            <a:r>
              <a:rPr lang="bg-BG" sz="1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НА ИЗДАТЕЛСТВО ВИТЕЗДА</a:t>
            </a:r>
            <a:r>
              <a:rPr lang="bg-BG" sz="1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600" dirty="0"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600" dirty="0"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endParaRPr lang="en-IE" sz="1400" dirty="0">
              <a:solidFill>
                <a:srgbClr val="DEF5FA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931445" y="2525061"/>
            <a:ext cx="8831120" cy="971550"/>
          </a:xfrm>
          <a:prstGeom prst="rect">
            <a:avLst/>
          </a:prstGeom>
          <a:solidFill>
            <a:srgbClr val="FA510E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CB25"/>
              </a:solidFill>
              <a:effectLst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  <a:p>
            <a:pPr marL="13716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bg-BG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Начален преговор</a:t>
            </a:r>
            <a:endParaRPr kumimoji="0" lang="en-I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932350" y="2661482"/>
            <a:ext cx="8824998" cy="107576"/>
          </a:xfrm>
          <a:prstGeom prst="rect">
            <a:avLst/>
          </a:prstGeom>
          <a:solidFill>
            <a:srgbClr val="A04AA2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IE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932350" y="3226258"/>
            <a:ext cx="8824998" cy="107576"/>
          </a:xfrm>
          <a:prstGeom prst="rect">
            <a:avLst/>
          </a:prstGeom>
          <a:solidFill>
            <a:srgbClr val="A04AA2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IE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08093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607">
        <p:fade/>
      </p:transition>
    </mc:Choice>
    <mc:Fallback xmlns="">
      <p:transition spd="med" advTm="2060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5.3|3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1|1.9|5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2|2.2|7.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2|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7|6.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7|13.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6|11.9"/>
</p:tagLst>
</file>

<file path=ppt/theme/theme1.xml><?xml version="1.0" encoding="utf-8"?>
<a:theme xmlns:a="http://schemas.openxmlformats.org/drawingml/2006/main" name="Фасети">
  <a:themeElements>
    <a:clrScheme name="Фасети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Фасети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Фасети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1098</TotalTime>
  <Words>263</Words>
  <Application>Microsoft Office PowerPoint</Application>
  <PresentationFormat>Широк екран</PresentationFormat>
  <Paragraphs>72</Paragraphs>
  <Slides>22</Slides>
  <Notes>0</Notes>
  <HiddenSlides>0</HiddenSlides>
  <MMClips>21</MMClips>
  <ScaleCrop>false</ScaleCrop>
  <HeadingPairs>
    <vt:vector size="6" baseType="variant">
      <vt:variant>
        <vt:lpstr>Използвани шрифтове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22</vt:i4>
      </vt:variant>
    </vt:vector>
  </HeadingPairs>
  <TitlesOfParts>
    <vt:vector size="31" baseType="lpstr">
      <vt:lpstr>Arial</vt:lpstr>
      <vt:lpstr>Arial Narrow</vt:lpstr>
      <vt:lpstr>Book Antiqua</vt:lpstr>
      <vt:lpstr>Calibri</vt:lpstr>
      <vt:lpstr>Georgia</vt:lpstr>
      <vt:lpstr>Times New Roman</vt:lpstr>
      <vt:lpstr>Trebuchet MS</vt:lpstr>
      <vt:lpstr>Wingdings 3</vt:lpstr>
      <vt:lpstr>Фасети</vt:lpstr>
      <vt:lpstr>Начален преговор 3 клас</vt:lpstr>
      <vt:lpstr>Храмът  и служителите в него</vt:lpstr>
      <vt:lpstr>С какво се отличава храмът?</vt:lpstr>
      <vt:lpstr>Кои са трите основни части на храма?</vt:lpstr>
      <vt:lpstr>Презентация на PowerPoint</vt:lpstr>
      <vt:lpstr>Кое е най-важното богослужение?</vt:lpstr>
      <vt:lpstr>Божият Син –  Иисус Христос</vt:lpstr>
      <vt:lpstr>Отговор:            Бъдни вечер        Рождество Христово              (24 декември)                                (25 декември)</vt:lpstr>
      <vt:lpstr>Отговор:      Укротяване на бурята       Ходене по водата                   </vt:lpstr>
      <vt:lpstr>Отговор:                    </vt:lpstr>
      <vt:lpstr>Света Дева Мария –  Богородица</vt:lpstr>
      <vt:lpstr>Отговор: свети Йоаким и света Анна</vt:lpstr>
      <vt:lpstr>Чудотворна икона на света Богородица „Живоприемни източник“ </vt:lpstr>
      <vt:lpstr>Чудотворна икона на света Богородица „Троянска - Троеручица“ </vt:lpstr>
      <vt:lpstr>Светците - наши закрилници</vt:lpstr>
      <vt:lpstr>Отговор:             света Варвара                   (4 декември)</vt:lpstr>
      <vt:lpstr>Отговор:         свети Теодор Тирон                          (17 февруари)</vt:lpstr>
      <vt:lpstr>Отговор:  свети архидякон Стефан                           (27 декември) </vt:lpstr>
      <vt:lpstr>Отговор:   Почитай баща си и майка си, за да ти бъде добре и да живееш дълго на земята. </vt:lpstr>
      <vt:lpstr>Презентация на PowerPoint</vt:lpstr>
      <vt:lpstr>Ако знаете всичко от преговора, вече сте отлично подготвени за тест-входно ниво. Успех!</vt:lpstr>
      <vt:lpstr>ГЛЕДАХТЕ ПРЕЗЕНТАЦИЯ  ПО Религия ХРИСТИЯНСТВО-ПРАВОСЛАВИЕ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Религия християнство-православие</dc:title>
  <dc:creator>LB</dc:creator>
  <cp:lastModifiedBy>LB</cp:lastModifiedBy>
  <cp:revision>108</cp:revision>
  <dcterms:created xsi:type="dcterms:W3CDTF">2021-10-19T19:52:28Z</dcterms:created>
  <dcterms:modified xsi:type="dcterms:W3CDTF">2025-02-26T17:59:41Z</dcterms:modified>
  <cp:contentStatus>Последен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