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  <p:sldMasterId id="2147483791" r:id="rId2"/>
  </p:sldMasterIdLst>
  <p:sldIdLst>
    <p:sldId id="278" r:id="rId3"/>
    <p:sldId id="259" r:id="rId4"/>
    <p:sldId id="260" r:id="rId5"/>
    <p:sldId id="261" r:id="rId6"/>
    <p:sldId id="256" r:id="rId7"/>
    <p:sldId id="257" r:id="rId8"/>
    <p:sldId id="263" r:id="rId9"/>
    <p:sldId id="264" r:id="rId10"/>
    <p:sldId id="265" r:id="rId11"/>
    <p:sldId id="266" r:id="rId12"/>
    <p:sldId id="267" r:id="rId13"/>
    <p:sldId id="280" r:id="rId14"/>
    <p:sldId id="269" r:id="rId15"/>
    <p:sldId id="270" r:id="rId16"/>
    <p:sldId id="275" r:id="rId17"/>
    <p:sldId id="271" r:id="rId18"/>
    <p:sldId id="274" r:id="rId19"/>
    <p:sldId id="272" r:id="rId20"/>
    <p:sldId id="276" r:id="rId21"/>
    <p:sldId id="28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75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21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08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65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70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48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18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dirty="0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66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14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96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27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532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81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60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55FF7-1D00-45F8-9C15-65971D5D0FDB}" type="datetimeFigureOut">
              <a:rPr lang="en-US" smtClean="0"/>
              <a:t>2/26/2025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7556D-D692-46EF-893A-4169FDCCDE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73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2/26/2025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05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2/26/2025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371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2/26/2025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42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2/26/2025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119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2/26/2025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455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2/26/2025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93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2/26/2025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76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2/26/2025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2/26/2025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84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2/26/2025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01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2/26/2025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09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rgbClr val="EEF8D7"/>
            </a:gs>
            <a:gs pos="59000">
              <a:schemeClr val="accent1">
                <a:lumMod val="5000"/>
                <a:lumOff val="95000"/>
              </a:schemeClr>
            </a:gs>
            <a:gs pos="0">
              <a:srgbClr val="FFC000">
                <a:alpha val="63000"/>
              </a:srgbClr>
            </a:gs>
            <a:gs pos="82000">
              <a:schemeClr val="accent1">
                <a:lumMod val="45000"/>
                <a:lumOff val="55000"/>
              </a:schemeClr>
            </a:gs>
            <a:gs pos="100000">
              <a:srgbClr val="DBEFB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95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</p:sldLayoutIdLst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rgbClr val="EEF8D7"/>
            </a:gs>
            <a:gs pos="59000">
              <a:schemeClr val="accent1">
                <a:lumMod val="5000"/>
                <a:lumOff val="95000"/>
              </a:schemeClr>
            </a:gs>
            <a:gs pos="0">
              <a:srgbClr val="FFC000">
                <a:alpha val="63000"/>
              </a:srgbClr>
            </a:gs>
            <a:gs pos="82000">
              <a:schemeClr val="accent1">
                <a:lumMod val="45000"/>
                <a:lumOff val="55000"/>
              </a:schemeClr>
            </a:gs>
            <a:gs pos="100000">
              <a:srgbClr val="DBEFB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2/26/2025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7513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1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1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7" Type="http://schemas.openxmlformats.org/officeDocument/2006/relationships/image" Target="../media/image1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microsoft.com/office/2007/relationships/hdphoto" Target="../media/hdphoto3.wdp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6.m4a"/><Relationship Id="rId7" Type="http://schemas.openxmlformats.org/officeDocument/2006/relationships/image" Target="../media/image6.jpg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microsoft.com/office/2007/relationships/hdphoto" Target="../media/hdphoto4.wdp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1.png"/><Relationship Id="rId2" Type="http://schemas.microsoft.com/office/2007/relationships/media" Target="../media/media7.m4a"/><Relationship Id="rId1" Type="http://schemas.openxmlformats.org/officeDocument/2006/relationships/tags" Target="../tags/tag5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image" Target="../media/image9.jp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1.png"/><Relationship Id="rId2" Type="http://schemas.microsoft.com/office/2007/relationships/media" Target="../media/media9.m4a"/><Relationship Id="rId1" Type="http://schemas.openxmlformats.org/officeDocument/2006/relationships/tags" Target="../tags/tag7.xml"/><Relationship Id="rId6" Type="http://schemas.microsoft.com/office/2007/relationships/hdphoto" Target="../media/hdphoto5.wdp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11.m4a"/><Relationship Id="rId7" Type="http://schemas.openxmlformats.org/officeDocument/2006/relationships/image" Target="../media/image13.jpeg"/><Relationship Id="rId2" Type="http://schemas.microsoft.com/office/2007/relationships/media" Target="../media/media11.m4a"/><Relationship Id="rId1" Type="http://schemas.openxmlformats.org/officeDocument/2006/relationships/tags" Target="../tags/tag8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media12.m4a"/><Relationship Id="rId7" Type="http://schemas.openxmlformats.org/officeDocument/2006/relationships/image" Target="../media/image16.jpeg"/><Relationship Id="rId2" Type="http://schemas.microsoft.com/office/2007/relationships/media" Target="../media/media12.m4a"/><Relationship Id="rId1" Type="http://schemas.openxmlformats.org/officeDocument/2006/relationships/tags" Target="../tags/tag9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13.m4a"/><Relationship Id="rId7" Type="http://schemas.openxmlformats.org/officeDocument/2006/relationships/image" Target="../media/image18.jpeg"/><Relationship Id="rId2" Type="http://schemas.microsoft.com/office/2007/relationships/media" Target="../media/media13.m4a"/><Relationship Id="rId1" Type="http://schemas.openxmlformats.org/officeDocument/2006/relationships/tags" Target="../tags/tag10.xml"/><Relationship Id="rId6" Type="http://schemas.microsoft.com/office/2007/relationships/hdphoto" Target="../media/hdphoto7.wdp"/><Relationship Id="rId5" Type="http://schemas.openxmlformats.org/officeDocument/2006/relationships/image" Target="../media/image17.jpe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11.xml"/><Relationship Id="rId6" Type="http://schemas.openxmlformats.org/officeDocument/2006/relationships/image" Target="../media/image1.png"/><Relationship Id="rId5" Type="http://schemas.openxmlformats.org/officeDocument/2006/relationships/image" Target="../media/image19.JP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7" Type="http://schemas.openxmlformats.org/officeDocument/2006/relationships/image" Target="../media/image1.png"/><Relationship Id="rId2" Type="http://schemas.microsoft.com/office/2007/relationships/media" Target="../media/media16.m4a"/><Relationship Id="rId1" Type="http://schemas.openxmlformats.org/officeDocument/2006/relationships/tags" Target="../tags/tag1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2" Type="http://schemas.microsoft.com/office/2007/relationships/media" Target="../media/media17.m4a"/><Relationship Id="rId1" Type="http://schemas.openxmlformats.org/officeDocument/2006/relationships/tags" Target="../tags/tag13.xml"/><Relationship Id="rId6" Type="http://schemas.openxmlformats.org/officeDocument/2006/relationships/image" Target="../media/image1.png"/><Relationship Id="rId5" Type="http://schemas.openxmlformats.org/officeDocument/2006/relationships/image" Target="../media/image22.jp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m4a"/><Relationship Id="rId7" Type="http://schemas.openxmlformats.org/officeDocument/2006/relationships/image" Target="../media/image1.png"/><Relationship Id="rId2" Type="http://schemas.microsoft.com/office/2007/relationships/media" Target="../media/media18.m4a"/><Relationship Id="rId1" Type="http://schemas.openxmlformats.org/officeDocument/2006/relationships/tags" Target="../tags/tag14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16703" y="2410498"/>
            <a:ext cx="9411348" cy="1646302"/>
          </a:xfrm>
        </p:spPr>
        <p:txBody>
          <a:bodyPr/>
          <a:lstStyle/>
          <a:p>
            <a:pPr algn="ctr"/>
            <a:r>
              <a:rPr lang="bg-BG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Нашата</a:t>
            </a:r>
            <a:r>
              <a:rPr lang="bg-BG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вяра</a:t>
            </a:r>
            <a:br>
              <a:rPr lang="bg-BG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(начален преговор)</a:t>
            </a:r>
            <a:endParaRPr lang="en-US" sz="6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3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97">
        <p:pull/>
      </p:transition>
    </mc:Choice>
    <mc:Fallback xmlns="">
      <p:transition spd="slow" advTm="5897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77334" y="43893"/>
            <a:ext cx="8596668" cy="1320800"/>
          </a:xfrm>
        </p:spPr>
        <p:txBody>
          <a:bodyPr>
            <a:normAutofit/>
          </a:bodyPr>
          <a:lstStyle/>
          <a:p>
            <a:r>
              <a:rPr lang="bg-BG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Коя е нашата вяра?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815141"/>
            <a:ext cx="10515600" cy="617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dirty="0">
                <a:solidFill>
                  <a:schemeClr val="tx1"/>
                </a:solidFill>
              </a:rPr>
              <a:t>Отговор: Християнство – </a:t>
            </a:r>
            <a:r>
              <a:rPr lang="bg-BG" sz="2800" dirty="0" smtClean="0">
                <a:solidFill>
                  <a:schemeClr val="tx1"/>
                </a:solidFill>
              </a:rPr>
              <a:t>Православие</a:t>
            </a:r>
            <a:r>
              <a:rPr lang="bg-BG" sz="2800" dirty="0">
                <a:solidFill>
                  <a:schemeClr val="tx1"/>
                </a:solidFill>
              </a:rPr>
              <a:t>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677334" y="1364693"/>
            <a:ext cx="10515600" cy="11529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Защо се наричаме християни?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Контейнер за съдържание 2"/>
          <p:cNvSpPr txBox="1">
            <a:spLocks/>
          </p:cNvSpPr>
          <p:nvPr/>
        </p:nvSpPr>
        <p:spPr>
          <a:xfrm>
            <a:off x="677334" y="2364743"/>
            <a:ext cx="10515600" cy="617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g-BG" dirty="0" smtClean="0"/>
              <a:t>Отговор: Защото нашият Господ е Иисус Христос.</a:t>
            </a:r>
            <a:endParaRPr lang="en-US" dirty="0"/>
          </a:p>
        </p:txBody>
      </p:sp>
      <p:pic>
        <p:nvPicPr>
          <p:cNvPr id="6" name="Picture 4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868" y="2869884"/>
            <a:ext cx="5181600" cy="3840480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6421674" y="6479532"/>
            <a:ext cx="107273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</a:t>
            </a:r>
            <a:r>
              <a:rPr lang="bg-BG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gretchenjoanna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096001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267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00">
        <p:pull/>
      </p:transition>
    </mc:Choice>
    <mc:Fallback xmlns="">
      <p:transition spd="slow" advTm="328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/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1538902" y="-302345"/>
            <a:ext cx="10515600" cy="1628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Кой е Спасителят на света?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Контейнер за съдържание 2"/>
          <p:cNvSpPr txBox="1">
            <a:spLocks/>
          </p:cNvSpPr>
          <p:nvPr/>
        </p:nvSpPr>
        <p:spPr>
          <a:xfrm>
            <a:off x="1389866" y="881553"/>
            <a:ext cx="7910513" cy="11758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g-BG" dirty="0" smtClean="0"/>
              <a:t>Отговор: Божият Син - Господ Иисус Христос </a:t>
            </a:r>
          </a:p>
          <a:p>
            <a:pPr marL="0" indent="0" algn="ctr">
              <a:buNone/>
            </a:pPr>
            <a:r>
              <a:rPr lang="bg-BG" dirty="0" smtClean="0"/>
              <a:t>е Спасителят на света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" name="Картина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080" y="2057400"/>
            <a:ext cx="3504087" cy="48006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6385113" y="6627168"/>
            <a:ext cx="71205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ikoni.shop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128221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61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719">
        <p:pull/>
      </p:transition>
    </mc:Choice>
    <mc:Fallback xmlns="">
      <p:transition spd="slow" advTm="22719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5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48747" y="256977"/>
            <a:ext cx="8596668" cy="1320800"/>
          </a:xfrm>
        </p:spPr>
        <p:txBody>
          <a:bodyPr>
            <a:normAutofit/>
          </a:bodyPr>
          <a:lstStyle/>
          <a:p>
            <a:r>
              <a:rPr lang="bg-BG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Коя е Божията Майка?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48747" y="1106190"/>
            <a:ext cx="10515600" cy="617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dirty="0" smtClean="0"/>
              <a:t>Отговор: Света Дева Мария – света Богородица.</a:t>
            </a:r>
            <a:endParaRPr lang="en-US" sz="2800" dirty="0"/>
          </a:p>
        </p:txBody>
      </p:sp>
      <p:pic>
        <p:nvPicPr>
          <p:cNvPr id="4" name="Picture 5" descr="Description: 4ca8da658bad3158ad294ea27f325468www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125"/>
                    </a14:imgEffect>
                    <a14:imgEffect>
                      <a14:saturation sat="115000"/>
                    </a14:imgEffect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67" t="3464" r="4333" b="5386"/>
          <a:stretch/>
        </p:blipFill>
        <p:spPr bwMode="auto">
          <a:xfrm>
            <a:off x="3100513" y="2086927"/>
            <a:ext cx="3378835" cy="42271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5806547" y="6114067"/>
            <a:ext cx="65755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i.pinimg.com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243637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857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65">
        <p:pull/>
      </p:transition>
    </mc:Choice>
    <mc:Fallback xmlns="">
      <p:transition spd="slow" advTm="17665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17555" y="2776930"/>
            <a:ext cx="9411348" cy="1646302"/>
          </a:xfrm>
        </p:spPr>
        <p:txBody>
          <a:bodyPr/>
          <a:lstStyle/>
          <a:p>
            <a:pPr algn="ctr"/>
            <a:r>
              <a:rPr lang="bg-BG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Светците</a:t>
            </a:r>
            <a:br>
              <a:rPr lang="bg-BG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техните празници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2293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94">
        <p:pull/>
      </p:transition>
    </mc:Choice>
    <mc:Fallback xmlns="">
      <p:transition spd="slow" advTm="8194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1307179"/>
            <a:ext cx="11258551" cy="1325563"/>
          </a:xfrm>
        </p:spPr>
        <p:txBody>
          <a:bodyPr>
            <a:normAutofit fontScale="90000"/>
          </a:bodyPr>
          <a:lstStyle/>
          <a:p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b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            </a:t>
            </a:r>
            <a:r>
              <a:rPr lang="bg-BG" sz="4000" b="1" dirty="0" smtClean="0">
                <a:solidFill>
                  <a:schemeClr val="accent4">
                    <a:lumMod val="50000"/>
                  </a:schemeClr>
                </a:solidFill>
              </a:rPr>
              <a:t>свети Йоан Рилски     света Петка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                </a:t>
            </a: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(19 октомври)                     (14 октомври)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00050" y="28575"/>
            <a:ext cx="108585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Кои български светци са </a:t>
            </a:r>
          </a:p>
          <a:p>
            <a:r>
              <a:rPr lang="bg-BG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покровители на нашия народ?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8" descr="C:\Documents and Settings\Ivo\Desktop\My Pictures 09.01.2017\С В Е Т Ц И\Свети Иван Рилски\Житийни сцени Св. Иван Рилски\svIvan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125"/>
                    </a14:imgEffect>
                    <a14:imgEffect>
                      <a14:saturation sat="111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2" b="2312"/>
          <a:stretch/>
        </p:blipFill>
        <p:spPr bwMode="auto">
          <a:xfrm>
            <a:off x="1534702" y="2815982"/>
            <a:ext cx="2798763" cy="3872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675" y="2815982"/>
            <a:ext cx="2762865" cy="3873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авоъгълник 6"/>
          <p:cNvSpPr/>
          <p:nvPr/>
        </p:nvSpPr>
        <p:spPr>
          <a:xfrm>
            <a:off x="8023717" y="6503545"/>
            <a:ext cx="80182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stringfixer.com</a:t>
            </a:r>
          </a:p>
        </p:txBody>
      </p:sp>
      <p:sp>
        <p:nvSpPr>
          <p:cNvPr id="8" name="Правоъгълник 7"/>
          <p:cNvSpPr/>
          <p:nvPr/>
        </p:nvSpPr>
        <p:spPr>
          <a:xfrm>
            <a:off x="3388961" y="6488156"/>
            <a:ext cx="81945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rilskimanastir.org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210992" y="62484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537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59">
        <p:pull/>
      </p:transition>
    </mc:Choice>
    <mc:Fallback xmlns="">
      <p:transition spd="slow" advTm="29559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4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0942" y="1354138"/>
            <a:ext cx="9357277" cy="1325563"/>
          </a:xfrm>
        </p:spPr>
        <p:txBody>
          <a:bodyPr>
            <a:normAutofit fontScale="90000"/>
          </a:bodyPr>
          <a:lstStyle/>
          <a:p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Отговор:</a:t>
            </a:r>
            <a:r>
              <a:rPr lang="bg-BG" sz="40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40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      свети Димитър            свети Георги</a:t>
            </a:r>
            <a:r>
              <a:rPr lang="bg-BG" sz="18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1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2200" dirty="0" smtClean="0">
                <a:solidFill>
                  <a:schemeClr val="accent4">
                    <a:lumMod val="50000"/>
                  </a:schemeClr>
                </a:solidFill>
              </a:rPr>
              <a:t>              </a:t>
            </a:r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(26 октомври)                        (6 май)</a:t>
            </a:r>
            <a:endParaRPr lang="en-US" sz="31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271462" y="28575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кои светци великомъченици</a:t>
            </a:r>
          </a:p>
          <a:p>
            <a:r>
              <a:rPr lang="bg-BG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научихте?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9" descr="C:\Documents and Settings\Ivo\Desktop\My Pictures 09.01.2017\4 С В Е Т Ц И и апостоли\Св. Димитър\Свети Димитър1\Св. Димитър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3" t="9260" b="9856"/>
          <a:stretch/>
        </p:blipFill>
        <p:spPr bwMode="auto">
          <a:xfrm>
            <a:off x="1100139" y="2802194"/>
            <a:ext cx="3265384" cy="3885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4" descr="Св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415" y="2802193"/>
            <a:ext cx="3308369" cy="3885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авоъгълник 2"/>
          <p:cNvSpPr/>
          <p:nvPr/>
        </p:nvSpPr>
        <p:spPr>
          <a:xfrm>
            <a:off x="3648111" y="6502725"/>
            <a:ext cx="56137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avenue.bg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8340567" y="6502725"/>
            <a:ext cx="65594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agios-icon.ru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260268" y="6197925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363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79">
        <p:pull/>
      </p:transition>
    </mc:Choice>
    <mc:Fallback xmlns="">
      <p:transition spd="slow" advTm="25879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4" grpId="0"/>
      <p:bldP spid="3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1" y="1354138"/>
            <a:ext cx="9483213" cy="1325563"/>
          </a:xfrm>
        </p:spPr>
        <p:txBody>
          <a:bodyPr>
            <a:normAutofit/>
          </a:bodyPr>
          <a:lstStyle/>
          <a:p>
            <a:pPr algn="ctr"/>
            <a:r>
              <a:rPr lang="bg-BG" sz="3100" dirty="0" smtClean="0">
                <a:solidFill>
                  <a:schemeClr val="accent4">
                    <a:lumMod val="50000"/>
                  </a:schemeClr>
                </a:solidFill>
              </a:rPr>
              <a:t>Отговор:   </a:t>
            </a:r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свети Николай Чудотворец </a:t>
            </a:r>
            <a:r>
              <a:rPr lang="bg-BG" sz="6000" b="1" dirty="0" smtClean="0"/>
              <a:t/>
            </a:r>
            <a:br>
              <a:rPr lang="bg-BG" sz="6000" b="1" dirty="0" smtClean="0"/>
            </a:b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(6 декември)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142875" y="28575"/>
            <a:ext cx="116586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Кой светец е известен с многобройните </a:t>
            </a:r>
          </a:p>
          <a:p>
            <a:r>
              <a:rPr lang="bg-BG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 чудеса и го наричаме Чудотворец?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325" y="2564462"/>
            <a:ext cx="2956560" cy="4179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авоъгълник 5"/>
          <p:cNvSpPr/>
          <p:nvPr/>
        </p:nvSpPr>
        <p:spPr>
          <a:xfrm>
            <a:off x="5562333" y="6543645"/>
            <a:ext cx="65755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i.pinimg.com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00775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850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74">
        <p:pull/>
      </p:transition>
    </mc:Choice>
    <mc:Fallback xmlns="">
      <p:transition spd="slow" advTm="24374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0" y="-200026"/>
            <a:ext cx="108585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Кой светец е кръстил нашия Господ?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Заглавие 1"/>
          <p:cNvSpPr>
            <a:spLocks noGrp="1"/>
          </p:cNvSpPr>
          <p:nvPr>
            <p:ph type="title"/>
          </p:nvPr>
        </p:nvSpPr>
        <p:spPr>
          <a:xfrm>
            <a:off x="324465" y="781846"/>
            <a:ext cx="8849418" cy="1132682"/>
          </a:xfrm>
        </p:spPr>
        <p:txBody>
          <a:bodyPr>
            <a:normAutofit/>
          </a:bodyPr>
          <a:lstStyle/>
          <a:p>
            <a:pPr algn="ctr"/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Отговор:   </a:t>
            </a:r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свети Йоан Кръстител</a:t>
            </a:r>
            <a:r>
              <a:rPr lang="bg-BG" sz="6000" b="1" dirty="0" smtClean="0"/>
              <a:t/>
            </a:r>
            <a:br>
              <a:rPr lang="bg-BG" sz="6000" b="1" dirty="0" smtClean="0"/>
            </a:br>
            <a:r>
              <a:rPr lang="bg-BG" sz="2800" dirty="0" smtClean="0">
                <a:solidFill>
                  <a:schemeClr val="accent4">
                    <a:lumMod val="50000"/>
                  </a:schemeClr>
                </a:solidFill>
              </a:rPr>
              <a:t>(7 януари)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" name="Picture 3" descr="C:\Documents and Settings\Ivo\Desktop\My Pictures 09.01.2017\3 СВЕТИ Йоан Кръстител Богоявление\Свет Йоан Кръстител, родители и събития\Икони на Св. Йоан Кръстител\New Folder\33.jpg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729" y="1914528"/>
            <a:ext cx="3586890" cy="4745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авоъгълник 1"/>
          <p:cNvSpPr/>
          <p:nvPr/>
        </p:nvSpPr>
        <p:spPr>
          <a:xfrm>
            <a:off x="5769357" y="6460303"/>
            <a:ext cx="60144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ikonodel.ru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35555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282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81">
        <p:pull/>
      </p:transition>
    </mc:Choice>
    <mc:Fallback xmlns="">
      <p:transition spd="slow" advTm="19481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5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-147485" y="2889847"/>
            <a:ext cx="10559845" cy="1646302"/>
          </a:xfrm>
        </p:spPr>
        <p:txBody>
          <a:bodyPr/>
          <a:lstStyle/>
          <a:p>
            <a:pPr algn="ctr"/>
            <a:r>
              <a:rPr lang="bg-BG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Празници </a:t>
            </a:r>
            <a:r>
              <a:rPr lang="bg-BG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Господа, на Божията Майка</a:t>
            </a:r>
            <a:br>
              <a:rPr lang="bg-BG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на ангелите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1102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74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04">
        <p:pull/>
      </p:transition>
    </mc:Choice>
    <mc:Fallback xmlns="">
      <p:transition spd="slow" advTm="10804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48852" y="1425338"/>
            <a:ext cx="3028950" cy="1325563"/>
          </a:xfrm>
        </p:spPr>
        <p:txBody>
          <a:bodyPr>
            <a:normAutofit/>
          </a:bodyPr>
          <a:lstStyle/>
          <a:p>
            <a:r>
              <a:rPr lang="bg-BG" sz="3200" b="1" dirty="0" smtClean="0">
                <a:solidFill>
                  <a:schemeClr val="accent4">
                    <a:lumMod val="50000"/>
                  </a:schemeClr>
                </a:solidFill>
              </a:rPr>
              <a:t> Въведение</a:t>
            </a:r>
            <a:r>
              <a:rPr lang="bg-BG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(21 ноември)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00050" y="28575"/>
            <a:ext cx="11587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Кои са тези празници? </a:t>
            </a:r>
          </a:p>
          <a:p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Разкажете за тях!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104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" t="29365" r="2905" b="9866"/>
          <a:stretch/>
        </p:blipFill>
        <p:spPr bwMode="auto">
          <a:xfrm>
            <a:off x="154780" y="3180083"/>
            <a:ext cx="3417095" cy="2767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035" y="2862978"/>
            <a:ext cx="3107850" cy="3401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Documents and Settings\Ivo\Desktop\ЗА УРОЦИТЕ\15 и 16 Рождество\Нови за Рождество\мъдрецизвезда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045" y="3028950"/>
            <a:ext cx="3307874" cy="2918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Заглавие 1"/>
          <p:cNvSpPr txBox="1">
            <a:spLocks/>
          </p:cNvSpPr>
          <p:nvPr/>
        </p:nvSpPr>
        <p:spPr>
          <a:xfrm>
            <a:off x="3533860" y="1412886"/>
            <a:ext cx="338018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3200" b="1" dirty="0" smtClean="0">
                <a:solidFill>
                  <a:schemeClr val="accent4">
                    <a:lumMod val="50000"/>
                  </a:schemeClr>
                </a:solidFill>
              </a:rPr>
              <a:t>Благовещение </a:t>
            </a:r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(25 март)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Заглавие 1"/>
          <p:cNvSpPr txBox="1">
            <a:spLocks/>
          </p:cNvSpPr>
          <p:nvPr/>
        </p:nvSpPr>
        <p:spPr>
          <a:xfrm>
            <a:off x="6570329" y="1209369"/>
            <a:ext cx="4092755" cy="158241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3200" b="1" dirty="0" smtClean="0">
                <a:solidFill>
                  <a:schemeClr val="accent4">
                    <a:lumMod val="50000"/>
                  </a:schemeClr>
                </a:solidFill>
              </a:rPr>
              <a:t>Рождество Христово</a:t>
            </a:r>
            <a:r>
              <a:rPr lang="bg-BG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(25 декември)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2668935" y="5793432"/>
            <a:ext cx="100219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 err="1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svpanteleimon</a:t>
            </a:r>
            <a:r>
              <a:rPr lang="bg-BG" sz="7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IE" sz="700" dirty="0" err="1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ucoz</a:t>
            </a:r>
            <a:r>
              <a:rPr lang="bg-BG" sz="7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IE" sz="7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</a:t>
            </a:r>
            <a:endParaRPr lang="en-US" sz="7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5935687" y="6164169"/>
            <a:ext cx="84350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s.picture-russia.ru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Правоъгълник 10"/>
          <p:cNvSpPr/>
          <p:nvPr/>
        </p:nvSpPr>
        <p:spPr>
          <a:xfrm>
            <a:off x="9093225" y="5793432"/>
            <a:ext cx="124585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2">
                    <a:lumMod val="75000"/>
                  </a:schemeClr>
                </a:solidFill>
              </a:rPr>
              <a:t>www.monasteryicons.com</a:t>
            </a:r>
          </a:p>
        </p:txBody>
      </p:sp>
      <p:pic>
        <p:nvPicPr>
          <p:cNvPr id="13" name="Аудио 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0" y="616416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470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260">
        <p:pull/>
      </p:transition>
    </mc:Choice>
    <mc:Fallback xmlns="">
      <p:transition spd="slow" advTm="8126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  <p:bldP spid="4" grpId="0"/>
      <p:bldP spid="9" grpId="0"/>
      <p:bldP spid="10" grpId="0"/>
      <p:bldP spid="3" grpId="0"/>
      <p:bldP spid="8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1159258"/>
            <a:ext cx="3205720" cy="1325563"/>
          </a:xfrm>
        </p:spPr>
        <p:txBody>
          <a:bodyPr>
            <a:normAutofit/>
          </a:bodyPr>
          <a:lstStyle/>
          <a:p>
            <a:pPr algn="ctr"/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bg-BG" sz="3500" b="1" dirty="0" smtClean="0">
                <a:solidFill>
                  <a:schemeClr val="accent4">
                    <a:lumMod val="50000"/>
                  </a:schemeClr>
                </a:solidFill>
              </a:rPr>
              <a:t>Богоявление</a:t>
            </a:r>
            <a:r>
              <a:rPr lang="bg-BG" sz="40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bg-BG" sz="40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dirty="0" smtClean="0">
                <a:solidFill>
                  <a:schemeClr val="accent4">
                    <a:lumMod val="50000"/>
                  </a:schemeClr>
                </a:solidFill>
              </a:rPr>
              <a:t>(6 януари)            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00050" y="28575"/>
            <a:ext cx="11587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solidFill>
                  <a:srgbClr val="C00000"/>
                </a:solidFill>
              </a:rPr>
              <a:t>Разкажете за тези празници!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9" name="Заглавие 1"/>
          <p:cNvSpPr txBox="1">
            <a:spLocks/>
          </p:cNvSpPr>
          <p:nvPr/>
        </p:nvSpPr>
        <p:spPr>
          <a:xfrm>
            <a:off x="3502751" y="1477774"/>
            <a:ext cx="2817270" cy="106715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Цветница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Заглавие 1"/>
          <p:cNvSpPr txBox="1">
            <a:spLocks/>
          </p:cNvSpPr>
          <p:nvPr/>
        </p:nvSpPr>
        <p:spPr>
          <a:xfrm>
            <a:off x="6659316" y="1159257"/>
            <a:ext cx="325248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Възкресение</a:t>
            </a:r>
          </a:p>
          <a:p>
            <a:pPr algn="ctr"/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Христово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1" name="Picture 13" descr="Description: 731-Feast_Dayswww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" t="2884" r="3441" b="2956"/>
          <a:stretch>
            <a:fillRect/>
          </a:stretch>
        </p:blipFill>
        <p:spPr bwMode="auto">
          <a:xfrm>
            <a:off x="314324" y="2669458"/>
            <a:ext cx="2901923" cy="37742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5" b="1831"/>
          <a:stretch/>
        </p:blipFill>
        <p:spPr bwMode="auto">
          <a:xfrm>
            <a:off x="3474870" y="2669457"/>
            <a:ext cx="3045635" cy="37742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4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4000"/>
                    </a14:imgEffect>
                    <a14:imgEffect>
                      <a14:colorTemperature colorTemp="6375"/>
                    </a14:imgEffect>
                    <a14:imgEffect>
                      <a14:saturation sat="185000"/>
                    </a14:imgEffect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128" y="2669456"/>
            <a:ext cx="3012856" cy="37742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Правоъгълник 2"/>
          <p:cNvSpPr/>
          <p:nvPr/>
        </p:nvSpPr>
        <p:spPr>
          <a:xfrm>
            <a:off x="2178669" y="6230833"/>
            <a:ext cx="1159292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600" dirty="0" err="1" smtClean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kristiuppstandelse</a:t>
            </a:r>
            <a:r>
              <a:rPr lang="bg-BG" sz="600" dirty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IE" sz="600" dirty="0" err="1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wordpress</a:t>
            </a:r>
            <a:r>
              <a:rPr lang="bg-BG" sz="600" dirty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IE" sz="600" dirty="0" smtClean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</a:t>
            </a:r>
            <a:r>
              <a:rPr lang="bg-BG" sz="600" dirty="0" smtClean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5617520" y="6277217"/>
            <a:ext cx="99418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spiritualpaintings.com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8285556" y="6272641"/>
            <a:ext cx="16738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marshmk.files.wordpress.com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92000" y="6167896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306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515">
        <p:pull/>
      </p:transition>
    </mc:Choice>
    <mc:Fallback xmlns="">
      <p:transition spd="slow" advTm="114515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4" grpId="0"/>
      <p:bldP spid="9" grpId="0"/>
      <p:bldP spid="10" grpId="0"/>
      <p:bldP spid="3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202407" y="1325563"/>
            <a:ext cx="10589420" cy="1325563"/>
          </a:xfrm>
        </p:spPr>
        <p:txBody>
          <a:bodyPr>
            <a:normAutofit/>
          </a:bodyPr>
          <a:lstStyle/>
          <a:p>
            <a:pPr algn="ctr"/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Отговор: На Архангеловден – 8 ноември почитаме </a:t>
            </a:r>
            <a:b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свети Архангел Михаил и всички ангели.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0" y="0"/>
            <a:ext cx="11587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 почитаме на Архангеловден?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34" t="5165" r="5702" b="16075"/>
          <a:stretch/>
        </p:blipFill>
        <p:spPr bwMode="auto">
          <a:xfrm>
            <a:off x="1896110" y="2687638"/>
            <a:ext cx="2827655" cy="374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 descr="C:\Documents and Settings\Ivo\Desktop\8ноември1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338" y="2687638"/>
            <a:ext cx="3133725" cy="37401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авоъгълник 6"/>
          <p:cNvSpPr/>
          <p:nvPr/>
        </p:nvSpPr>
        <p:spPr>
          <a:xfrm>
            <a:off x="4027207" y="6233468"/>
            <a:ext cx="66877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www.olx.bg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8030736" y="6227733"/>
            <a:ext cx="50366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pastir.bg</a:t>
            </a:r>
            <a:endParaRPr lang="en-US" sz="7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15825" y="6227733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26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38">
        <p:pull/>
      </p:transition>
    </mc:Choice>
    <mc:Fallback xmlns="">
      <p:transition spd="slow" advTm="22938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4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06916" y="2447396"/>
            <a:ext cx="8737071" cy="1646302"/>
          </a:xfrm>
        </p:spPr>
        <p:txBody>
          <a:bodyPr/>
          <a:lstStyle/>
          <a:p>
            <a:r>
              <a:rPr lang="bg-BG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Православният храм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0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19">
        <p:pull/>
      </p:transition>
    </mc:Choice>
    <mc:Fallback xmlns="">
      <p:transition spd="slow" advTm="6819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404468" y="1146175"/>
            <a:ext cx="10615613" cy="1325563"/>
          </a:xfrm>
        </p:spPr>
        <p:txBody>
          <a:bodyPr>
            <a:normAutofit/>
          </a:bodyPr>
          <a:lstStyle/>
          <a:p>
            <a:pPr algn="ctr"/>
            <a:r>
              <a:rPr lang="bg-BG" sz="3000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3000" dirty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bg-BG" sz="3000" dirty="0" smtClean="0">
                <a:solidFill>
                  <a:schemeClr val="accent4">
                    <a:lumMod val="50000"/>
                  </a:schemeClr>
                </a:solidFill>
              </a:rPr>
              <a:t>Защото храмът е посветен на Бога и в него невидимо присъства Бог, заедно с Неговите ангели.</a:t>
            </a:r>
            <a:endParaRPr lang="en-US" sz="3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0" y="0"/>
            <a:ext cx="11587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Защо наричаме храма дом Божий?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0"/>
          <a:stretch/>
        </p:blipFill>
        <p:spPr>
          <a:xfrm>
            <a:off x="2020491" y="2471738"/>
            <a:ext cx="5972175" cy="4114083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7070619" y="6370762"/>
            <a:ext cx="92204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www.bg-patriarshia.bg</a:t>
            </a:r>
            <a:endParaRPr lang="en-US" sz="7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16598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03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90">
        <p:pull/>
      </p:transition>
    </mc:Choice>
    <mc:Fallback xmlns="">
      <p:transition spd="slow" advTm="2379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4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1"/>
          <p:cNvSpPr txBox="1">
            <a:spLocks/>
          </p:cNvSpPr>
          <p:nvPr/>
        </p:nvSpPr>
        <p:spPr>
          <a:xfrm>
            <a:off x="604837" y="0"/>
            <a:ext cx="11587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какво се отличава храмът?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лавие 1"/>
          <p:cNvSpPr txBox="1">
            <a:spLocks/>
          </p:cNvSpPr>
          <p:nvPr/>
        </p:nvSpPr>
        <p:spPr>
          <a:xfrm>
            <a:off x="981075" y="1499394"/>
            <a:ext cx="1835944" cy="895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dirty="0" smtClean="0">
                <a:solidFill>
                  <a:schemeClr val="accent5">
                    <a:lumMod val="50000"/>
                  </a:schemeClr>
                </a:solidFill>
              </a:rPr>
              <a:t>кръст</a:t>
            </a: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2651126"/>
            <a:ext cx="5100638" cy="3825478"/>
          </a:xfrm>
          <a:prstGeom prst="rect">
            <a:avLst/>
          </a:prstGeom>
        </p:spPr>
      </p:pic>
      <p:sp>
        <p:nvSpPr>
          <p:cNvPr id="9" name="Заглавие 1"/>
          <p:cNvSpPr txBox="1">
            <a:spLocks/>
          </p:cNvSpPr>
          <p:nvPr/>
        </p:nvSpPr>
        <p:spPr>
          <a:xfrm>
            <a:off x="3598064" y="1480346"/>
            <a:ext cx="2019301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dirty="0" smtClean="0">
                <a:solidFill>
                  <a:schemeClr val="accent5">
                    <a:lumMod val="50000"/>
                  </a:schemeClr>
                </a:solidFill>
              </a:rPr>
              <a:t>камбана</a:t>
            </a:r>
          </a:p>
        </p:txBody>
      </p:sp>
      <p:pic>
        <p:nvPicPr>
          <p:cNvPr id="11" name="Картина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588" y="2651126"/>
            <a:ext cx="4685300" cy="3825478"/>
          </a:xfrm>
          <a:prstGeom prst="rect">
            <a:avLst/>
          </a:prstGeom>
        </p:spPr>
      </p:pic>
      <p:sp>
        <p:nvSpPr>
          <p:cNvPr id="12" name="Заглавие 1"/>
          <p:cNvSpPr txBox="1">
            <a:spLocks/>
          </p:cNvSpPr>
          <p:nvPr/>
        </p:nvSpPr>
        <p:spPr>
          <a:xfrm>
            <a:off x="7382566" y="1499394"/>
            <a:ext cx="1835944" cy="895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dirty="0" smtClean="0">
                <a:solidFill>
                  <a:schemeClr val="accent5">
                    <a:lumMod val="50000"/>
                  </a:schemeClr>
                </a:solidFill>
              </a:rPr>
              <a:t>икони</a:t>
            </a:r>
          </a:p>
        </p:txBody>
      </p:sp>
      <p:sp>
        <p:nvSpPr>
          <p:cNvPr id="2" name="Правоъгълник 1"/>
          <p:cNvSpPr/>
          <p:nvPr/>
        </p:nvSpPr>
        <p:spPr>
          <a:xfrm>
            <a:off x="4468416" y="6321554"/>
            <a:ext cx="58221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pochivka.bg</a:t>
            </a:r>
            <a:endParaRPr lang="en-US" sz="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9569054" y="6276549"/>
            <a:ext cx="86594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sites.google.com</a:t>
            </a: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415837" y="6116781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5612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85">
        <p:pull/>
      </p:transition>
    </mc:Choice>
    <mc:Fallback xmlns="">
      <p:transition spd="slow" advTm="27985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6" grpId="0"/>
      <p:bldP spid="9" grpId="0"/>
      <p:bldP spid="12" grpId="0"/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00050" y="1124095"/>
            <a:ext cx="9257455" cy="1325563"/>
          </a:xfrm>
        </p:spPr>
        <p:txBody>
          <a:bodyPr>
            <a:normAutofit/>
          </a:bodyPr>
          <a:lstStyle/>
          <a:p>
            <a:pPr algn="ctr"/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Отговор</a:t>
            </a:r>
            <a:r>
              <a:rPr lang="bg-BG" sz="3200" dirty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bg-BG" sz="3200" dirty="0" smtClean="0">
                <a:solidFill>
                  <a:schemeClr val="accent4">
                    <a:lumMod val="50000"/>
                  </a:schemeClr>
                </a:solidFill>
              </a:rPr>
              <a:t>Храмовете са посветени на Господа, на света Богородица, на светци и на ангели.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00050" y="28575"/>
            <a:ext cx="11587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Какви имена носят храмовете?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2"/>
          <a:stretch/>
        </p:blipFill>
        <p:spPr>
          <a:xfrm>
            <a:off x="3500439" y="2219615"/>
            <a:ext cx="3974176" cy="4431430"/>
          </a:xfrm>
          <a:prstGeom prst="rect">
            <a:avLst/>
          </a:prstGeom>
        </p:spPr>
      </p:pic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092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05">
        <p:pull/>
      </p:transition>
    </mc:Choice>
    <mc:Fallback xmlns="">
      <p:transition spd="slow" advTm="19305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0012" y="1196975"/>
            <a:ext cx="9412697" cy="1689100"/>
          </a:xfrm>
        </p:spPr>
        <p:txBody>
          <a:bodyPr>
            <a:normAutofit/>
          </a:bodyPr>
          <a:lstStyle/>
          <a:p>
            <a:r>
              <a:rPr lang="bg-BG" sz="3200" dirty="0" smtClean="0">
                <a:solidFill>
                  <a:schemeClr val="accent5">
                    <a:lumMod val="50000"/>
                  </a:schemeClr>
                </a:solidFill>
              </a:rPr>
              <a:t>Отговор: Отиваме да се</a:t>
            </a:r>
            <a:r>
              <a:rPr lang="bg-BG" sz="3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bg-BG" sz="3200" dirty="0" smtClean="0">
                <a:solidFill>
                  <a:schemeClr val="accent5">
                    <a:lumMod val="50000"/>
                  </a:schemeClr>
                </a:solidFill>
              </a:rPr>
              <a:t>молим; да </a:t>
            </a:r>
            <a:r>
              <a:rPr lang="bg-BG" sz="3200" dirty="0">
                <a:solidFill>
                  <a:schemeClr val="accent5">
                    <a:lumMod val="50000"/>
                  </a:schemeClr>
                </a:solidFill>
              </a:rPr>
              <a:t>запалим </a:t>
            </a:r>
            <a:r>
              <a:rPr lang="bg-BG" sz="3200" dirty="0" smtClean="0">
                <a:solidFill>
                  <a:schemeClr val="accent5">
                    <a:lumMod val="50000"/>
                  </a:schemeClr>
                </a:solidFill>
              </a:rPr>
              <a:t>свещи; да празнуваме християнските празници.</a:t>
            </a:r>
            <a:endParaRPr lang="en-US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400050" y="28575"/>
            <a:ext cx="11587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solidFill>
                  <a:srgbClr val="FF0000"/>
                </a:solidFill>
              </a:rPr>
              <a:t>Защо отиваме в храма?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62" y="2700278"/>
            <a:ext cx="2832721" cy="3600449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87"/>
          <a:stretch/>
        </p:blipFill>
        <p:spPr>
          <a:xfrm>
            <a:off x="3971666" y="2700277"/>
            <a:ext cx="5329613" cy="360045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8698229" y="6100672"/>
            <a:ext cx="60305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trip.dir.bg</a:t>
            </a:r>
          </a:p>
        </p:txBody>
      </p:sp>
      <p:sp>
        <p:nvSpPr>
          <p:cNvPr id="9" name="Правоъгълник 8"/>
          <p:cNvSpPr/>
          <p:nvPr/>
        </p:nvSpPr>
        <p:spPr>
          <a:xfrm>
            <a:off x="805163" y="6100672"/>
            <a:ext cx="119616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</a:t>
            </a:r>
            <a:r>
              <a:rPr 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vetlinata-na-hrama.com</a:t>
            </a:r>
            <a:endParaRPr 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10067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181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00">
        <p:pull/>
      </p:transition>
    </mc:Choice>
    <mc:Fallback xmlns="">
      <p:transition spd="slow" advTm="206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4" grpId="0"/>
      <p:bldP spid="3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85788" y="2661709"/>
            <a:ext cx="9415462" cy="1646302"/>
          </a:xfrm>
        </p:spPr>
        <p:txBody>
          <a:bodyPr/>
          <a:lstStyle/>
          <a:p>
            <a:pPr algn="ctr"/>
            <a:r>
              <a:rPr lang="bg-BG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Ако знаете всичко от преговора, вече сте отлично подготвени за тест-входно ниво. Успех!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30112" y="60817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03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38">
        <p:pull/>
      </p:transition>
    </mc:Choice>
    <mc:Fallback xmlns="">
      <p:transition spd="slow" advTm="13838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rgbClr val="EEF8D7"/>
            </a:gs>
            <a:gs pos="64000">
              <a:schemeClr val="accent1">
                <a:lumMod val="5000"/>
                <a:lumOff val="95000"/>
              </a:schemeClr>
            </a:gs>
            <a:gs pos="0">
              <a:srgbClr val="FFC000">
                <a:alpha val="90000"/>
              </a:srgbClr>
            </a:gs>
            <a:gs pos="86000">
              <a:srgbClr val="92D05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2880" y="2814637"/>
            <a:ext cx="9110662" cy="1042988"/>
          </a:xfrm>
          <a:prstGeom prst="rect">
            <a:avLst/>
          </a:prstGeom>
          <a:solidFill>
            <a:srgbClr val="22587C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B25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Начален преговор</a:t>
            </a: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srgbClr val="FFCB25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2880" y="3557587"/>
            <a:ext cx="9110662" cy="61323"/>
          </a:xfrm>
          <a:prstGeom prst="rect">
            <a:avLst/>
          </a:prstGeom>
          <a:solidFill>
            <a:srgbClr val="FFCB25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517514" y="2967037"/>
            <a:ext cx="9110662" cy="61323"/>
          </a:xfrm>
          <a:prstGeom prst="rect">
            <a:avLst/>
          </a:prstGeom>
          <a:solidFill>
            <a:srgbClr val="FFCB25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364784" y="165493"/>
            <a:ext cx="3578971" cy="2507225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b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– православие</a:t>
            </a:r>
            <a:b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049310" y="5961668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>
              <a:lnSpc>
                <a:spcPct val="120000"/>
              </a:lnSpc>
              <a:defRPr/>
            </a:pPr>
            <a:r>
              <a:rPr lang="bg-BG" sz="1600" dirty="0"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съставена </a:t>
            </a: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от екипа на сайта</a:t>
            </a:r>
            <a:b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„Светлината на храма“ </a:t>
            </a:r>
            <a:r>
              <a:rPr lang="bg-BG" sz="1600" dirty="0" smtClean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 smtClean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600" dirty="0" smtClean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 smtClean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1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843745" y="3753855"/>
            <a:ext cx="8458200" cy="1211077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>
              <a:defRPr/>
            </a:pPr>
            <a:r>
              <a:rPr lang="bg-BG" sz="1600" dirty="0" smtClean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УРОК ОТ ЕЛЕКТРОННИЯ УЧЕБНИК ЗА 2. КЛАС </a:t>
            </a:r>
          </a:p>
          <a:p>
            <a:pPr marL="102870">
              <a:defRPr/>
            </a:pPr>
            <a:r>
              <a:rPr lang="bg-BG" sz="1600" dirty="0" smtClean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НА ИЗДАТЕЛСТВО ВИТЕЗДА</a:t>
            </a:r>
            <a:r>
              <a:rPr lang="bg-BG" sz="1600" dirty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600" dirty="0" smtClean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600" dirty="0" smtClean="0"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3" name="Картина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10" y="4684422"/>
            <a:ext cx="4209918" cy="141426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707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5.8|9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|22.4|24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8|35.6|38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|6.1|6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"/>
</p:tagLst>
</file>

<file path=ppt/theme/theme1.xml><?xml version="1.0" encoding="utf-8"?>
<a:theme xmlns:a="http://schemas.openxmlformats.org/drawingml/2006/main" name="Фасети">
  <a:themeElements>
    <a:clrScheme name="Фасети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Фасети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695</TotalTime>
  <Words>295</Words>
  <Application>Microsoft Office PowerPoint</Application>
  <PresentationFormat>Широк екран</PresentationFormat>
  <Paragraphs>75</Paragraphs>
  <Slides>20</Slides>
  <Notes>0</Notes>
  <HiddenSlides>0</HiddenSlides>
  <MMClips>19</MMClips>
  <ScaleCrop>false</ScaleCrop>
  <HeadingPairs>
    <vt:vector size="6" baseType="variant">
      <vt:variant>
        <vt:lpstr>Използвани шрифтове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20</vt:i4>
      </vt:variant>
    </vt:vector>
  </HeadingPairs>
  <TitlesOfParts>
    <vt:vector size="30" baseType="lpstr">
      <vt:lpstr>Arial</vt:lpstr>
      <vt:lpstr>Arial Narrow</vt:lpstr>
      <vt:lpstr>Book Antiqua</vt:lpstr>
      <vt:lpstr>Calibri</vt:lpstr>
      <vt:lpstr>Georgia</vt:lpstr>
      <vt:lpstr>Times New Roman</vt:lpstr>
      <vt:lpstr>Trebuchet MS</vt:lpstr>
      <vt:lpstr>Wingdings 3</vt:lpstr>
      <vt:lpstr>Фасети</vt:lpstr>
      <vt:lpstr>Office Theme</vt:lpstr>
      <vt:lpstr>Нашата вяра (начален преговор)</vt:lpstr>
      <vt:lpstr>Коя е нашата вяра?</vt:lpstr>
      <vt:lpstr>Презентация на PowerPoint</vt:lpstr>
      <vt:lpstr>Коя е Божията Майка?</vt:lpstr>
      <vt:lpstr>Светците и техните празници</vt:lpstr>
      <vt:lpstr>Отговор:             свети Йоан Рилски     света Петка                 (19 октомври)                     (14 октомври)</vt:lpstr>
      <vt:lpstr>Отговор:       свети Димитър            свети Георги               (26 октомври)                        (6 май)</vt:lpstr>
      <vt:lpstr>Отговор:   свети Николай Чудотворец  (6 декември)</vt:lpstr>
      <vt:lpstr>Отговор:   свети Йоан Кръстител (7 януари)</vt:lpstr>
      <vt:lpstr>Празници  на Господа, на Божията Майка и на ангелите</vt:lpstr>
      <vt:lpstr> Въведение (21 ноември)            </vt:lpstr>
      <vt:lpstr> Богоявление (6 януари)            </vt:lpstr>
      <vt:lpstr>Отговор: На Архангеловден – 8 ноември почитаме  свети Архангел Михаил и всички ангели.</vt:lpstr>
      <vt:lpstr>Православният храм</vt:lpstr>
      <vt:lpstr>Отговор: Защото храмът е посветен на Бога и в него невидимо присъства Бог, заедно с Неговите ангели.</vt:lpstr>
      <vt:lpstr>Презентация на PowerPoint</vt:lpstr>
      <vt:lpstr>Отговор: Храмовете са посветени на Господа, на света Богородица, на светци и на ангели. </vt:lpstr>
      <vt:lpstr>Отговор: Отиваме да се молим; да запалим свещи; да празнуваме християнските празници.</vt:lpstr>
      <vt:lpstr>Ако знаете всичко от преговора, вече сте отлично подготвени за тест-входно ниво. Успех!</vt:lpstr>
      <vt:lpstr>Презентация на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Религия християнство-православие</dc:title>
  <dc:creator>LB</dc:creator>
  <cp:lastModifiedBy>LB</cp:lastModifiedBy>
  <cp:revision>66</cp:revision>
  <dcterms:created xsi:type="dcterms:W3CDTF">2021-10-19T19:52:28Z</dcterms:created>
  <dcterms:modified xsi:type="dcterms:W3CDTF">2025-02-26T17:19:01Z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