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84" r:id="rId3"/>
    <p:sldId id="275" r:id="rId4"/>
    <p:sldId id="277" r:id="rId5"/>
    <p:sldId id="279" r:id="rId6"/>
    <p:sldId id="280" r:id="rId7"/>
    <p:sldId id="260" r:id="rId8"/>
    <p:sldId id="281" r:id="rId9"/>
    <p:sldId id="282" r:id="rId10"/>
    <p:sldId id="261" r:id="rId11"/>
    <p:sldId id="265" r:id="rId12"/>
    <p:sldId id="266" r:id="rId13"/>
    <p:sldId id="286" r:id="rId14"/>
    <p:sldId id="28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C87A"/>
    <a:srgbClr val="CCFF99"/>
    <a:srgbClr val="B8CF8B"/>
    <a:srgbClr val="92B54B"/>
    <a:srgbClr val="0A8098"/>
    <a:srgbClr val="0C98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538AE-B029-47EA-9204-55BBB44F5A2B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A3D86-E83A-4638-ABFA-A1C92035D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7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A3D86-E83A-4638-ABFA-A1C92035DC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7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ED96-6C9B-421B-92CC-29F675F279B9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BF10-33B5-464D-B446-3E981DB8880B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AE3BD-9611-4619-BFBE-1B9755F850B8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90C7-0B0D-4B56-987F-E62900B63FF7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FEFFE-CAA7-4FCD-B1CE-D5CBA0FA209C}" type="datetime1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072C-C622-46DC-A25B-1F986A6AB2D5}" type="datetime1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3E22-D580-4FFC-B44C-5916055E63FF}" type="datetime1">
              <a:rPr lang="en-US" smtClean="0"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61C4D-7C7B-4F6A-94EB-3C9FAB926A5D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502B-8422-4EB0-8D85-3A9E261A2F23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89DB-9C29-4F01-A309-BCDB1A992AD4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6666-B05A-49BB-9BC3-8FCA1823C422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31F5B7-F8ED-49A4-A78B-B507D3D4CB6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72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33A66C-12D7-4786-BC6F-CC8C47AF920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26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C67AC4-4FF4-447B-B8A8-75A041541F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47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AF56DB-72B9-4A14-A044-E64897D46A1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41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17859F-F9E6-462D-9C01-63B19E3C355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60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A029DA-4E43-4408-92E6-FB4ECFA2C7A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57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50F3FA-DAC4-48E6-A6E0-7CD4183D3FA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77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099A0-22BD-465A-B2E7-58A87FEB321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3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01EE6-8DCB-4F86-BE93-1D7727A17A5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59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68DBCF-573E-455B-8CF4-EC63D4B6E10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8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A7D4C8-AE8E-47CC-9D80-55DAB884929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9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>
                <a:alpha val="45000"/>
              </a:srgbClr>
            </a:gs>
            <a:gs pos="50000">
              <a:schemeClr val="bg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B9B45-7DF0-49B5-A4E3-5FF97D45DD78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bg-BG" smtClean="0"/>
              <a:t>Светлината на храма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AD7928-03B3-48DE-8565-3D9ED173FB2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Светлината на храма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84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1109" y="76200"/>
            <a:ext cx="8655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Иисус Христос – Син Божи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222609"/>
            <a:ext cx="3886200" cy="5255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191000" y="6281490"/>
            <a:ext cx="1371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www.</a:t>
            </a:r>
            <a:r>
              <a:rPr lang="bg-BG" sz="900" dirty="0" smtClean="0">
                <a:solidFill>
                  <a:schemeClr val="bg1">
                    <a:lumMod val="50000"/>
                  </a:schemeClr>
                </a:solidFill>
              </a:rPr>
              <a:t>hranitel.club</a:t>
            </a:r>
            <a:endParaRPr lang="en-IE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Хвалите Господа с небес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894" y="6400799"/>
            <a:ext cx="457201" cy="457201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561878" y="6546688"/>
            <a:ext cx="5305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err="1" smtClean="0">
                <a:solidFill>
                  <a:schemeClr val="bg1">
                    <a:lumMod val="50000"/>
                  </a:schemeClr>
                </a:solidFill>
              </a:rPr>
              <a:t>Муз</a:t>
            </a:r>
            <a:r>
              <a:rPr lang="bg-BG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bg-BG" sz="1200" dirty="0" err="1" smtClean="0">
                <a:solidFill>
                  <a:schemeClr val="bg1">
                    <a:lumMod val="50000"/>
                  </a:schemeClr>
                </a:solidFill>
              </a:rPr>
              <a:t>Изп</a:t>
            </a:r>
            <a:r>
              <a:rPr lang="bg-BG" sz="1200" dirty="0" smtClean="0">
                <a:solidFill>
                  <a:schemeClr val="bg1">
                    <a:lumMod val="50000"/>
                  </a:schemeClr>
                </a:solidFill>
              </a:rPr>
              <a:t>.: Хвалите Господа с </a:t>
            </a:r>
            <a:r>
              <a:rPr lang="bg-BG" sz="1200" dirty="0" err="1" smtClean="0">
                <a:solidFill>
                  <a:schemeClr val="bg1">
                    <a:lumMod val="50000"/>
                  </a:schemeClr>
                </a:solidFill>
              </a:rPr>
              <a:t>небес</a:t>
            </a:r>
            <a:r>
              <a:rPr lang="bg-BG" sz="1200" dirty="0" smtClean="0">
                <a:solidFill>
                  <a:schemeClr val="bg1">
                    <a:lumMod val="50000"/>
                  </a:schemeClr>
                </a:solidFill>
              </a:rPr>
              <a:t>, о. </a:t>
            </a:r>
            <a:r>
              <a:rPr lang="bg-BG" sz="1200" dirty="0" err="1" smtClean="0">
                <a:solidFill>
                  <a:schemeClr val="bg1">
                    <a:lumMod val="50000"/>
                  </a:schemeClr>
                </a:solidFill>
              </a:rPr>
              <a:t>Ксенофонт</a:t>
            </a:r>
            <a:r>
              <a:rPr lang="bg-BG" sz="12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bg-BG" sz="1200" dirty="0" err="1" smtClean="0">
                <a:solidFill>
                  <a:schemeClr val="bg1">
                    <a:lumMod val="50000"/>
                  </a:schemeClr>
                </a:solidFill>
              </a:rPr>
              <a:t>изт</a:t>
            </a:r>
            <a:r>
              <a:rPr lang="bg-BG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youtube</a:t>
            </a:r>
            <a:endParaRPr lang="en-IE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0" y="61513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4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495">
        <p:split orient="vert"/>
      </p:transition>
    </mc:Choice>
    <mc:Fallback xmlns="">
      <p:transition spd="slow" advTm="749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515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94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5657850"/>
            <a:ext cx="9448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Ние сме християни, защото нашият Бог е  Христос. Християнството е нашата вяра. 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Documents and Settings\Ivo\Desktop\New Folder\χριστός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25"/>
                    </a14:imgEffect>
                    <a14:imgEffect>
                      <a14:saturation sat="160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1" r="4319"/>
          <a:stretch/>
        </p:blipFill>
        <p:spPr bwMode="auto">
          <a:xfrm>
            <a:off x="1905000" y="381000"/>
            <a:ext cx="5334000" cy="5276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38800" y="5334000"/>
            <a:ext cx="175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www.lh3.googleusercontent.com</a:t>
            </a:r>
            <a:endParaRPr lang="en-IE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254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2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492">
        <p:split orient="vert"/>
      </p:transition>
    </mc:Choice>
    <mc:Fallback xmlns="">
      <p:transition spd="slow" advTm="1249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5486400"/>
            <a:ext cx="9448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bg-BG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това кой е </a:t>
            </a:r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Бог, за създаването на света и за </a:t>
            </a:r>
          </a:p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живота на хората научаваме от Библията. 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7" y="772634"/>
            <a:ext cx="3084881" cy="441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447">
            <a:off x="3501155" y="1238245"/>
            <a:ext cx="5731906" cy="3977943"/>
          </a:xfrm>
          <a:prstGeom prst="rect">
            <a:avLst/>
          </a:prstGeom>
        </p:spPr>
      </p:pic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9017" y="6212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4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50">
        <p:split orient="vert"/>
      </p:transition>
    </mc:Choice>
    <mc:Fallback xmlns="">
      <p:transition spd="slow" advTm="1305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57850"/>
            <a:ext cx="9448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Бог е Създателят на всичко </a:t>
            </a:r>
          </a:p>
          <a:p>
            <a:pPr algn="ctr"/>
            <a:r>
              <a:rPr lang="bg-BG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идимо и невидимо.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My Documents\ПРОЕКТОУЧЕБНИЦИ и УТ\УРОЦИ 01.2020\1 клас 01.2020 работни по уроците\1клас ФОТОСИ\Фотоси 2Иисус Христос-Син Божи(1) 1клас\Сътворението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" t="4798" r="3928" b="4232"/>
          <a:stretch/>
        </p:blipFill>
        <p:spPr bwMode="auto">
          <a:xfrm>
            <a:off x="1307206" y="376343"/>
            <a:ext cx="6475348" cy="519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63897" y="5105400"/>
            <a:ext cx="14010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www.</a:t>
            </a:r>
            <a:r>
              <a:rPr lang="en-IE" sz="1000" dirty="0" smtClean="0">
                <a:solidFill>
                  <a:schemeClr val="bg1">
                    <a:lumMod val="65000"/>
                  </a:schemeClr>
                </a:solidFill>
              </a:rPr>
              <a:t>pbs.twimg.com</a:t>
            </a:r>
            <a:endParaRPr lang="en-IE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030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9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4">
        <p:split orient="vert"/>
      </p:transition>
    </mc:Choice>
    <mc:Fallback xmlns="">
      <p:transition spd="slow" advTm="800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57850"/>
            <a:ext cx="9448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Бог сътворил първо </a:t>
            </a:r>
          </a:p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невидимия свят на ангелите.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Ivo\My Documents\ПРОЕКТОУЧЕБНИЦИ и УТ\УРОЦИ 01.2020\1 клас 01.2020 работни по уроците\1клас ФОТОСИ\Фотоси 2Иисус Христос-Син Божи(1) 1клас\Сътворяванетонаангелит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135" y="93492"/>
            <a:ext cx="4338529" cy="559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57800" y="5522030"/>
            <a:ext cx="140775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 smtClean="0"/>
              <a:t>www.holytrinityutrecht.n</a:t>
            </a:r>
            <a:r>
              <a:rPr lang="en-IE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endParaRPr lang="en-IE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1254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5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132">
        <p:split orient="vert"/>
      </p:transition>
    </mc:Choice>
    <mc:Fallback xmlns="">
      <p:transition spd="slow" advTm="713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5657850"/>
            <a:ext cx="8763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После сътворил видимия свят. Първите хора, Адам и Ева, </a:t>
            </a:r>
            <a:r>
              <a:rPr lang="bg-BG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Той заселил</a:t>
            </a:r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в рая.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УЧЕБНИЦИ\1 кл УЧЕБНИК\ЗА УРОЦИТЕ\2 и 3 Към Иисус Христос\2044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750"/>
                    </a14:imgEffect>
                    <a14:imgEffect>
                      <a14:saturation sat="130000"/>
                    </a14:imgEffect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772400" cy="533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06235" y="5375798"/>
            <a:ext cx="1676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700" dirty="0" smtClean="0">
                <a:solidFill>
                  <a:schemeClr val="bg1">
                    <a:lumMod val="85000"/>
                  </a:schemeClr>
                </a:solidFill>
              </a:rPr>
              <a:t>https://</a:t>
            </a:r>
            <a:r>
              <a:rPr lang="en-IE" sz="900" dirty="0" smtClean="0">
                <a:solidFill>
                  <a:schemeClr val="bg1">
                    <a:lumMod val="85000"/>
                  </a:schemeClr>
                </a:solidFill>
              </a:rPr>
              <a:t>img-fotki.yandex.ru</a:t>
            </a:r>
            <a:endParaRPr lang="en-IE" sz="7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761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8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543">
        <p:split orient="vert"/>
      </p:transition>
    </mc:Choice>
    <mc:Fallback xmlns="">
      <p:transition spd="slow" advTm="1354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591084"/>
            <a:ext cx="9448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Заради непослушанието им към Бога, </a:t>
            </a:r>
          </a:p>
          <a:p>
            <a:pPr algn="ctr"/>
            <a:r>
              <a:rPr lang="bg-BG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Адам и Ева били изгонени от рая.</a:t>
            </a:r>
            <a:endParaRPr lang="en-US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5" b="12566"/>
          <a:stretch/>
        </p:blipFill>
        <p:spPr>
          <a:xfrm>
            <a:off x="1981200" y="226513"/>
            <a:ext cx="5334000" cy="54313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10996" y="5432880"/>
            <a:ext cx="113685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https://</a:t>
            </a:r>
            <a:r>
              <a:rPr lang="en-IE" sz="900" dirty="0">
                <a:solidFill>
                  <a:srgbClr val="B8CF8B"/>
                </a:solidFill>
              </a:rPr>
              <a:t>ziarullumina.ro</a:t>
            </a:r>
            <a:endParaRPr lang="en-IE" sz="600" dirty="0">
              <a:solidFill>
                <a:srgbClr val="B8CF8B"/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818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2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642">
        <p:split orient="vert"/>
      </p:transition>
    </mc:Choice>
    <mc:Fallback xmlns="">
      <p:transition spd="slow" advTm="1064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120193"/>
            <a:ext cx="9144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Когато злото се увеличило, Бог изпратил на земята Спасител. Той е Божият </a:t>
            </a:r>
            <a:r>
              <a:rPr lang="bg-BG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Син, Който се родил на земята като Човек</a:t>
            </a:r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en-US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" t="2008" r="2810" b="2016"/>
          <a:stretch/>
        </p:blipFill>
        <p:spPr bwMode="auto">
          <a:xfrm>
            <a:off x="2171700" y="228600"/>
            <a:ext cx="4800600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5093762" y="4859253"/>
            <a:ext cx="189026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800" dirty="0">
                <a:solidFill>
                  <a:schemeClr val="accent3">
                    <a:lumMod val="75000"/>
                  </a:schemeClr>
                </a:solidFill>
              </a:rPr>
              <a:t>Icon by </a:t>
            </a:r>
            <a:r>
              <a:rPr lang="en-IE" sz="800" dirty="0">
                <a:solidFill>
                  <a:srgbClr val="92B54B"/>
                </a:solidFill>
              </a:rPr>
              <a:t>the</a:t>
            </a:r>
            <a:r>
              <a:rPr lang="en-IE" sz="800" dirty="0">
                <a:solidFill>
                  <a:schemeClr val="accent3">
                    <a:lumMod val="75000"/>
                  </a:schemeClr>
                </a:solidFill>
              </a:rPr>
              <a:t> hand of Dn. Matthew </a:t>
            </a:r>
            <a:r>
              <a:rPr lang="en-IE" sz="800" dirty="0" smtClean="0">
                <a:solidFill>
                  <a:schemeClr val="accent3">
                    <a:lumMod val="75000"/>
                  </a:schemeClr>
                </a:solidFill>
              </a:rPr>
              <a:t>Garrett</a:t>
            </a:r>
            <a:endParaRPr lang="en-IE" sz="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46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322">
        <p:split orient="vert"/>
      </p:transition>
    </mc:Choice>
    <mc:Fallback xmlns="">
      <p:transition spd="slow" advTm="1732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5661517"/>
            <a:ext cx="84582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Божият Син - Господ Иисус Христос учи хората как да бъдат добри.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My Pictures 09.01.2017\1 ГОСПОД ИИСУС ХРИСТОС\3 Господ Чудеса и притчи\Проповедта на планината\sermon_l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690"/>
          <a:stretch/>
        </p:blipFill>
        <p:spPr bwMode="auto">
          <a:xfrm>
            <a:off x="1638300" y="199638"/>
            <a:ext cx="5867400" cy="544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219771" y="5403755"/>
            <a:ext cx="9813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>
                <a:solidFill>
                  <a:schemeClr val="accent6">
                    <a:lumMod val="50000"/>
                  </a:schemeClr>
                </a:solidFill>
              </a:rPr>
              <a:t>https</a:t>
            </a:r>
            <a:r>
              <a:rPr lang="en-IE" sz="700" dirty="0">
                <a:solidFill>
                  <a:schemeClr val="accent6">
                    <a:lumMod val="50000"/>
                  </a:schemeClr>
                </a:solidFill>
              </a:rPr>
              <a:t>://doxologia.ro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6412" y="60663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6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440">
        <p:split orient="vert"/>
      </p:transition>
    </mc:Choice>
    <mc:Fallback xmlns="">
      <p:transition spd="slow" advTm="1244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3835" y="5299245"/>
            <a:ext cx="8153400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Той</a:t>
            </a:r>
            <a:r>
              <a:rPr lang="bg-BG" sz="3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е всемогъщ Бог и върши много чудеса. </a:t>
            </a:r>
            <a:r>
              <a:rPr lang="bg-BG" sz="3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bg-BG" sz="3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 любов към хората Той лекува техните болести и ги избавя от беди.</a:t>
            </a:r>
            <a:endParaRPr lang="en-US" sz="3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72" b="2449"/>
          <a:stretch/>
        </p:blipFill>
        <p:spPr>
          <a:xfrm>
            <a:off x="1752600" y="204065"/>
            <a:ext cx="5595870" cy="51790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4251" y="5167707"/>
            <a:ext cx="15921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600" dirty="0">
                <a:solidFill>
                  <a:schemeClr val="accent6">
                    <a:lumMod val="50000"/>
                  </a:schemeClr>
                </a:solidFill>
              </a:rPr>
              <a:t>https://</a:t>
            </a:r>
            <a:r>
              <a:rPr lang="en-IE" sz="800" dirty="0">
                <a:solidFill>
                  <a:schemeClr val="accent6">
                    <a:lumMod val="50000"/>
                  </a:schemeClr>
                </a:solidFill>
              </a:rPr>
              <a:t>d3r17sqop8okcd.cloudfront</a:t>
            </a:r>
            <a:endParaRPr lang="en-IE" sz="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7447" y="60379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6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138">
        <p:split orient="vert"/>
      </p:transition>
    </mc:Choice>
    <mc:Fallback xmlns="">
      <p:transition spd="slow" advTm="1513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5562600"/>
            <a:ext cx="8534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Господ</a:t>
            </a:r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много обича децата </a:t>
            </a:r>
            <a:r>
              <a:rPr lang="bg-BG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 ги </a:t>
            </a:r>
            <a:r>
              <a:rPr lang="bg-BG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благославя. Той </a:t>
            </a:r>
            <a:r>
              <a:rPr lang="bg-BG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желае те да идват при Него.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599"/>
            <a:ext cx="6781800" cy="54290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60789" y="5462007"/>
            <a:ext cx="217880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lang="en-I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gretchenjoanna.files.wordpress.com</a:t>
            </a:r>
            <a:endParaRPr lang="en-IE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7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750">
        <p:split orient="vert"/>
      </p:transition>
    </mc:Choice>
    <mc:Fallback xmlns="">
      <p:transition spd="slow" advTm="1075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6530" y="304800"/>
            <a:ext cx="6550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Въпроси към урока: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" y="1752600"/>
            <a:ext cx="9144000" cy="7017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>
              <a:buAutoNum type="arabicPeriod"/>
            </a:pPr>
            <a:r>
              <a:rPr lang="bg-BG" sz="3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 се нарича нашият Бог?</a:t>
            </a:r>
          </a:p>
          <a:p>
            <a:pPr marL="742950" indent="-742950">
              <a:buAutoNum type="arabicPeriod"/>
            </a:pPr>
            <a:r>
              <a:rPr lang="bg-BG" sz="34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Каква е нашата вяра?</a:t>
            </a:r>
          </a:p>
          <a:p>
            <a:pPr marL="742950" indent="-742950">
              <a:buAutoNum type="arabicPeriod"/>
            </a:pPr>
            <a:r>
              <a:rPr lang="bg-BG" sz="3400" b="1" cap="none" spc="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Кой е създал света и хората?</a:t>
            </a:r>
          </a:p>
          <a:p>
            <a:pPr marL="742950" indent="-742950">
              <a:buAutoNum type="arabicPeriod"/>
            </a:pPr>
            <a:r>
              <a:rPr lang="bg-BG" sz="3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Къде живеели първите хора?</a:t>
            </a:r>
          </a:p>
          <a:p>
            <a:pPr marL="742950" indent="-742950">
              <a:buAutoNum type="arabicPeriod"/>
            </a:pPr>
            <a:r>
              <a:rPr lang="bg-BG" sz="3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Защо Бог се родил </a:t>
            </a:r>
            <a:r>
              <a:rPr lang="bg-BG" sz="3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земята</a:t>
            </a:r>
            <a:r>
              <a:rPr lang="bg-BG" sz="3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като Човек?</a:t>
            </a:r>
          </a:p>
          <a:p>
            <a:pPr marL="742950" indent="-742950">
              <a:buAutoNum type="arabicPeriod"/>
            </a:pPr>
            <a:r>
              <a:rPr lang="bg-BG" sz="34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Какво върши Бог от любов към нас?</a:t>
            </a:r>
          </a:p>
          <a:p>
            <a:pPr marL="742950" indent="-742950">
              <a:buAutoNum type="arabicPeriod"/>
            </a:pPr>
            <a:r>
              <a:rPr lang="bg-BG" sz="34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Защо Бог призовава децата да идват при Него?</a:t>
            </a:r>
          </a:p>
          <a:p>
            <a:pPr marL="742950" indent="-742950">
              <a:buAutoNum type="arabicPeriod"/>
            </a:pPr>
            <a:endParaRPr lang="bg-BG" sz="3400" b="1" cap="none" spc="0" dirty="0" smtClean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bg-BG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bg-BG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bg-BG" sz="36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en-US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7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8687">
        <p:split orient="vert"/>
      </p:transition>
    </mc:Choice>
    <mc:Fallback xmlns="">
      <p:transition spd="slow" advTm="5868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1000">
              <a:schemeClr val="accent3">
                <a:lumMod val="20000"/>
                <a:lumOff val="80000"/>
              </a:schemeClr>
            </a:gs>
            <a:gs pos="84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4482" y="2895600"/>
            <a:ext cx="9144000" cy="840215"/>
          </a:xfrm>
          <a:prstGeom prst="rect">
            <a:avLst/>
          </a:prstGeom>
          <a:solidFill>
            <a:srgbClr val="C0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Иисус Христос – Син Божи  </a:t>
            </a:r>
            <a:endParaRPr kumimoji="0" lang="en-I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65" y="3594621"/>
            <a:ext cx="9144000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965" y="2976056"/>
            <a:ext cx="9144000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804380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err="1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</a:t>
            </a:r>
            <a:r>
              <a:rPr lang="bg-BG" sz="1800" dirty="0" smtClean="0"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СТАВЕНА</a:t>
            </a: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УРОК 1.1 ОТ ЕЛЕКТРОННИЯ УЧЕБНИК ЗА 1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8361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282</Words>
  <Application>Microsoft Office PowerPoint</Application>
  <PresentationFormat>Презентация на цял екран (4:3)</PresentationFormat>
  <Paragraphs>44</Paragraphs>
  <Slides>13</Slides>
  <Notes>1</Notes>
  <HiddenSlides>0</HiddenSlides>
  <MMClips>13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13</vt:i4>
      </vt:variant>
    </vt:vector>
  </HeadingPairs>
  <TitlesOfParts>
    <vt:vector size="24" baseType="lpstr">
      <vt:lpstr>Arial</vt:lpstr>
      <vt:lpstr>Book Antiqua</vt:lpstr>
      <vt:lpstr>Calibri</vt:lpstr>
      <vt:lpstr>Georgia</vt:lpstr>
      <vt:lpstr>Lucida Sans</vt:lpstr>
      <vt:lpstr>Times New Roman</vt:lpstr>
      <vt:lpstr>Wingdings</vt:lpstr>
      <vt:lpstr>Wingdings 2</vt:lpstr>
      <vt:lpstr>Wingdings 3</vt:lpstr>
      <vt:lpstr>Office Theme</vt:lpstr>
      <vt:lpstr>Apex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91</cp:revision>
  <dcterms:created xsi:type="dcterms:W3CDTF">2006-08-16T00:00:00Z</dcterms:created>
  <dcterms:modified xsi:type="dcterms:W3CDTF">2025-01-21T08:17:42Z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