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864" r:id="rId2"/>
  </p:sldMasterIdLst>
  <p:sldIdLst>
    <p:sldId id="256" r:id="rId3"/>
    <p:sldId id="268" r:id="rId4"/>
    <p:sldId id="278" r:id="rId5"/>
    <p:sldId id="282" r:id="rId6"/>
    <p:sldId id="279" r:id="rId7"/>
    <p:sldId id="294" r:id="rId8"/>
    <p:sldId id="271" r:id="rId9"/>
    <p:sldId id="284" r:id="rId10"/>
    <p:sldId id="285" r:id="rId11"/>
    <p:sldId id="270" r:id="rId12"/>
    <p:sldId id="274" r:id="rId13"/>
    <p:sldId id="286" r:id="rId14"/>
    <p:sldId id="287" r:id="rId15"/>
    <p:sldId id="299" r:id="rId16"/>
    <p:sldId id="290" r:id="rId17"/>
    <p:sldId id="292" r:id="rId18"/>
    <p:sldId id="297" r:id="rId19"/>
    <p:sldId id="295" r:id="rId20"/>
    <p:sldId id="296" r:id="rId21"/>
    <p:sldId id="301" r:id="rId22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3D"/>
    <a:srgbClr val="800000"/>
    <a:srgbClr val="CC0000"/>
    <a:srgbClr val="3A3A3A"/>
    <a:srgbClr val="94AA7A"/>
    <a:srgbClr val="CBB761"/>
    <a:srgbClr val="D7C785"/>
    <a:srgbClr val="949494"/>
    <a:srgbClr val="A1A1A1"/>
    <a:srgbClr val="B39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71" d="100"/>
          <a:sy n="71" d="100"/>
        </p:scale>
        <p:origin x="58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A57AB-D31C-4D48-963E-265DED19F35C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4DF65-F918-4A31-8630-F4E2F0A7C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858193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184C2-F2E4-401A-8421-D6BB7E30D94A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579FA-DDD2-4924-92C5-BC156F6AA1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438437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758B4-971E-44AD-AD6E-584F2C35F42D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D3B4F8-4661-4B41-8371-DDE106A44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2175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CEC62-C0A7-47B8-8793-E1293E2D3D9F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95AC9-54A9-46A0-9F5A-7318706EB8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097706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0B19C-EA62-4A59-9E99-BB2B785610AE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160F1-4F59-49B2-957C-FF7DCB94D4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520940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3C975-C7EF-44F4-9231-827143CDDD00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C3D16-591A-4303-888B-F3353165E0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8118978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890AE-367B-40F4-A4DD-AA68DE088385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CEF9F-7989-4074-81C9-8608C1BF20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541500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F0CF7-B5AB-495F-988E-44018ACCA0DB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42CB9-4F16-4B4C-93EE-770976846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742073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647DE-7468-47DD-A165-80DE8A71AC4C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54E29-0CED-4D60-9E35-353D736479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221092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2B770-6615-4A88-9239-E11370579FD4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E033A-0DFE-4DDE-AE64-4A7CEDA93F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843009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18C36-041A-45F8-9BF1-C38F68591899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97195-B098-43BE-9E12-3AF9225D91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148884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84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99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83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2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2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277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27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15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11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18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57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DD9D3C-0006-4E29-85A2-FB66AFF0CB01}" type="datetimeFigureOut">
              <a:rPr lang="en-US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BCBCBC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78546B25-2495-426B-B3E5-FB59D29881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51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80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5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5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5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5.pn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7898">
              <a:schemeClr val="tx1"/>
            </a:gs>
            <a:gs pos="0">
              <a:schemeClr val="accent1">
                <a:lumMod val="5000"/>
                <a:lumOff val="95000"/>
              </a:schemeClr>
            </a:gs>
            <a:gs pos="75000">
              <a:schemeClr val="tx1"/>
            </a:gs>
            <a:gs pos="16000">
              <a:srgbClr val="CC0000"/>
            </a:gs>
            <a:gs pos="38000">
              <a:srgbClr val="FFC000">
                <a:alpha val="42000"/>
              </a:srgbClr>
            </a:gs>
            <a:gs pos="88000">
              <a:srgbClr val="00206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838200" y="2362205"/>
            <a:ext cx="6705600" cy="2743200"/>
          </a:xfrm>
        </p:spPr>
        <p:txBody>
          <a:bodyPr/>
          <a:lstStyle/>
          <a:p>
            <a:pPr eaLnBrk="1" hangingPunct="1">
              <a:defRPr/>
            </a:pPr>
            <a:r>
              <a:rPr lang="bg-BG" sz="6600" b="1" i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Прошката </a:t>
            </a:r>
            <a:r>
              <a:rPr lang="bg-BG" sz="66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Сирни заговезни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4476750"/>
            <a:ext cx="41719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342106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838200" y="2198043"/>
            <a:ext cx="1066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www.kmeta.bg</a:t>
            </a:r>
            <a:endParaRPr lang="en-US" sz="9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7401228" y="6658544"/>
            <a:ext cx="15043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www.dunavmost.com</a:t>
            </a:r>
            <a:endParaRPr lang="en-US" sz="9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Tm="8405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>
            <a:spLocks noGrp="1"/>
          </p:cNvSpPr>
          <p:nvPr>
            <p:ph type="subTitle" idx="1"/>
          </p:nvPr>
        </p:nvSpPr>
        <p:spPr>
          <a:xfrm>
            <a:off x="381000" y="52578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bg-BG" sz="48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Verdana" pitchFamily="34" charset="0"/>
                <a:cs typeface="Times New Roman" pitchFamily="18" charset="0"/>
              </a:rPr>
              <a:t>Бог ни учи да се обичаме</a:t>
            </a:r>
            <a:r>
              <a:rPr lang="en-US" sz="48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Verdana" pitchFamily="34" charset="0"/>
                <a:cs typeface="Times New Roman" pitchFamily="18" charset="0"/>
              </a:rPr>
              <a:t> </a:t>
            </a:r>
            <a:r>
              <a:rPr lang="bg-BG" sz="48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Verdana" pitchFamily="34" charset="0"/>
                <a:cs typeface="Times New Roman" pitchFamily="18" charset="0"/>
              </a:rPr>
              <a:t>и да си прощаваме!</a:t>
            </a:r>
            <a:endParaRPr lang="bg-BG" sz="5400" b="1" i="1" dirty="0" smtClean="0">
              <a:solidFill>
                <a:srgbClr val="EE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80999"/>
            <a:ext cx="3886200" cy="4979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6753" y="6199094"/>
            <a:ext cx="609600" cy="6096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2460812" y="5093873"/>
            <a:ext cx="121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www.radiovera.ru</a:t>
            </a:r>
            <a:endParaRPr lang="en-US" sz="8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 advTm="8055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082675" y="5638800"/>
            <a:ext cx="6858000" cy="838200"/>
          </a:xfrm>
        </p:spPr>
        <p:txBody>
          <a:bodyPr/>
          <a:lstStyle/>
          <a:p>
            <a:pPr eaLnBrk="1" hangingPunct="1"/>
            <a:r>
              <a:rPr lang="bg-BG" altLang="en-US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Колко е хубаво, когато ни свързват приятелски чувства!</a:t>
            </a:r>
          </a:p>
        </p:txBody>
      </p:sp>
      <p:pic>
        <p:nvPicPr>
          <p:cNvPr id="5123" name="Picture 3" descr="downloa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6645275" cy="466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1929" y="6057900"/>
            <a:ext cx="609600" cy="6096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019800" y="5216068"/>
            <a:ext cx="18446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www.svetlinata-na-hrama.com</a:t>
            </a: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6096000" y="5208478"/>
            <a:ext cx="18446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www.svetlinata-na-hrama.com</a:t>
            </a:r>
            <a:endParaRPr lang="en-US" sz="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slow" advTm="7402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219200" y="5867400"/>
            <a:ext cx="73914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bg-BG" b="1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Хубаво е, когато имаме приятел до себе си.</a:t>
            </a:r>
          </a:p>
        </p:txBody>
      </p:sp>
      <p:pic>
        <p:nvPicPr>
          <p:cNvPr id="6147" name="Picture 2" descr="i_1197324988_Priqtelki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575" y="819835"/>
            <a:ext cx="61428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01980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562600" y="5174450"/>
            <a:ext cx="1905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rgbClr val="3A3A3A"/>
                </a:solidFill>
              </a:rPr>
              <a:t>www.svetlinata-na-hrama.com</a:t>
            </a:r>
            <a:endParaRPr lang="en-US" sz="800" dirty="0">
              <a:solidFill>
                <a:srgbClr val="3A3A3A"/>
              </a:solidFill>
            </a:endParaRPr>
          </a:p>
        </p:txBody>
      </p:sp>
    </p:spTree>
  </p:cSld>
  <p:clrMapOvr>
    <a:masterClrMapping/>
  </p:clrMapOvr>
  <p:transition spd="slow" advTm="7848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-90207" y="4572000"/>
            <a:ext cx="4419600" cy="2895600"/>
          </a:xfrm>
        </p:spPr>
        <p:txBody>
          <a:bodyPr/>
          <a:lstStyle/>
          <a:p>
            <a:pPr eaLnBrk="1" hangingPunct="1">
              <a:defRPr/>
            </a:pPr>
            <a:r>
              <a:rPr lang="bg-BG" sz="32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bg-BG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 </a:t>
            </a:r>
            <a:r>
              <a:rPr lang="bg-BG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дарява приятелите с много хубави мигове заедно.</a:t>
            </a:r>
          </a:p>
        </p:txBody>
      </p:sp>
      <p:pic>
        <p:nvPicPr>
          <p:cNvPr id="7171" name="Picture 3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3352800"/>
            <a:ext cx="46799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1967b965d626a47910571f0ed1c6e48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0541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212541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838200" y="3153344"/>
            <a:ext cx="18827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tx1">
                    <a:lumMod val="65000"/>
                  </a:schemeClr>
                </a:solidFill>
              </a:rPr>
              <a:t>www.epiphanias-muenchen.de</a:t>
            </a:r>
            <a:endParaRPr lang="en-US" sz="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7848600" y="6645098"/>
            <a:ext cx="1295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949494"/>
                </a:solidFill>
              </a:rPr>
              <a:t>www.en.eyeni.biz</a:t>
            </a:r>
            <a:endParaRPr lang="en-US" sz="900" dirty="0">
              <a:solidFill>
                <a:srgbClr val="949494"/>
              </a:solidFill>
            </a:endParaRPr>
          </a:p>
        </p:txBody>
      </p:sp>
    </p:spTree>
  </p:cSld>
  <p:clrMapOvr>
    <a:masterClrMapping/>
  </p:clrMapOvr>
  <p:transition spd="slow" advTm="8753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bg-BG" sz="5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Verdana" pitchFamily="34" charset="0"/>
                <a:cs typeface="Times New Roman" pitchFamily="18" charset="0"/>
              </a:rPr>
              <a:t>Но ние често нарушаваме тази заповед ...</a:t>
            </a: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22598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6326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2"/>
          <p:cNvSpPr>
            <a:spLocks noGrp="1"/>
          </p:cNvSpPr>
          <p:nvPr>
            <p:ph type="subTitle" idx="1"/>
          </p:nvPr>
        </p:nvSpPr>
        <p:spPr>
          <a:xfrm>
            <a:off x="838200" y="5715000"/>
            <a:ext cx="6934200" cy="838200"/>
          </a:xfrm>
        </p:spPr>
        <p:txBody>
          <a:bodyPr/>
          <a:lstStyle/>
          <a:p>
            <a:pPr algn="l" eaLnBrk="1" hangingPunct="1"/>
            <a:r>
              <a:rPr lang="bg-BG" altLang="en-US" sz="3200" b="1" dirty="0" smtClean="0">
                <a:solidFill>
                  <a:srgbClr val="682476"/>
                </a:solidFill>
              </a:rPr>
              <a:t>	</a:t>
            </a:r>
            <a:r>
              <a:rPr lang="bg-BG" altLang="en-US" b="1" dirty="0" smtClean="0">
                <a:solidFill>
                  <a:schemeClr val="accent5">
                    <a:lumMod val="50000"/>
                  </a:schemeClr>
                </a:solidFill>
              </a:rPr>
              <a:t>...грозно поведение на децата...</a:t>
            </a:r>
          </a:p>
        </p:txBody>
      </p:sp>
      <p:pic>
        <p:nvPicPr>
          <p:cNvPr id="9219" name="Picture 2" descr="AA01634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1295400"/>
            <a:ext cx="64643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339850" y="5331768"/>
            <a:ext cx="190051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50000"/>
                  </a:schemeClr>
                </a:solidFill>
              </a:rPr>
              <a:t>www.arpapsicologosonline.com</a:t>
            </a:r>
            <a:endParaRPr lang="en-US" sz="9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Tm="52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328738" y="5791200"/>
            <a:ext cx="6824662" cy="685800"/>
          </a:xfrm>
        </p:spPr>
        <p:txBody>
          <a:bodyPr/>
          <a:lstStyle/>
          <a:p>
            <a:pPr algn="l" eaLnBrk="1" hangingPunct="1">
              <a:defRPr/>
            </a:pPr>
            <a:r>
              <a:rPr lang="bg-BG" b="1" dirty="0" smtClean="0">
                <a:solidFill>
                  <a:schemeClr val="accent5">
                    <a:lumMod val="50000"/>
                  </a:schemeClr>
                </a:solidFill>
              </a:rPr>
              <a:t>.........  </a:t>
            </a:r>
            <a:r>
              <a:rPr lang="bg-BG" b="1" dirty="0">
                <a:solidFill>
                  <a:schemeClr val="accent5">
                    <a:lumMod val="50000"/>
                  </a:schemeClr>
                </a:solidFill>
              </a:rPr>
              <a:t>п</a:t>
            </a:r>
            <a:r>
              <a:rPr lang="bg-BG" b="1" dirty="0" smtClean="0">
                <a:solidFill>
                  <a:schemeClr val="accent5">
                    <a:lumMod val="50000"/>
                  </a:schemeClr>
                </a:solidFill>
              </a:rPr>
              <a:t>рисмех, обиди, </a:t>
            </a:r>
            <a:r>
              <a:rPr lang="bg-BG" b="1" dirty="0" smtClean="0">
                <a:solidFill>
                  <a:schemeClr val="accent5">
                    <a:lumMod val="50000"/>
                  </a:schemeClr>
                </a:solidFill>
              </a:rPr>
              <a:t>агресия ...............</a:t>
            </a:r>
            <a:endParaRPr lang="bg-BG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43" name="Picture 4" descr="img_tool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8"/>
          <a:stretch>
            <a:fillRect/>
          </a:stretch>
        </p:blipFill>
        <p:spPr bwMode="auto">
          <a:xfrm>
            <a:off x="1328738" y="1295400"/>
            <a:ext cx="67183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6237580" y="4417368"/>
            <a:ext cx="180049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50000"/>
                  </a:schemeClr>
                </a:solidFill>
              </a:rPr>
              <a:t>www.e-didaskalia.blogspot.com</a:t>
            </a:r>
            <a:endParaRPr lang="en-US" sz="9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Tm="5488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itle 2"/>
          <p:cNvSpPr>
            <a:spLocks noGrp="1"/>
          </p:cNvSpPr>
          <p:nvPr>
            <p:ph type="subTitle" idx="1"/>
          </p:nvPr>
        </p:nvSpPr>
        <p:spPr>
          <a:xfrm>
            <a:off x="2286000" y="5486400"/>
            <a:ext cx="6553200" cy="838200"/>
          </a:xfrm>
        </p:spPr>
        <p:txBody>
          <a:bodyPr/>
          <a:lstStyle/>
          <a:p>
            <a:pPr algn="l" eaLnBrk="1" hangingPunct="1"/>
            <a:r>
              <a:rPr lang="bg-BG" altLang="en-US" b="1" dirty="0" smtClean="0">
                <a:solidFill>
                  <a:srgbClr val="800000"/>
                </a:solidFill>
              </a:rPr>
              <a:t>...</a:t>
            </a:r>
            <a:r>
              <a:rPr lang="bg-BG" altLang="en-U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нежелание да си простим...</a:t>
            </a:r>
          </a:p>
        </p:txBody>
      </p:sp>
      <p:pic>
        <p:nvPicPr>
          <p:cNvPr id="12291" name="Picture 2" descr="8646519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09600"/>
            <a:ext cx="64262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30553" y="624840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3657600" y="4719180"/>
            <a:ext cx="137885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1">
                    <a:lumMod val="50000"/>
                  </a:schemeClr>
                </a:solidFill>
              </a:rPr>
              <a:t>www.10elol.it</a:t>
            </a:r>
          </a:p>
        </p:txBody>
      </p:sp>
    </p:spTree>
  </p:cSld>
  <p:clrMapOvr>
    <a:masterClrMapping/>
  </p:clrMapOvr>
  <p:transition spd="slow" advTm="5395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2133600" y="5405438"/>
            <a:ext cx="5638800" cy="1135062"/>
          </a:xfrm>
        </p:spPr>
        <p:txBody>
          <a:bodyPr/>
          <a:lstStyle/>
          <a:p>
            <a:pPr algn="l" eaLnBrk="1" hangingPunct="1">
              <a:defRPr/>
            </a:pPr>
            <a:r>
              <a:rPr lang="bg-BG" sz="3200" b="1" dirty="0" smtClean="0">
                <a:solidFill>
                  <a:srgbClr val="682476"/>
                </a:solidFill>
              </a:rPr>
              <a:t>	</a:t>
            </a:r>
          </a:p>
          <a:p>
            <a:pPr algn="l" eaLnBrk="1" hangingPunct="1">
              <a:defRPr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Тогава сме самотни и тъжни.</a:t>
            </a:r>
          </a:p>
          <a:p>
            <a:pPr algn="l" eaLnBrk="1" hangingPunct="1">
              <a:defRPr/>
            </a:pPr>
            <a:endParaRPr lang="bg-BG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3315" name="Picture 4" descr="sad_gir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398" y="1005075"/>
            <a:ext cx="4386262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2359679" y="5290022"/>
            <a:ext cx="153760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rgbClr val="94AA7A"/>
                </a:solidFill>
              </a:rPr>
              <a:t>www.educacao.uol.com.br</a:t>
            </a:r>
            <a:endParaRPr lang="en-US" sz="900" dirty="0">
              <a:solidFill>
                <a:srgbClr val="94AA7A"/>
              </a:solidFill>
            </a:endParaRPr>
          </a:p>
        </p:txBody>
      </p:sp>
    </p:spTree>
  </p:cSld>
  <p:clrMapOvr>
    <a:masterClrMapping/>
  </p:clrMapOvr>
  <p:transition spd="slow" advTm="6404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itle 2"/>
          <p:cNvSpPr>
            <a:spLocks noGrp="1"/>
          </p:cNvSpPr>
          <p:nvPr>
            <p:ph type="subTitle" idx="1"/>
          </p:nvPr>
        </p:nvSpPr>
        <p:spPr>
          <a:xfrm>
            <a:off x="152400" y="2209800"/>
            <a:ext cx="8991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bg-BG" sz="3200" b="1" dirty="0" smtClean="0">
                <a:solidFill>
                  <a:srgbClr val="682476"/>
                </a:solidFill>
              </a:rPr>
              <a:t>  </a:t>
            </a:r>
          </a:p>
          <a:p>
            <a:pPr eaLnBrk="1" hangingPunct="1">
              <a:defRPr/>
            </a:pPr>
            <a:r>
              <a:rPr lang="bg-BG" sz="66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 поискаме прошка!</a:t>
            </a:r>
          </a:p>
          <a:p>
            <a:pPr eaLnBrk="1" hangingPunct="1">
              <a:defRPr/>
            </a:pPr>
            <a:endParaRPr lang="bg-BG" sz="5400" b="1" dirty="0" smtClean="0">
              <a:solidFill>
                <a:srgbClr val="682476"/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6297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152400" y="3657600"/>
            <a:ext cx="5029200" cy="3048000"/>
          </a:xfrm>
        </p:spPr>
        <p:txBody>
          <a:bodyPr/>
          <a:lstStyle/>
          <a:p>
            <a:pPr algn="l" eaLnBrk="1" hangingPunct="1">
              <a:defRPr/>
            </a:pPr>
            <a:r>
              <a:rPr lang="bg-BG" sz="32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Прошката </a:t>
            </a:r>
          </a:p>
          <a:p>
            <a:pPr algn="l" eaLnBrk="1" hangingPunct="1">
              <a:defRPr/>
            </a:pPr>
            <a:r>
              <a:rPr lang="bg-BG" sz="32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е радост, 			      </a:t>
            </a:r>
          </a:p>
          <a:p>
            <a:pPr algn="l" eaLnBrk="1" hangingPunct="1">
              <a:defRPr/>
            </a:pPr>
            <a:r>
              <a:rPr lang="bg-BG" sz="32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32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щастие,</a:t>
            </a:r>
          </a:p>
          <a:p>
            <a:pPr algn="l" eaLnBrk="1" hangingPunct="1">
              <a:defRPr/>
            </a:pPr>
            <a:r>
              <a:rPr lang="bg-BG" sz="32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32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приятелство, </a:t>
            </a:r>
          </a:p>
          <a:p>
            <a:pPr algn="l" eaLnBrk="1" hangingPunct="1">
              <a:defRPr/>
            </a:pPr>
            <a:r>
              <a:rPr lang="bg-BG" sz="32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32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обич...</a:t>
            </a:r>
          </a:p>
        </p:txBody>
      </p:sp>
      <p:pic>
        <p:nvPicPr>
          <p:cNvPr id="19459" name="Picture 3" descr="images (10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6a00d83452408569e201157064099c970b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34352"/>
            <a:ext cx="4323230" cy="2882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0894" y="6185647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640619" y="4112567"/>
            <a:ext cx="134524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www.haysparents.com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204" y="4316505"/>
            <a:ext cx="3821796" cy="2541494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5286345" y="6696635"/>
            <a:ext cx="134524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www.12dimkaterinis.gr</a:t>
            </a:r>
            <a:endParaRPr lang="en-US" sz="9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 advTm="11059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itle 2"/>
          <p:cNvSpPr>
            <a:spLocks noGrp="1"/>
          </p:cNvSpPr>
          <p:nvPr>
            <p:ph type="subTitle" idx="1"/>
          </p:nvPr>
        </p:nvSpPr>
        <p:spPr>
          <a:xfrm>
            <a:off x="1057835" y="3886200"/>
            <a:ext cx="7315200" cy="990600"/>
          </a:xfrm>
        </p:spPr>
        <p:txBody>
          <a:bodyPr/>
          <a:lstStyle/>
          <a:p>
            <a:pPr eaLnBrk="1" hangingPunct="1">
              <a:defRPr/>
            </a:pPr>
            <a:r>
              <a:rPr lang="bg-BG" sz="32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 </a:t>
            </a:r>
            <a:r>
              <a:rPr lang="bg-BG" sz="32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 думите, които си казваме на Сирни заговезни - деня на прошката.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753035" y="2514600"/>
            <a:ext cx="7620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bg-BG" sz="5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Простено! – Прости!</a:t>
            </a:r>
          </a:p>
          <a:p>
            <a:pPr eaLnBrk="1" hangingPunct="1">
              <a:defRPr/>
            </a:pPr>
            <a:endParaRPr lang="bg-BG" sz="1200" b="1" i="1" dirty="0" smtClean="0">
              <a:solidFill>
                <a:srgbClr val="E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22598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449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itle 2"/>
          <p:cNvSpPr>
            <a:spLocks noGrp="1"/>
          </p:cNvSpPr>
          <p:nvPr>
            <p:ph type="subTitle" idx="1"/>
          </p:nvPr>
        </p:nvSpPr>
        <p:spPr>
          <a:xfrm>
            <a:off x="304800" y="5334000"/>
            <a:ext cx="8915400" cy="990600"/>
          </a:xfrm>
        </p:spPr>
        <p:txBody>
          <a:bodyPr/>
          <a:lstStyle/>
          <a:p>
            <a:pPr eaLnBrk="1" hangingPunct="1">
              <a:defRPr/>
            </a:pPr>
            <a:r>
              <a:rPr lang="bg-BG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bg-BG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Сирни заговезни всички взаимно се опрощават.</a:t>
            </a:r>
            <a:r>
              <a:rPr lang="bg-BG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Младите първи искат прошка от по-възрастните.</a:t>
            </a:r>
          </a:p>
        </p:txBody>
      </p:sp>
      <p:pic>
        <p:nvPicPr>
          <p:cNvPr id="15363" name="Picture 4" descr="sirnizagovezni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>
            <a:fillRect/>
          </a:stretch>
        </p:blipFill>
        <p:spPr bwMode="auto">
          <a:xfrm>
            <a:off x="2470943" y="1295400"/>
            <a:ext cx="45831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0200" y="6172200"/>
            <a:ext cx="609600" cy="609600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6090350" y="4493568"/>
            <a:ext cx="99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2"/>
                </a:solidFill>
              </a:rPr>
              <a:t>www.sabori.bg</a:t>
            </a:r>
            <a:endParaRPr lang="en-US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848015"/>
      </p:ext>
    </p:extLst>
  </p:cSld>
  <p:clrMapOvr>
    <a:masterClrMapping/>
  </p:clrMapOvr>
  <p:transition spd="slow" advTm="13247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itle 2"/>
          <p:cNvSpPr>
            <a:spLocks noGrp="1"/>
          </p:cNvSpPr>
          <p:nvPr>
            <p:ph type="subTitle" idx="1"/>
          </p:nvPr>
        </p:nvSpPr>
        <p:spPr>
          <a:xfrm>
            <a:off x="304800" y="3733800"/>
            <a:ext cx="8686800" cy="2743200"/>
          </a:xfrm>
        </p:spPr>
        <p:txBody>
          <a:bodyPr/>
          <a:lstStyle/>
          <a:p>
            <a:pPr eaLnBrk="1" hangingPunct="1">
              <a:defRPr/>
            </a:pPr>
            <a:endParaRPr lang="bg-BG" sz="5400" b="1" i="1" dirty="0" smtClean="0">
              <a:solidFill>
                <a:srgbClr val="E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bg-BG" sz="3200" b="1" dirty="0" smtClean="0">
                <a:solidFill>
                  <a:srgbClr val="CC0000"/>
                </a:solidFill>
              </a:rPr>
              <a:t> </a:t>
            </a:r>
            <a:r>
              <a:rPr lang="ru-RU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Сирни заговезни заговяваме - започва пост, който продължава до Великден. Пост означава, че не ядем блажна храна (месо, мляко, сирене, яйца). </a:t>
            </a:r>
          </a:p>
        </p:txBody>
      </p:sp>
      <p:pic>
        <p:nvPicPr>
          <p:cNvPr id="1638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990600"/>
            <a:ext cx="5280025" cy="350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6269328" y="4266556"/>
            <a:ext cx="92204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bg2"/>
                </a:solidFill>
              </a:rPr>
              <a:t>www.daily.mk</a:t>
            </a:r>
            <a:endParaRPr lang="en-US" sz="9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 advTm="20392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itle 2"/>
          <p:cNvSpPr>
            <a:spLocks noGrp="1"/>
          </p:cNvSpPr>
          <p:nvPr>
            <p:ph type="subTitle" idx="1"/>
          </p:nvPr>
        </p:nvSpPr>
        <p:spPr>
          <a:xfrm>
            <a:off x="365125" y="5410200"/>
            <a:ext cx="8686800" cy="914400"/>
          </a:xfrm>
        </p:spPr>
        <p:txBody>
          <a:bodyPr/>
          <a:lstStyle/>
          <a:p>
            <a:pPr eaLnBrk="1" hangingPunct="1">
              <a:defRPr/>
            </a:pPr>
            <a:r>
              <a:rPr lang="bg-BG" sz="3200" b="1" dirty="0" smtClean="0">
                <a:solidFill>
                  <a:srgbClr val="682476"/>
                </a:solidFill>
              </a:rPr>
              <a:t>    </a:t>
            </a:r>
            <a:r>
              <a:rPr lang="bg-BG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Сирни заговезни има радостен за децата обичай, наречен хамкане.</a:t>
            </a:r>
          </a:p>
        </p:txBody>
      </p:sp>
      <p:pic>
        <p:nvPicPr>
          <p:cNvPr id="1741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8" t="28546"/>
          <a:stretch>
            <a:fillRect/>
          </a:stretch>
        </p:blipFill>
        <p:spPr bwMode="auto">
          <a:xfrm>
            <a:off x="1774825" y="1219200"/>
            <a:ext cx="5562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6412" y="601980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774825" y="4569768"/>
            <a:ext cx="13131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bg2"/>
                </a:solidFill>
              </a:rPr>
              <a:t>www.gabrovonews.bg</a:t>
            </a:r>
            <a:endParaRPr lang="en-US" sz="9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 advTm="10986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itle 2"/>
          <p:cNvSpPr>
            <a:spLocks noGrp="1"/>
          </p:cNvSpPr>
          <p:nvPr>
            <p:ph type="subTitle" idx="1"/>
          </p:nvPr>
        </p:nvSpPr>
        <p:spPr>
          <a:xfrm>
            <a:off x="167425" y="1219200"/>
            <a:ext cx="8991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bg-BG" sz="3200" b="1" dirty="0" smtClean="0">
                <a:solidFill>
                  <a:srgbClr val="682476"/>
                </a:solidFill>
              </a:rPr>
              <a:t>  </a:t>
            </a:r>
          </a:p>
          <a:p>
            <a:pPr eaLnBrk="1" hangingPunct="1">
              <a:defRPr/>
            </a:pPr>
            <a:r>
              <a:rPr lang="bg-BG" sz="5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време на поста се стремим да станем           по-добри!</a:t>
            </a:r>
          </a:p>
          <a:p>
            <a:pPr eaLnBrk="1" hangingPunct="1">
              <a:defRPr/>
            </a:pPr>
            <a:endParaRPr lang="bg-BG" sz="5400" b="1" dirty="0" smtClean="0">
              <a:solidFill>
                <a:srgbClr val="682476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21588" y="6199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93170"/>
      </p:ext>
    </p:extLst>
  </p:cSld>
  <p:clrMapOvr>
    <a:masterClrMapping/>
  </p:clrMapOvr>
  <p:transition spd="slow" advTm="7697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7086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децата постът е облекчен, но те трябва </a:t>
            </a:r>
            <a:r>
              <a:rPr lang="ru-RU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 се стремят да бъдат </a:t>
            </a:r>
            <a:r>
              <a:rPr lang="ru-RU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добри и </a:t>
            </a:r>
            <a:r>
              <a:rPr lang="ru-RU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послушни</a:t>
            </a:r>
            <a:r>
              <a:rPr lang="ru-RU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2057400" y="1143000"/>
            <a:ext cx="49530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7447" y="617220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440740" y="4493568"/>
            <a:ext cx="156966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rgbClr val="800000"/>
                </a:solidFill>
              </a:rPr>
              <a:t>www.ru.depositphotos.com</a:t>
            </a:r>
            <a:endParaRPr lang="en-US" sz="9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spd="slow" advTm="10857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875" y="609600"/>
            <a:ext cx="8839200" cy="544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48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</a:t>
            </a:r>
            <a:r>
              <a:rPr lang="ru-RU" sz="48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към урока: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 eaLnBrk="1" hangingPunct="1">
              <a:defRPr/>
            </a:pP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bg-BG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Кой ни учи да се обичаме и да си прощаваме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eaLnBrk="1" hangingPunct="1">
              <a:defRPr/>
            </a:pPr>
            <a:endParaRPr lang="ru-RU" sz="1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Кога трябва да поискаме прошка?</a:t>
            </a:r>
          </a:p>
          <a:p>
            <a:pPr eaLnBrk="1" hangingPunct="1">
              <a:defRPr/>
            </a:pPr>
            <a:endParaRPr lang="bg-BG" sz="1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bg-BG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Кой ден е специално отреден за прошка? Кои думи си казваме?</a:t>
            </a:r>
          </a:p>
          <a:p>
            <a:pPr eaLnBrk="1" hangingPunct="1">
              <a:defRPr/>
            </a:pPr>
            <a:endParaRPr lang="bg-BG" sz="1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bg-BG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Защо за нас е важна прошката </a:t>
            </a:r>
            <a:r>
              <a:rPr lang="bg-BG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618564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med" advTm="5014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1000">
              <a:schemeClr val="accent3">
                <a:lumMod val="20000"/>
                <a:lumOff val="80000"/>
              </a:schemeClr>
            </a:gs>
            <a:gs pos="84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УРОК 9.1 ОТ ЕЛЕКТРОННИЯ УЧЕБНИК ЗА 1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66800" y="2653056"/>
            <a:ext cx="7110110" cy="971550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Прошката - Сирни заговезни  </a:t>
            </a: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80468" y="3396006"/>
            <a:ext cx="7096196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80468" y="2777441"/>
            <a:ext cx="7096196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327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917a11fb67589a1b52adb524ec4fa1c669cdd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740</TotalTime>
  <Words>223</Words>
  <Application>Microsoft Office PowerPoint</Application>
  <PresentationFormat>Презентация на цял екран (4:3)</PresentationFormat>
  <Paragraphs>60</Paragraphs>
  <Slides>20</Slides>
  <Notes>0</Notes>
  <HiddenSlides>0</HiddenSlides>
  <MMClips>19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20</vt:i4>
      </vt:variant>
    </vt:vector>
  </HeadingPairs>
  <TitlesOfParts>
    <vt:vector size="31" baseType="lpstr">
      <vt:lpstr>Arial</vt:lpstr>
      <vt:lpstr>Book Antiqua</vt:lpstr>
      <vt:lpstr>Georgia</vt:lpstr>
      <vt:lpstr>Lucida Sans</vt:lpstr>
      <vt:lpstr>Times New Roman</vt:lpstr>
      <vt:lpstr>Verdana</vt:lpstr>
      <vt:lpstr>Wingdings</vt:lpstr>
      <vt:lpstr>Wingdings 2</vt:lpstr>
      <vt:lpstr>Wingdings 3</vt:lpstr>
      <vt:lpstr>Apex</vt:lpstr>
      <vt:lpstr>1_Apex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 Димитър</dc:title>
  <dc:creator>LB</dc:creator>
  <cp:lastModifiedBy>LB</cp:lastModifiedBy>
  <cp:revision>53</cp:revision>
  <dcterms:created xsi:type="dcterms:W3CDTF">2006-08-16T00:00:00Z</dcterms:created>
  <dcterms:modified xsi:type="dcterms:W3CDTF">2025-01-30T20:04:01Z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