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08" r:id="rId2"/>
  </p:sldMasterIdLst>
  <p:notesMasterIdLst>
    <p:notesMasterId r:id="rId20"/>
  </p:notesMasterIdLst>
  <p:sldIdLst>
    <p:sldId id="256" r:id="rId3"/>
    <p:sldId id="290" r:id="rId4"/>
    <p:sldId id="277" r:id="rId5"/>
    <p:sldId id="267" r:id="rId6"/>
    <p:sldId id="273" r:id="rId7"/>
    <p:sldId id="274" r:id="rId8"/>
    <p:sldId id="259" r:id="rId9"/>
    <p:sldId id="280" r:id="rId10"/>
    <p:sldId id="275" r:id="rId11"/>
    <p:sldId id="276" r:id="rId12"/>
    <p:sldId id="261" r:id="rId13"/>
    <p:sldId id="265" r:id="rId14"/>
    <p:sldId id="281" r:id="rId15"/>
    <p:sldId id="262" r:id="rId16"/>
    <p:sldId id="291" r:id="rId17"/>
    <p:sldId id="295" r:id="rId18"/>
    <p:sldId id="29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CC50"/>
    <a:srgbClr val="CC0000"/>
    <a:srgbClr val="FF6600"/>
    <a:srgbClr val="FFE07D"/>
    <a:srgbClr val="B958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660"/>
  </p:normalViewPr>
  <p:slideViewPr>
    <p:cSldViewPr>
      <p:cViewPr varScale="1">
        <p:scale>
          <a:sx n="71" d="100"/>
          <a:sy n="71" d="100"/>
        </p:scale>
        <p:origin x="1320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029F6-5D24-4DA5-AAB8-A8DE7EF3A5FF}" type="datetimeFigureOut">
              <a:rPr lang="en-IE" smtClean="0"/>
              <a:t>23/01/2025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D4895C-29A3-437E-8B10-8DB24188373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94553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4895C-29A3-437E-8B10-8DB24188373A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80764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B32E87-54D9-4F12-BFFE-17242745F2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313DEB-8C7A-49E8-9450-47B252721D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1419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BD8D30-FEFD-4772-A49B-C8B7EDE943F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F4D2F10-7B84-4A26-9E60-BDA0BD0FC9A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454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4F4C56-653D-4332-A3F7-D38530ADA17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496EE3-CA96-48DF-9DE2-396C6A26223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2334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611DC4-A98C-435D-9B43-719600044DB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30B4FD-2DEA-4E30-BAC8-6876B7A104F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3849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AB8A08-165C-4922-9405-F34E9244C2C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8BF6B0B-746A-40A4-A3B5-1FC0AC4B87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814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6DF8F0-94F0-4CCE-8559-EB6B562407E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F9949D-A90F-4210-97EE-FA23B87D6B2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6778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19D1AB-D27D-480D-867A-C9E9C349EEDE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079FF8-939C-40B3-B582-E4CC23C2DA6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0431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6DA9D2-A7C4-4362-8A12-FF44BE4AEC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EE9854A-85AE-4CEC-AA71-EB35BD57933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894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A5CBA7-8953-494C-95B2-1CD831A4F68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D43E58-95F1-4212-A4C9-CD85F779190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9056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348007-1199-48F2-82A9-FCFB688D23B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C4F1DC-907D-465F-BB91-815726E259C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614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17F963-F92D-4CE0-B19D-44BEBB1A943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187B0F-00DC-4905-9B0A-AE5B105A8F0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7466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000">
                <a:alpha val="37000"/>
              </a:srgbClr>
            </a:gs>
            <a:gs pos="79000">
              <a:schemeClr val="accent1">
                <a:lumMod val="20000"/>
                <a:lumOff val="80000"/>
              </a:schemeClr>
            </a:gs>
            <a:gs pos="92000">
              <a:schemeClr val="bg2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8BAE5E-C4EA-4DD4-8038-0E92F12B83DF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A6D73D-6AD9-41BA-8FFD-31799A02EB6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7318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4a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jpe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4a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4.pn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4.pn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microsoft.com/office/2007/relationships/hdphoto" Target="../media/hdphoto3.wdp"/><Relationship Id="rId5" Type="http://schemas.openxmlformats.org/officeDocument/2006/relationships/image" Target="../media/image10.jpeg"/><Relationship Id="rId4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4.png"/><Relationship Id="rId5" Type="http://schemas.microsoft.com/office/2007/relationships/hdphoto" Target="../media/hdphoto4.wdp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4.png"/><Relationship Id="rId5" Type="http://schemas.microsoft.com/office/2007/relationships/hdphoto" Target="../media/hdphoto5.wdp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4.pn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4.pn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4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4.png"/><Relationship Id="rId4" Type="http://schemas.openxmlformats.org/officeDocument/2006/relationships/image" Target="../media/image1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52400"/>
            <a:ext cx="7772400" cy="838200"/>
          </a:xfrm>
        </p:spPr>
        <p:txBody>
          <a:bodyPr/>
          <a:lstStyle/>
          <a:p>
            <a:r>
              <a:rPr lang="bg-BG" sz="6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Свети Йоан Рилски</a:t>
            </a:r>
            <a:endParaRPr lang="en-IE" sz="6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74"/>
          <a:stretch/>
        </p:blipFill>
        <p:spPr>
          <a:xfrm>
            <a:off x="2476500" y="985491"/>
            <a:ext cx="4495800" cy="54682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Покаяния Основание Тропар Св Йоан Рилски 1 Глас Pokayaniya Tropar Sv Ioan Rilski кк Kalin Kiril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8600" y="6453744"/>
            <a:ext cx="426536" cy="426536"/>
          </a:xfrm>
          <a:prstGeom prst="rect">
            <a:avLst/>
          </a:prstGeom>
        </p:spPr>
      </p:pic>
      <p:sp>
        <p:nvSpPr>
          <p:cNvPr id="6" name="Rectangle 1"/>
          <p:cNvSpPr/>
          <p:nvPr/>
        </p:nvSpPr>
        <p:spPr>
          <a:xfrm>
            <a:off x="2512359" y="6155264"/>
            <a:ext cx="178179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900" dirty="0">
                <a:solidFill>
                  <a:schemeClr val="bg1">
                    <a:lumMod val="65000"/>
                  </a:schemeClr>
                </a:solidFill>
              </a:rPr>
              <a:t>И</a:t>
            </a:r>
            <a:r>
              <a:rPr lang="bg-BG" sz="900" dirty="0" smtClean="0">
                <a:solidFill>
                  <a:schemeClr val="bg1">
                    <a:lumMod val="65000"/>
                  </a:schemeClr>
                </a:solidFill>
              </a:rPr>
              <a:t>кона от Рилския манастир</a:t>
            </a:r>
            <a:endParaRPr lang="en-IE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Rectangle 1"/>
          <p:cNvSpPr/>
          <p:nvPr/>
        </p:nvSpPr>
        <p:spPr>
          <a:xfrm>
            <a:off x="609600" y="6549280"/>
            <a:ext cx="63627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Музикално изпълнение: Тропар на свети Йоан Рилски, Калин Кирилов, </a:t>
            </a:r>
            <a:r>
              <a:rPr lang="bg-BG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изт</a:t>
            </a:r>
            <a:r>
              <a:rPr lang="bg-BG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r>
              <a:rPr lang="nl-NL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youtube</a:t>
            </a:r>
            <a:r>
              <a:rPr lang="bg-BG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en-I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Аудио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66412" y="37589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09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8863">
        <p:split orient="vert"/>
      </p:transition>
    </mc:Choice>
    <mc:Fallback>
      <p:transition spd="slow" advTm="8863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61" numSld="999" showWhenStopped="0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56" objId="5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79000">
              <a:srgbClr val="FFFF00">
                <a:alpha val="38000"/>
              </a:srgbClr>
            </a:gs>
            <a:gs pos="92000">
              <a:schemeClr val="accent5">
                <a:lumMod val="60000"/>
                <a:lumOff val="40000"/>
                <a:alpha val="79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00600"/>
            <a:ext cx="8229600" cy="1600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bg-BG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bg-BG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вети </a:t>
            </a:r>
            <a:r>
              <a:rPr lang="bg-BG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Йоан </a:t>
            </a:r>
            <a:r>
              <a:rPr lang="bg-BG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Рилски се родил около 876 година в българското село Скрино, което се намира в областта на град Кюстендил.</a:t>
            </a:r>
            <a:endParaRPr lang="en-IE" sz="4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Ivo\Desktop\1IMG_0039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06599"/>
            <a:ext cx="579120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215334" y="4332203"/>
            <a:ext cx="125226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8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http://</a:t>
            </a:r>
            <a:r>
              <a:rPr lang="en-IE" sz="9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svetimesta.com</a:t>
            </a:r>
            <a:endParaRPr lang="en-IE" sz="8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57447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743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7669">
        <p:split orient="vert"/>
      </p:transition>
    </mc:Choice>
    <mc:Fallback>
      <p:transition spd="slow" advTm="17669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09800"/>
            <a:ext cx="8229600" cy="28194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bg-BG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Като раздал на бедните своето наследство, свети Йоан </a:t>
            </a:r>
            <a:r>
              <a:rPr lang="bg-BG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отишъл в манастир, а по-късно се </a:t>
            </a:r>
            <a:r>
              <a:rPr lang="bg-BG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заселил в </a:t>
            </a:r>
            <a:r>
              <a:rPr lang="bg-BG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Рила планина, </a:t>
            </a:r>
            <a:r>
              <a:rPr lang="bg-BG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като носел само една кожена дреха на гърба си. </a:t>
            </a:r>
            <a:r>
              <a:rPr lang="bg-BG" sz="4800" b="1" dirty="0"/>
              <a:t/>
            </a:r>
            <a:br>
              <a:rPr lang="bg-BG" sz="4800" b="1" dirty="0"/>
            </a:br>
            <a:endParaRPr lang="en-IE" sz="4800" b="1" dirty="0"/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57447" y="62125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41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9755">
        <p:split orient="vert"/>
      </p:transition>
    </mc:Choice>
    <mc:Fallback>
      <p:transition spd="slow" advTm="19755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66349"/>
            <a:ext cx="8077200" cy="5690019"/>
          </a:xfrm>
        </p:spPr>
      </p:pic>
      <p:sp>
        <p:nvSpPr>
          <p:cNvPr id="6" name="TextBox 5"/>
          <p:cNvSpPr txBox="1"/>
          <p:nvPr/>
        </p:nvSpPr>
        <p:spPr>
          <a:xfrm>
            <a:off x="0" y="6096000"/>
            <a:ext cx="9124406" cy="369332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softEdge rad="38100"/>
          </a:effectLst>
        </p:spPr>
        <p:txBody>
          <a:bodyPr wrap="square" rtlCol="0">
            <a:spAutoFit/>
          </a:bodyPr>
          <a:lstStyle/>
          <a:p>
            <a:pPr algn="ctr"/>
            <a:endParaRPr lang="en-IE" b="1" dirty="0">
              <a:solidFill>
                <a:schemeClr val="accent5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5856368"/>
            <a:ext cx="8629106" cy="9254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Рила 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планина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тогава </a:t>
            </a:r>
            <a:r>
              <a:rPr lang="bg-BG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била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непристъпна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страшна. 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нея бродели 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 диви зверове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0" y="5640924"/>
            <a:ext cx="175240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800" dirty="0">
                <a:solidFill>
                  <a:schemeClr val="bg1">
                    <a:lumMod val="50000"/>
                  </a:schemeClr>
                </a:solidFill>
              </a:rPr>
              <a:t>http://evgeniyonkov.blogspot.com</a:t>
            </a:r>
          </a:p>
        </p:txBody>
      </p:sp>
      <p:pic>
        <p:nvPicPr>
          <p:cNvPr id="8" name="Аудио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38706" y="628066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775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3748">
        <p:split orient="vert"/>
      </p:transition>
    </mc:Choice>
    <mc:Fallback>
      <p:transition spd="slow" advTm="13748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000">
                <a:alpha val="37000"/>
              </a:srgbClr>
            </a:gs>
            <a:gs pos="69000">
              <a:schemeClr val="bg1"/>
            </a:gs>
            <a:gs pos="92000">
              <a:srgbClr val="C00000">
                <a:alpha val="50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8653" y="762000"/>
            <a:ext cx="5165348" cy="463078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bg-BG" sz="32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bg-BG" sz="3200" b="1" dirty="0" smtClean="0">
                <a:solidFill>
                  <a:schemeClr val="tx2">
                    <a:lumMod val="75000"/>
                  </a:schemeClr>
                </a:solidFill>
              </a:rPr>
              <a:t>   </a:t>
            </a:r>
            <a:r>
              <a:rPr lang="bg-BG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Свети Йоан посветил живота си на Бога, като непрестанно отправял молитви към Него.</a:t>
            </a:r>
            <a:endParaRPr lang="en-IE" sz="4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762000"/>
            <a:ext cx="4175989" cy="508277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457570" y="5644720"/>
            <a:ext cx="94128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www.bazar.bg</a:t>
            </a:r>
            <a:endParaRPr lang="en-IE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1" y="619909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152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2678">
        <p:split orient="vert"/>
      </p:transition>
    </mc:Choice>
    <mc:Fallback>
      <p:transition spd="slow" advTm="12678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000">
                <a:alpha val="24000"/>
              </a:srgbClr>
            </a:gs>
            <a:gs pos="79000">
              <a:srgbClr val="FFFF00">
                <a:alpha val="16000"/>
              </a:srgbClr>
            </a:gs>
            <a:gs pos="92000">
              <a:srgbClr val="FFC000">
                <a:alpha val="45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3180734"/>
            <a:ext cx="4343400" cy="160020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bg-BG" sz="3200" dirty="0" smtClean="0"/>
              <a:t>  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Добрият и боголюбив 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цар Петър пожелал да се срещне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със светеца, 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 да чуе мъдрите му съвети.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Той изпратил своите войници да го открият в планината.</a:t>
            </a:r>
            <a:endParaRPr lang="en-IE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371600"/>
            <a:ext cx="3651854" cy="357319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972948" y="4774977"/>
            <a:ext cx="105990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www.</a:t>
            </a:r>
            <a:r>
              <a:rPr lang="en-IE" sz="9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ekipbg.com</a:t>
            </a:r>
            <a:endParaRPr lang="en-IE" sz="8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61929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121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9292">
        <p:split orient="vert"/>
      </p:transition>
    </mc:Choice>
    <mc:Fallback>
      <p:transition spd="slow" advTm="1929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31838"/>
            <a:ext cx="4953000" cy="4754562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bg-BG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Свети Йоан гостоприемно приел войниците на царя. Той имал само парче хляб, което разчупил и им </a:t>
            </a:r>
            <a:r>
              <a:rPr lang="bg-BG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раздал</a:t>
            </a:r>
            <a:r>
              <a:rPr lang="bg-BG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По чуден начин то стигнало да насити всичките прегладнели войници. </a:t>
            </a:r>
            <a:endParaRPr lang="en-IE" sz="2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7000"/>
                    </a14:imgEffect>
                    <a14:imgEffect>
                      <a14:saturation sat="120000"/>
                    </a14:imgEffect>
                    <a14:imgEffect>
                      <a14:brightnessContrast bright="12000" contras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04" t="2841" r="2807"/>
          <a:stretch/>
        </p:blipFill>
        <p:spPr>
          <a:xfrm>
            <a:off x="5186103" y="1358444"/>
            <a:ext cx="3953604" cy="4343400"/>
          </a:xfrm>
        </p:spPr>
      </p:pic>
      <p:sp>
        <p:nvSpPr>
          <p:cNvPr id="3" name="Rectangle 2"/>
          <p:cNvSpPr/>
          <p:nvPr/>
        </p:nvSpPr>
        <p:spPr>
          <a:xfrm>
            <a:off x="7696200" y="5486400"/>
            <a:ext cx="141897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800" dirty="0">
                <a:solidFill>
                  <a:schemeClr val="accent4">
                    <a:lumMod val="50000"/>
                  </a:schemeClr>
                </a:solidFill>
              </a:rPr>
              <a:t>https://</a:t>
            </a:r>
            <a:r>
              <a:rPr lang="en-IE" sz="900" dirty="0">
                <a:solidFill>
                  <a:schemeClr val="accent4">
                    <a:lumMod val="50000"/>
                  </a:schemeClr>
                </a:solidFill>
              </a:rPr>
              <a:t>rilskimanastir.org</a:t>
            </a:r>
            <a:endParaRPr lang="en-IE" sz="8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57447" y="62125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169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891">
        <p:split orient="vert"/>
      </p:transition>
    </mc:Choice>
    <mc:Fallback>
      <p:transition spd="slow" advTm="20891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0">
              <a:schemeClr val="tx2">
                <a:lumMod val="60000"/>
                <a:lumOff val="40000"/>
                <a:alpha val="23000"/>
              </a:schemeClr>
            </a:gs>
            <a:gs pos="79000">
              <a:schemeClr val="bg1"/>
            </a:gs>
            <a:gs pos="92000">
              <a:srgbClr val="FFC000">
                <a:alpha val="64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275" y="4489879"/>
            <a:ext cx="8610600" cy="2406081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Светецът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и царят се поздравили от двата насрещни върха на планината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И този връх, откъдето свети цар Петър се поклонил на свети Йоан Рилски, се нарича до днес Царев връх.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endParaRPr lang="en-IE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Ivo\Desktop\Презентация Свети Йоан Рилски\царПетър1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850"/>
                    </a14:imgEffect>
                    <a14:imgEffect>
                      <a14:saturation sat="126000"/>
                    </a14:imgEffect>
                    <a14:imgEffect>
                      <a14:brightnessContrast bright="17000" contras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73906"/>
            <a:ext cx="5238750" cy="457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200400" y="4467129"/>
            <a:ext cx="103586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9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www.sesdiva.eu</a:t>
            </a:r>
            <a:endParaRPr lang="en-IE" sz="8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44000" y="619909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727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1321">
        <p:split orient="vert"/>
      </p:transition>
    </mc:Choice>
    <mc:Fallback>
      <p:transition spd="slow" advTm="21321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0">
              <a:schemeClr val="tx2">
                <a:lumMod val="60000"/>
                <a:lumOff val="40000"/>
                <a:alpha val="23000"/>
              </a:schemeClr>
            </a:gs>
            <a:gs pos="79000">
              <a:schemeClr val="bg1"/>
            </a:gs>
            <a:gs pos="92000">
              <a:srgbClr val="FF6600">
                <a:alpha val="40784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724400"/>
            <a:ext cx="8839200" cy="160020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Свети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Йоан не пожелал лично да се види с царя,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отказал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скъпите подаръци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800" b="1" dirty="0" smtClean="0">
                <a:latin typeface="Times New Roman" pitchFamily="18" charset="0"/>
                <a:cs typeface="Times New Roman" pitchFamily="18" charset="0"/>
              </a:rPr>
              <a:t>но му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изпратил писмо. Царят приел с благодарност писмото, като се стараел да следва мъдрите съвети на светеца.</a:t>
            </a:r>
            <a:endParaRPr lang="en-IE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Ivo\Desktop\My Pictures 09.01.2017\4 С В Е Т Ц И и апостоли\Свети Иван Рилски\-Св Иван2\40-29-4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57199"/>
            <a:ext cx="2635521" cy="3657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615875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802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3799">
        <p:split orient="vert"/>
      </p:transition>
    </mc:Choice>
    <mc:Fallback>
      <p:transition spd="slow" advTm="23799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79000">
              <a:srgbClr val="FFFF00">
                <a:alpha val="39000"/>
              </a:srgbClr>
            </a:gs>
            <a:gs pos="92000">
              <a:srgbClr val="FFC000">
                <a:alpha val="60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0"/>
            <a:ext cx="8534400" cy="160020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bg-BG" sz="3200" dirty="0" smtClean="0"/>
              <a:t>   </a:t>
            </a:r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лавата на свети Йоан </a:t>
            </a:r>
            <a:r>
              <a:rPr lang="bg-BG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Рилски 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 разнесла навсякъде. Хората започнали да се изкачват при него, за да изпросят молитвата му към Бога, Който му дал сила да върши чудеса.</a:t>
            </a:r>
            <a:b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C00000"/>
                </a:solidFill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</a:rPr>
              <a:t>  </a:t>
            </a:r>
            <a:endParaRPr lang="en-IE" sz="6000" b="1" dirty="0">
              <a:solidFill>
                <a:srgbClr val="C00000"/>
              </a:solidFill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103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248">
        <p:split orient="vert"/>
      </p:transition>
    </mc:Choice>
    <mc:Fallback>
      <p:transition spd="slow" advTm="20248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000">
                <a:alpha val="37000"/>
              </a:srgbClr>
            </a:gs>
            <a:gs pos="79000">
              <a:schemeClr val="accent1">
                <a:lumMod val="20000"/>
                <a:lumOff val="80000"/>
              </a:schemeClr>
            </a:gs>
            <a:gs pos="92000">
              <a:schemeClr val="accent3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"/>
                    </a14:imgEffect>
                    <a14:imgEffect>
                      <a14:colorTemperature colorTemp="7750"/>
                    </a14:imgEffect>
                    <a14:imgEffect>
                      <a14:saturation sat="140000"/>
                    </a14:imgEffect>
                    <a14:imgEffect>
                      <a14:brightnessContrast bright="14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486" y="278746"/>
            <a:ext cx="4953000" cy="4900864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0886" y="5468155"/>
            <a:ext cx="8839200" cy="1295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Близките водели при свети Йоан своите болни. По неговите молитви и според вярата си, те получавали изцеление и от най-тежките страдания. </a:t>
            </a:r>
            <a:endParaRPr lang="en-IE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581990" y="4953260"/>
            <a:ext cx="141897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8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https://</a:t>
            </a:r>
            <a:r>
              <a:rPr lang="en-IE" sz="9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rilskimanastir.org</a:t>
            </a:r>
            <a:endParaRPr lang="en-IE" sz="8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66412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934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7620">
        <p:split orient="vert"/>
      </p:transition>
    </mc:Choice>
    <mc:Fallback>
      <p:transition spd="slow" advTm="1762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000">
                <a:alpha val="37000"/>
              </a:srgbClr>
            </a:gs>
            <a:gs pos="72000">
              <a:schemeClr val="accent5">
                <a:lumMod val="24000"/>
                <a:lumOff val="76000"/>
                <a:alpha val="35000"/>
              </a:schemeClr>
            </a:gs>
            <a:gs pos="91000">
              <a:schemeClr val="accent5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648" y="304800"/>
            <a:ext cx="6261650" cy="4818017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92977" y="5122817"/>
            <a:ext cx="8876211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Край свети Йоан се събрали негови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последователи. Построили </a:t>
            </a: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малък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манастир.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По-късно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планината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бил </a:t>
            </a: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издигнат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величественият Рилски манастир.</a:t>
            </a:r>
            <a:endParaRPr lang="en-IE" sz="28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58320" y="4891985"/>
            <a:ext cx="141897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800" dirty="0">
                <a:solidFill>
                  <a:schemeClr val="accent4">
                    <a:lumMod val="50000"/>
                  </a:schemeClr>
                </a:solidFill>
              </a:rPr>
              <a:t>https://</a:t>
            </a:r>
            <a:r>
              <a:rPr lang="en-IE" sz="900" dirty="0">
                <a:solidFill>
                  <a:schemeClr val="accent4">
                    <a:lumMod val="50000"/>
                  </a:schemeClr>
                </a:solidFill>
              </a:rPr>
              <a:t>rilskimanastir.org</a:t>
            </a:r>
            <a:endParaRPr lang="en-IE" sz="8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96400" y="62259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2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8567">
        <p:split orient="vert"/>
      </p:transition>
    </mc:Choice>
    <mc:Fallback>
      <p:transition spd="slow" advTm="18567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000">
                <a:alpha val="37000"/>
              </a:srgbClr>
            </a:gs>
            <a:gs pos="79000">
              <a:schemeClr val="accent1">
                <a:lumMod val="20000"/>
                <a:lumOff val="80000"/>
              </a:schemeClr>
            </a:gs>
            <a:gs pos="92000">
              <a:schemeClr val="bg2">
                <a:lumMod val="50000"/>
                <a:alpha val="4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65" y="5029200"/>
            <a:ext cx="9067800" cy="160020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bg-BG" sz="2800" b="1" dirty="0" smtClean="0">
                <a:solidFill>
                  <a:srgbClr val="C00000"/>
                </a:solidFill>
              </a:rPr>
              <a:t> 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Когато свети Йоан разбрал, че идва краят на земния му живот, той написал </a:t>
            </a:r>
            <a:r>
              <a:rPr lang="bg-BG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завет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(завещание) към своите ученици.  Заветът учи и нас да пазим православната вяра чиста и да не се увличаме по лъжливи учения.</a:t>
            </a:r>
            <a:endParaRPr lang="en-IE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28600"/>
            <a:ext cx="6172200" cy="4598895"/>
          </a:xfrm>
        </p:spPr>
      </p:pic>
      <p:sp>
        <p:nvSpPr>
          <p:cNvPr id="4" name="Rectangle 3"/>
          <p:cNvSpPr/>
          <p:nvPr/>
        </p:nvSpPr>
        <p:spPr>
          <a:xfrm>
            <a:off x="6324600" y="4616678"/>
            <a:ext cx="141897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800" dirty="0">
                <a:solidFill>
                  <a:schemeClr val="accent4">
                    <a:lumMod val="50000"/>
                  </a:schemeClr>
                </a:solidFill>
              </a:rPr>
              <a:t>https://</a:t>
            </a:r>
            <a:r>
              <a:rPr lang="en-IE" sz="900" dirty="0">
                <a:solidFill>
                  <a:schemeClr val="accent4">
                    <a:lumMod val="50000"/>
                  </a:schemeClr>
                </a:solidFill>
              </a:rPr>
              <a:t>rilskimanastir.org</a:t>
            </a:r>
            <a:endParaRPr lang="en-IE" sz="8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96400" y="6019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101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5156">
        <p:split orient="vert"/>
      </p:transition>
    </mc:Choice>
    <mc:Fallback>
      <p:transition spd="slow" advTm="25156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000">
                <a:alpha val="37000"/>
              </a:srgbClr>
            </a:gs>
            <a:gs pos="79000">
              <a:schemeClr val="accent1">
                <a:lumMod val="20000"/>
                <a:lumOff val="80000"/>
              </a:schemeClr>
            </a:gs>
            <a:gs pos="92000">
              <a:srgbClr val="FFC000">
                <a:alpha val="50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04800" y="5181600"/>
            <a:ext cx="86868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Рилският светец с радост предал душата си на Бога. Това се случило на 18 август 946 година. Той бил погребан недалеч от пещерата, където живял. Днес на това място има малка църква.</a:t>
            </a:r>
            <a:endParaRPr lang="en-IE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26" y="762000"/>
            <a:ext cx="2857500" cy="3810000"/>
          </a:xfrm>
          <a:prstGeom prst="rect">
            <a:avLst/>
          </a:prstGeom>
        </p:spPr>
      </p:pic>
      <p:pic>
        <p:nvPicPr>
          <p:cNvPr id="1026" name="Picture 2" descr="C:\Documents and Settings\Ivo\Desktop\гробът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164653"/>
            <a:ext cx="4495800" cy="3004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52965" y="62259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792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3396">
        <p:split orient="vert"/>
      </p:transition>
    </mc:Choice>
    <mc:Fallback>
      <p:transition spd="slow" advTm="23396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000">
                <a:alpha val="37000"/>
              </a:srgbClr>
            </a:gs>
            <a:gs pos="68000">
              <a:schemeClr val="bg1"/>
            </a:gs>
            <a:gs pos="79000">
              <a:srgbClr val="FFC000">
                <a:alpha val="60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76200" y="5029200"/>
            <a:ext cx="8915399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свети Йоан Рилски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има посветени три празника през годината. Най-тържественият негов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празник е на </a:t>
            </a:r>
            <a:r>
              <a:rPr lang="bg-BG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19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октомври.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Другите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негови празници християните празнуват на 1 юли и </a:t>
            </a:r>
            <a:r>
              <a:rPr lang="bg-BG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18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август.  </a:t>
            </a:r>
            <a:endParaRPr lang="en-IE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685800"/>
            <a:ext cx="6238875" cy="382905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892535" y="4284018"/>
            <a:ext cx="82586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900" dirty="0" smtClean="0">
                <a:solidFill>
                  <a:schemeClr val="bg1">
                    <a:lumMod val="65000"/>
                  </a:schemeClr>
                </a:solidFill>
              </a:rPr>
              <a:t>www.pik.bg</a:t>
            </a:r>
            <a:endParaRPr lang="en-IE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Rectangle 1"/>
          <p:cNvSpPr/>
          <p:nvPr/>
        </p:nvSpPr>
        <p:spPr>
          <a:xfrm>
            <a:off x="6937008" y="4284018"/>
            <a:ext cx="82586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900" dirty="0" smtClean="0">
                <a:solidFill>
                  <a:schemeClr val="bg1">
                    <a:lumMod val="65000"/>
                  </a:schemeClr>
                </a:solidFill>
              </a:rPr>
              <a:t>www.pik.bg</a:t>
            </a:r>
            <a:endParaRPr lang="en-IE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15875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756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2050">
        <p:split orient="vert"/>
      </p:transition>
    </mc:Choice>
    <mc:Fallback>
      <p:transition spd="slow" advTm="2205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5000">
              <a:schemeClr val="bg1"/>
            </a:gs>
            <a:gs pos="79000">
              <a:schemeClr val="bg1"/>
            </a:gs>
            <a:gs pos="92000">
              <a:schemeClr val="tx2">
                <a:lumMod val="20000"/>
                <a:lumOff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457200"/>
            <a:ext cx="90678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E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Въпроси </a:t>
            </a: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DE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към урока: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6076B4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6076B4">
                  <a:lumMod val="75000"/>
                </a:srgb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1. Къде се родил свети Йоан Рилски?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2.</a:t>
            </a:r>
            <a:r>
              <a:rPr kumimoji="0" lang="bg-BG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Какъв бил неговият живот?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3200" b="1" i="0" u="none" strike="noStrike" kern="1200" cap="none" spc="0" normalizeH="0" baseline="0" noProof="0" dirty="0">
              <a:ln>
                <a:noFill/>
              </a:ln>
              <a:solidFill>
                <a:srgbClr val="7580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3. Как Бог го прославил сред хората?</a:t>
            </a:r>
            <a:endParaRPr kumimoji="0" lang="bg-BG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3200" b="1" i="0" u="none" strike="noStrike" kern="1200" cap="none" spc="0" normalizeH="0" baseline="0" noProof="0" dirty="0">
              <a:ln>
                <a:noFill/>
              </a:ln>
              <a:solidFill>
                <a:srgbClr val="7580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89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4. С какво е известен Рилския</a:t>
            </a:r>
            <a:r>
              <a:rPr kumimoji="0" lang="bg-BG" sz="3200" b="1" i="0" u="none" strike="noStrike" kern="1200" cap="none" spc="0" normalizeH="0" baseline="0" noProof="0" dirty="0">
                <a:ln>
                  <a:noFill/>
                </a:ln>
                <a:solidFill>
                  <a:srgbClr val="6389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</a:t>
            </a:r>
            <a: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89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манастир?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3200" b="1" i="0" u="none" strike="noStrike" kern="1200" cap="none" spc="0" normalizeH="0" baseline="0" noProof="0" dirty="0">
              <a:ln>
                <a:noFill/>
              </a:ln>
              <a:solidFill>
                <a:srgbClr val="63891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5. Кога има празници на свети Йоан Рилски?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66412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770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6195">
        <p:fade/>
      </p:transition>
    </mc:Choice>
    <mc:Fallback>
      <p:transition spd="med" advTm="4619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20000"/>
                <a:lumOff val="80000"/>
              </a:schemeClr>
            </a:gs>
            <a:gs pos="51000">
              <a:schemeClr val="accent3">
                <a:lumMod val="20000"/>
                <a:lumOff val="80000"/>
              </a:schemeClr>
            </a:gs>
            <a:gs pos="84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2778032" y="107577"/>
            <a:ext cx="3578971" cy="2804380"/>
          </a:xfrm>
        </p:spPr>
        <p:txBody>
          <a:bodyPr>
            <a:normAutofit/>
          </a:bodyPr>
          <a:lstStyle/>
          <a:p>
            <a:pPr marL="102870"/>
            <a: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ГЛЕДАХТЕ ПРЕЗЕНТАЦИЯ </a:t>
            </a:r>
            <a:b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ПО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Религия</a:t>
            </a:r>
            <a: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християнство 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– </a:t>
            </a: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православие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400" dirty="0"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441" y="4620854"/>
            <a:ext cx="4209918" cy="1414267"/>
          </a:xfrm>
          <a:prstGeom prst="rect">
            <a:avLst/>
          </a:prstGeom>
          <a:ln>
            <a:noFill/>
          </a:ln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2619441" y="5921995"/>
            <a:ext cx="4209918" cy="1221303"/>
          </a:xfrm>
          <a:prstGeom prst="rect">
            <a:avLst/>
          </a:prstGeom>
        </p:spPr>
        <p:txBody>
          <a:bodyPr vert="horz" lIns="45720" tIns="0" rIns="45720" bIns="0" anchor="b">
            <a:normAutofit fontScale="90000" lnSpcReduction="1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съставена </a:t>
            </a: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от екипа на сайта</a:t>
            </a:r>
            <a:b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„Светлината на храма“ 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100" b="1" i="0" u="none" strike="noStrike" kern="1200" cap="all" spc="0" normalizeH="0" baseline="0" noProof="0" dirty="0">
              <a:ln w="6350">
                <a:noFill/>
              </a:ln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38417" y="3662860"/>
            <a:ext cx="8458200" cy="1211077"/>
          </a:xfrm>
          <a:prstGeom prst="rect">
            <a:avLst/>
          </a:prstGeom>
        </p:spPr>
        <p:txBody>
          <a:bodyPr vert="horz" lIns="45720" tIns="0" rIns="45720" bIns="0" anchor="b">
            <a:normAutofit fontScale="975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УРОК 3.2 ОТ ЕЛЕКТРОННИЯ УЧЕБНИК ЗА 1 КЛАС </a:t>
            </a:r>
          </a:p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НА ИЗДАТЕЛСТВО ВИТЕЗДА</a:t>
            </a: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400" b="1" i="0" u="none" strike="noStrike" kern="1200" cap="all" spc="0" normalizeH="0" baseline="0" noProof="0" dirty="0">
              <a:ln w="6350">
                <a:noFill/>
              </a:ln>
              <a:solidFill>
                <a:srgbClr val="DEF5F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990600" y="2788078"/>
            <a:ext cx="7006478" cy="971550"/>
          </a:xfrm>
          <a:prstGeom prst="rect">
            <a:avLst/>
          </a:prstGeom>
          <a:solidFill>
            <a:srgbClr val="C00000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indent="0" algn="ctr" defTabSz="685800">
              <a:buClr>
                <a:srgbClr val="F14124">
                  <a:lumMod val="75000"/>
                </a:srgbClr>
              </a:buClr>
              <a:buFont typeface="Georgia" pitchFamily="18" charset="0"/>
              <a:buNone/>
              <a:defRPr/>
            </a:pPr>
            <a:endParaRPr lang="bg-BG" sz="1200" dirty="0"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  <a:p>
            <a:pPr marL="137160" indent="0" algn="ctr" defTabSz="685800">
              <a:buClr>
                <a:srgbClr val="F14124">
                  <a:lumMod val="75000"/>
                </a:srgbClr>
              </a:buClr>
              <a:buFont typeface="Georgia" pitchFamily="18" charset="0"/>
              <a:buNone/>
              <a:defRPr/>
            </a:pPr>
            <a:r>
              <a:rPr lang="bg-BG" sz="3200" dirty="0" smtClean="0">
                <a:solidFill>
                  <a:prstClr val="white"/>
                </a:solidFill>
                <a:effectLst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Свети </a:t>
            </a:r>
            <a:r>
              <a:rPr lang="bg-BG" sz="3200" dirty="0">
                <a:solidFill>
                  <a:prstClr val="white"/>
                </a:solidFill>
                <a:effectLst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Йоан Рилски</a:t>
            </a:r>
            <a:endParaRPr lang="en-IE" sz="3200" dirty="0"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1004047" y="3531028"/>
            <a:ext cx="6992767" cy="114300"/>
          </a:xfrm>
          <a:prstGeom prst="rect">
            <a:avLst/>
          </a:prstGeom>
          <a:solidFill>
            <a:srgbClr val="5ECCF3">
              <a:lumMod val="50000"/>
            </a:srgbClr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1004047" y="2912463"/>
            <a:ext cx="6992767" cy="114300"/>
          </a:xfrm>
          <a:prstGeom prst="rect">
            <a:avLst/>
          </a:prstGeom>
          <a:solidFill>
            <a:srgbClr val="5ECCF3">
              <a:lumMod val="50000"/>
            </a:srgbClr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16504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607">
        <p:fade/>
      </p:transition>
    </mc:Choice>
    <mc:Fallback xmlns="">
      <p:transition spd="med" advTm="206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pex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1191</TotalTime>
  <Words>475</Words>
  <Application>Microsoft Office PowerPoint</Application>
  <PresentationFormat>Презентация на цял екран (4:3)</PresentationFormat>
  <Paragraphs>46</Paragraphs>
  <Slides>17</Slides>
  <Notes>1</Notes>
  <HiddenSlides>0</HiddenSlides>
  <MMClips>17</MMClips>
  <ScaleCrop>false</ScaleCrop>
  <HeadingPairs>
    <vt:vector size="6" baseType="variant">
      <vt:variant>
        <vt:lpstr>Използвани шрифтове</vt:lpstr>
      </vt:variant>
      <vt:variant>
        <vt:i4>12</vt:i4>
      </vt:variant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17</vt:i4>
      </vt:variant>
    </vt:vector>
  </HeadingPairs>
  <TitlesOfParts>
    <vt:vector size="31" baseType="lpstr">
      <vt:lpstr>Arial</vt:lpstr>
      <vt:lpstr>Book Antiqua</vt:lpstr>
      <vt:lpstr>Calibri</vt:lpstr>
      <vt:lpstr>Century Gothic</vt:lpstr>
      <vt:lpstr>Courier New</vt:lpstr>
      <vt:lpstr>Georgia</vt:lpstr>
      <vt:lpstr>Lucida Sans</vt:lpstr>
      <vt:lpstr>Palatino Linotype</vt:lpstr>
      <vt:lpstr>Times New Roman</vt:lpstr>
      <vt:lpstr>Wingdings</vt:lpstr>
      <vt:lpstr>Wingdings 2</vt:lpstr>
      <vt:lpstr>Wingdings 3</vt:lpstr>
      <vt:lpstr>Executive</vt:lpstr>
      <vt:lpstr>Apex</vt:lpstr>
      <vt:lpstr>Свети Йоан Рилски</vt:lpstr>
      <vt:lpstr>Свети Йоан Рилски се родил около 876 година в българското село Скрино, което се намира в областта на град Кюстендил.</vt:lpstr>
      <vt:lpstr>Като раздал на бедните своето наследство, свети Йоан отишъл в манастир, а по-късно се заселил в Рила планина, като носел само една кожена дреха на гърба си.  </vt:lpstr>
      <vt:lpstr>Презентация на PowerPoint</vt:lpstr>
      <vt:lpstr>    Свети Йоан посветил живота си на Бога, като непрестанно отправял молитви към Него.</vt:lpstr>
      <vt:lpstr>   Добрият и боголюбив цар Петър пожелал да се срещне със светеца, за да чуе мъдрите му съвети. Той изпратил своите войници да го открият в планината.</vt:lpstr>
      <vt:lpstr>  Свети Йоан гостоприемно приел войниците на царя. Той имал само парче хляб, което разчупил и им раздал. По чуден начин то стигнало да насити всичките прегладнели войници. </vt:lpstr>
      <vt:lpstr>        Светецът  и царят се поздравили от двата насрещни върха на планината. И този връх, откъдето свети цар Петър се поклонил на свети Йоан Рилски, се нарича до днес Царев връх.    </vt:lpstr>
      <vt:lpstr>    Свети Йоан не пожелал лично да се види с царя, отказал и скъпите подаръци, но му изпратил писмо. Царят приел с благодарност писмото, като се стараел да следва мъдрите съвети на светеца.</vt:lpstr>
      <vt:lpstr>   Славата на свети Йоан Рилски се разнесла навсякъде. Хората започнали да се изкачват при него, за да изпросят молитвата му към Бога, Който му дал сила да върши чудеса.    </vt:lpstr>
      <vt:lpstr>Презентация на PowerPoint</vt:lpstr>
      <vt:lpstr>Презентация на PowerPoint</vt:lpstr>
      <vt:lpstr>  Когато свети Йоан разбрал, че идва краят на земния му живот, той написал завет (завещание) към своите ученици.  Заветът учи и нас да пазим православната вяра чиста и да не се увличаме по лъжливи учения.</vt:lpstr>
      <vt:lpstr>Презентация на PowerPoint</vt:lpstr>
      <vt:lpstr>На свети Йоан Рилски има посветени три празника през годината. Най-тържественият негов празник е на 19 октомври. Другите негови празници християните празнуват на 1 юли и 18 август.  </vt:lpstr>
      <vt:lpstr>Презентация на PowerPoint</vt:lpstr>
      <vt:lpstr>ГЛЕДАХТЕ ПРЕЗЕНТАЦИЯ  ПО Религия християнство – православие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LB</dc:creator>
  <cp:lastModifiedBy>LB</cp:lastModifiedBy>
  <cp:revision>103</cp:revision>
  <dcterms:created xsi:type="dcterms:W3CDTF">2006-08-16T00:00:00Z</dcterms:created>
  <dcterms:modified xsi:type="dcterms:W3CDTF">2025-01-23T15:58:19Z</dcterms:modified>
  <cp:contentStatus>Последен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