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  <p:sldMasterId id="2147483768" r:id="rId2"/>
  </p:sldMasterIdLst>
  <p:notesMasterIdLst>
    <p:notesMasterId r:id="rId16"/>
  </p:notesMasterIdLst>
  <p:sldIdLst>
    <p:sldId id="267" r:id="rId3"/>
    <p:sldId id="260" r:id="rId4"/>
    <p:sldId id="268" r:id="rId5"/>
    <p:sldId id="259" r:id="rId6"/>
    <p:sldId id="278" r:id="rId7"/>
    <p:sldId id="269" r:id="rId8"/>
    <p:sldId id="261" r:id="rId9"/>
    <p:sldId id="262" r:id="rId10"/>
    <p:sldId id="280" r:id="rId11"/>
    <p:sldId id="282" r:id="rId12"/>
    <p:sldId id="281" r:id="rId13"/>
    <p:sldId id="284" r:id="rId14"/>
    <p:sldId id="28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4F00"/>
    <a:srgbClr val="FF1D1D"/>
    <a:srgbClr val="D09E00"/>
    <a:srgbClr val="F0E852"/>
    <a:srgbClr val="B6B6B6"/>
    <a:srgbClr val="D583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45" autoAdjust="0"/>
    <p:restoredTop sz="94660"/>
  </p:normalViewPr>
  <p:slideViewPr>
    <p:cSldViewPr>
      <p:cViewPr varScale="1">
        <p:scale>
          <a:sx n="71" d="100"/>
          <a:sy n="71" d="100"/>
        </p:scale>
        <p:origin x="136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00CF75-373A-409D-8BDC-74C2DADE7D82}" type="datetimeFigureOut">
              <a:rPr lang="en-IE" smtClean="0"/>
              <a:t>22/01/2025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3EF269-4D3D-4773-A6CA-F93F823E179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84373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 smtClean="0"/>
              <a:t>Въпроси към учениците: Къде се намира река Йордан?</a:t>
            </a:r>
            <a:r>
              <a:rPr lang="bg-BG" baseline="0" dirty="0" smtClean="0"/>
              <a:t> С какво събитие свързваме река Йордан?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3EF269-4D3D-4773-A6CA-F93F823E179C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06093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C95D3-8E54-4A6D-9E45-17711E1B2233}" type="slidenum">
              <a:rPr lang="en-IE" smtClean="0"/>
              <a:t>11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26923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B32E87-54D9-4F12-BFFE-17242745F24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1/22/2025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313DEB-8C7A-49E8-9450-47B252721D8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5708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BD8D30-FEFD-4772-A49B-C8B7EDE943FA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1/22/2025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F4D2F10-7B84-4A26-9E60-BDA0BD0FC9A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5541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4F4C56-653D-4332-A3F7-D38530ADA17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1/22/2025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496EE3-CA96-48DF-9DE2-396C6A26223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684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611DC4-A98C-435D-9B43-719600044DB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1/22/2025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130B4FD-2DEA-4E30-BAC8-6876B7A104F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286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AB8A08-165C-4922-9405-F34E9244C2CA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1/22/2025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8BF6B0B-746A-40A4-A3B5-1FC0AC4B874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3146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6DF8F0-94F0-4CCE-8559-EB6B562407E3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1/22/2025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F9949D-A90F-4210-97EE-FA23B87D6B2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021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419D1AB-D27D-480D-867A-C9E9C349EEDE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1/22/2025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3079FF8-939C-40B3-B582-E4CC23C2DA6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599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6DA9D2-A7C4-4362-8A12-FF44BE4AEC6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1/22/2025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EE9854A-85AE-4CEC-AA71-EB35BD57933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2450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A5CBA7-8953-494C-95B2-1CD831A4F68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1/22/2025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D43E58-95F1-4212-A4C9-CD85F779190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4706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C348007-1199-48F2-82A9-FCFB688D23B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1/22/2025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C4F1DC-907D-465F-BB91-815726E259C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840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F17F963-F92D-4CE0-B19D-44BEBB1A9433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1/22/2025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187B0F-00DC-4905-9B0A-AE5B105A8F0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1686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000">
              <a:srgbClr val="FC9FCB">
                <a:alpha val="0"/>
                <a:lumMod val="0"/>
                <a:lumOff val="100000"/>
              </a:srgbClr>
            </a:gs>
            <a:gs pos="96000">
              <a:srgbClr val="F8B049"/>
            </a:gs>
            <a:gs pos="88000">
              <a:srgbClr val="F8B049"/>
            </a:gs>
            <a:gs pos="100000">
              <a:srgbClr val="F8B049"/>
            </a:gs>
          </a:gsLst>
          <a:lin ang="12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48BAE5E-C4EA-4DD4-8038-0E92F12B83DF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1/22/2025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A6D73D-6AD9-41BA-8FFD-31799A02EB6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1080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jpe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3.png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3.png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3.png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3.png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3.png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microsoft.com/office/2007/relationships/hdphoto" Target="../media/hdphoto5.wdp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00000">
              <a:srgbClr val="FFC000">
                <a:alpha val="69000"/>
              </a:srgbClr>
            </a:gs>
            <a:gs pos="82000">
              <a:srgbClr val="FFFF00">
                <a:alpha val="8000"/>
              </a:srgbClr>
            </a:gs>
            <a:gs pos="65000">
              <a:srgbClr val="F0E852">
                <a:lumMod val="0"/>
                <a:lumOff val="100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57547" y="36061"/>
            <a:ext cx="7924800" cy="179316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bg-BG" sz="66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Света  Петка</a:t>
            </a:r>
            <a:endParaRPr lang="en-IE" sz="66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 descr="C:\Documents and Settings\Ivo\Desktop\My Pictures 09.01.2017\4 С В Е Т Ц И и апостоли\Св. Петка\Св. Петка1\свПеткаБълг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019" y="1303986"/>
            <a:ext cx="3661664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6155" y="6477000"/>
            <a:ext cx="381000" cy="381000"/>
          </a:xfrm>
          <a:prstGeom prst="rect">
            <a:avLst/>
          </a:prstGeom>
        </p:spPr>
      </p:pic>
      <p:pic>
        <p:nvPicPr>
          <p:cNvPr id="3" name="Тропар Св Преп Параскева Петка Търновска 14.Октомври Мелодия Приложена Текст Часосл кк Kalin Kir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309847" y="5548774"/>
            <a:ext cx="609600" cy="609600"/>
          </a:xfrm>
          <a:prstGeom prst="rect">
            <a:avLst/>
          </a:prstGeom>
        </p:spPr>
      </p:pic>
      <p:sp>
        <p:nvSpPr>
          <p:cNvPr id="6" name="Текстово поле 5"/>
          <p:cNvSpPr txBox="1"/>
          <p:nvPr/>
        </p:nvSpPr>
        <p:spPr>
          <a:xfrm>
            <a:off x="557547" y="6552084"/>
            <a:ext cx="63004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Музикално изпълнение: Тропар на света Петка, </a:t>
            </a:r>
            <a:r>
              <a:rPr lang="bg-BG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изп</a:t>
            </a:r>
            <a:r>
              <a:rPr lang="bg-BG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 Калин Кирилов, </a:t>
            </a:r>
            <a:r>
              <a:rPr lang="bg-BG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изт</a:t>
            </a:r>
            <a:r>
              <a:rPr lang="bg-BG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r>
              <a:rPr lang="nl-NL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youtube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521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775">
        <p:split orient="vert"/>
      </p:transition>
    </mc:Choice>
    <mc:Fallback xmlns="">
      <p:transition spd="slow" advTm="4775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3030" numSld="999">
                <p:cTn id="1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51000">
              <a:srgbClr val="FC9FCB">
                <a:alpha val="0"/>
                <a:lumMod val="0"/>
                <a:lumOff val="100000"/>
              </a:srgbClr>
            </a:gs>
            <a:gs pos="87000">
              <a:schemeClr val="accent2">
                <a:lumMod val="20000"/>
                <a:lumOff val="80000"/>
                <a:alpha val="38000"/>
              </a:schemeClr>
            </a:gs>
            <a:gs pos="100000">
              <a:schemeClr val="bg2">
                <a:lumMod val="75000"/>
                <a:alpha val="29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3962400" y="1842246"/>
            <a:ext cx="4572000" cy="3200400"/>
          </a:xfrm>
        </p:spPr>
        <p:txBody>
          <a:bodyPr/>
          <a:lstStyle/>
          <a:p>
            <a:pPr marL="182880" indent="0">
              <a:buNone/>
            </a:pPr>
            <a:r>
              <a:rPr lang="bg-BG" sz="28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bg-BG" sz="24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Света Петка е българска светица. Тя живяла в края на 10-ти и началото на 11-ти век. </a:t>
            </a:r>
            <a:br>
              <a:rPr lang="bg-BG" sz="24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bg-BG" sz="2400" dirty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Родила се в град </a:t>
            </a:r>
            <a:r>
              <a:rPr lang="bg-BG" sz="2400" dirty="0" err="1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Епиват</a:t>
            </a:r>
            <a:r>
              <a:rPr lang="bg-BG" sz="2400" dirty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,</a:t>
            </a:r>
            <a:r>
              <a:rPr lang="bg-BG" sz="24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 брега на Мраморно </a:t>
            </a:r>
            <a:r>
              <a:rPr lang="bg-BG" sz="24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море. По онова време там живеели българи.</a:t>
            </a:r>
            <a:r>
              <a:rPr lang="bg-BG" sz="2400" dirty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2400" dirty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bg-BG" sz="3000" dirty="0" smtClean="0">
                <a:solidFill>
                  <a:schemeClr val="accent1">
                    <a:lumMod val="75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en-IE" sz="3000" dirty="0">
              <a:solidFill>
                <a:schemeClr val="accent1">
                  <a:lumMod val="75000"/>
                </a:schemeClr>
              </a:solidFill>
              <a:effectLst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24" b="2913"/>
          <a:stretch/>
        </p:blipFill>
        <p:spPr>
          <a:xfrm>
            <a:off x="1066800" y="618564"/>
            <a:ext cx="2667000" cy="5647765"/>
          </a:xfrm>
          <a:prstGeom prst="rect">
            <a:avLst/>
          </a:prstGeom>
        </p:spPr>
      </p:pic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0" y="6172200"/>
            <a:ext cx="609600" cy="609600"/>
          </a:xfrm>
          <a:prstGeom prst="rect">
            <a:avLst/>
          </a:prstGeom>
        </p:spPr>
      </p:pic>
      <p:sp>
        <p:nvSpPr>
          <p:cNvPr id="6" name="Текстово поле 5"/>
          <p:cNvSpPr txBox="1"/>
          <p:nvPr/>
        </p:nvSpPr>
        <p:spPr>
          <a:xfrm>
            <a:off x="2752165" y="6056784"/>
            <a:ext cx="1219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www.naslovi.net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969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4882">
        <p:split orient="vert"/>
      </p:transition>
    </mc:Choice>
    <mc:Fallback xmlns="">
      <p:transition spd="slow" advTm="24882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00000">
              <a:srgbClr val="F0E852">
                <a:alpha val="63000"/>
              </a:srgbClr>
            </a:gs>
            <a:gs pos="83000">
              <a:srgbClr val="FFFF00">
                <a:alpha val="2000"/>
              </a:srgbClr>
            </a:gs>
            <a:gs pos="92000">
              <a:srgbClr val="FFC000">
                <a:alpha val="38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81130" y="2286000"/>
            <a:ext cx="7674429" cy="55626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l">
              <a:buNone/>
            </a:pPr>
            <a:r>
              <a:rPr lang="bg-BG" sz="3600" b="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	</a:t>
            </a:r>
            <a:r>
              <a:rPr lang="bg-BG" sz="28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Родителите ѝ били заможни българи, добри християни. С тях тя ходела редовно на църква, с внимание слушала Божието слово и се стараела всичко да изпълнява.</a:t>
            </a:r>
            <a:endParaRPr lang="en-IE" sz="2800" dirty="0">
              <a:solidFill>
                <a:srgbClr val="C00000"/>
              </a:solidFill>
              <a:effectLst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44000" y="619909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63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729">
        <p:split orient="vert"/>
      </p:transition>
    </mc:Choice>
    <mc:Fallback xmlns="">
      <p:transition spd="slow" advTm="20729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26000">
              <a:schemeClr val="accent6">
                <a:lumMod val="20000"/>
                <a:lumOff val="80000"/>
                <a:alpha val="58000"/>
              </a:schemeClr>
            </a:gs>
            <a:gs pos="94000">
              <a:srgbClr val="F8B049">
                <a:alpha val="48000"/>
              </a:srgbClr>
            </a:gs>
            <a:gs pos="62000">
              <a:srgbClr val="D6F1AA"/>
            </a:gs>
            <a:gs pos="74000">
              <a:schemeClr val="accent3">
                <a:lumMod val="52000"/>
                <a:lumOff val="48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4156" y="5061613"/>
            <a:ext cx="8371113" cy="1110587"/>
          </a:xfrm>
        </p:spPr>
        <p:txBody>
          <a:bodyPr/>
          <a:lstStyle/>
          <a:p>
            <a:pPr marL="182880" indent="0" algn="ctr">
              <a:buNone/>
            </a:pPr>
            <a:r>
              <a:rPr lang="bg-BG" sz="24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Света Петка</a:t>
            </a:r>
            <a:r>
              <a:rPr lang="en-US" sz="24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имала милостиво сърце и помагала на нуждаещите се. Богатите си дрехи тя давала на бедните.</a:t>
            </a:r>
            <a:endParaRPr lang="en-IE" sz="2400" dirty="0">
              <a:solidFill>
                <a:srgbClr val="C00000"/>
              </a:solidFill>
              <a:effectLst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47000"/>
                    </a14:imgEffect>
                    <a14:imgEffect>
                      <a14:colorTemperature colorTemp="7750"/>
                    </a14:imgEffect>
                    <a14:imgEffect>
                      <a14:saturation sat="183000"/>
                    </a14:imgEffect>
                    <a14:imgEffect>
                      <a14:brightnessContrast bright="5000" contras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10" t="10544"/>
          <a:stretch/>
        </p:blipFill>
        <p:spPr>
          <a:xfrm>
            <a:off x="2133598" y="1005198"/>
            <a:ext cx="5052227" cy="35230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27657" y="6140824"/>
            <a:ext cx="609600" cy="685800"/>
          </a:xfrm>
          <a:prstGeom prst="rect">
            <a:avLst/>
          </a:prstGeom>
        </p:spPr>
      </p:pic>
      <p:sp>
        <p:nvSpPr>
          <p:cNvPr id="5" name="Текстово поле 4"/>
          <p:cNvSpPr txBox="1"/>
          <p:nvPr/>
        </p:nvSpPr>
        <p:spPr>
          <a:xfrm>
            <a:off x="5715000" y="4297381"/>
            <a:ext cx="16674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www.edituradoxologia.ro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726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974">
        <p:split orient="vert"/>
      </p:transition>
    </mc:Choice>
    <mc:Fallback xmlns="">
      <p:transition spd="slow" advTm="15974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68000">
              <a:srgbClr val="FC9FCB">
                <a:alpha val="0"/>
                <a:lumMod val="0"/>
                <a:lumOff val="100000"/>
              </a:srgbClr>
            </a:gs>
            <a:gs pos="100000">
              <a:schemeClr val="accent2">
                <a:lumMod val="60000"/>
                <a:lumOff val="4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2286000"/>
            <a:ext cx="7391400" cy="2438400"/>
          </a:xfrm>
        </p:spPr>
        <p:txBody>
          <a:bodyPr/>
          <a:lstStyle/>
          <a:p>
            <a:pPr marL="182880" indent="0">
              <a:buNone/>
            </a:pPr>
            <a:r>
              <a:rPr lang="bg-BG" sz="4000" b="0" dirty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4000" b="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dirty="0" smtClean="0">
                <a:solidFill>
                  <a:schemeClr val="bg2">
                    <a:lumMod val="25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Като желаела да посвети живота си в служба на Бога, тя отишла в манастир, където прекарвала дните в труд и непрестанна молитва.</a:t>
            </a:r>
            <a:endParaRPr lang="en-IE" sz="3600" dirty="0">
              <a:solidFill>
                <a:schemeClr val="bg2">
                  <a:lumMod val="25000"/>
                </a:schemeClr>
              </a:solidFill>
              <a:effectLst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18564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540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803">
        <p:split orient="vert"/>
      </p:transition>
    </mc:Choice>
    <mc:Fallback xmlns="">
      <p:transition spd="slow" advTm="15803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76000">
              <a:srgbClr val="FC9FCB">
                <a:alpha val="0"/>
                <a:lumMod val="0"/>
                <a:lumOff val="100000"/>
              </a:srgbClr>
            </a:gs>
            <a:gs pos="100000">
              <a:srgbClr val="F8B049">
                <a:alpha val="34000"/>
              </a:srgbClr>
            </a:gs>
          </a:gsLst>
          <a:lin ang="12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5181600"/>
            <a:ext cx="7924799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bg-BG" sz="24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След време света Петка напълно се отдалечила от света и заживяла сама в пустинята край река Йордан.</a:t>
            </a:r>
            <a:endParaRPr lang="en-IE" sz="2400" dirty="0">
              <a:solidFill>
                <a:srgbClr val="C00000"/>
              </a:solidFill>
              <a:effectLst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2000"/>
                    </a14:imgEffect>
                    <a14:imgEffect>
                      <a14:colorTemperature colorTemp="9032"/>
                    </a14:imgEffect>
                    <a14:imgEffect>
                      <a14:saturation sat="168000"/>
                    </a14:imgEffect>
                    <a14:imgEffect>
                      <a14:brightnessContrast bright="6000" contras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556" t="14113"/>
          <a:stretch/>
        </p:blipFill>
        <p:spPr>
          <a:xfrm>
            <a:off x="2895600" y="320602"/>
            <a:ext cx="3448050" cy="46140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0" y="6078183"/>
            <a:ext cx="609600" cy="609600"/>
          </a:xfrm>
          <a:prstGeom prst="rect">
            <a:avLst/>
          </a:prstGeom>
        </p:spPr>
      </p:pic>
      <p:sp>
        <p:nvSpPr>
          <p:cNvPr id="6" name="Текстово поле 5"/>
          <p:cNvSpPr txBox="1"/>
          <p:nvPr/>
        </p:nvSpPr>
        <p:spPr>
          <a:xfrm>
            <a:off x="4953000" y="4711874"/>
            <a:ext cx="16674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www.edituradoxologia.ro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926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6489">
        <p:split orient="vert"/>
      </p:transition>
    </mc:Choice>
    <mc:Fallback xmlns="">
      <p:transition spd="slow" advTm="16489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26000">
              <a:schemeClr val="accent5">
                <a:lumMod val="20000"/>
                <a:lumOff val="80000"/>
                <a:alpha val="43000"/>
              </a:schemeClr>
            </a:gs>
            <a:gs pos="88000">
              <a:schemeClr val="accent2">
                <a:lumMod val="60000"/>
                <a:lumOff val="40000"/>
                <a:alpha val="10000"/>
              </a:schemeClr>
            </a:gs>
          </a:gsLst>
          <a:lin ang="12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1" y="5334000"/>
            <a:ext cx="8229600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bg-BG" sz="24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В Йорданската пустиня животът ѝ бил труден, но тя била радостна непрестанно да се моли на Бога и да размисля за Неговото величие и доброта. </a:t>
            </a:r>
            <a:endParaRPr lang="en-IE" sz="2400" dirty="0">
              <a:solidFill>
                <a:srgbClr val="C00000"/>
              </a:solidFill>
              <a:effectLst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Ivo\Desktop\САЙТ 30.12.17\6 Уроци и презентации 06.11.16\Копирай презентации\Презентация за света Петка\за презентацията на св Петка\избрани света Петка\отшелничка2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9089"/>
                    </a14:imgEffect>
                    <a14:imgEffect>
                      <a14:saturation sat="1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399" y="457200"/>
            <a:ext cx="4267201" cy="46325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0" y="6199207"/>
            <a:ext cx="609600" cy="609600"/>
          </a:xfrm>
          <a:prstGeom prst="rect">
            <a:avLst/>
          </a:prstGeom>
        </p:spPr>
      </p:pic>
      <p:sp>
        <p:nvSpPr>
          <p:cNvPr id="5" name="Текстово поле 4"/>
          <p:cNvSpPr txBox="1"/>
          <p:nvPr/>
        </p:nvSpPr>
        <p:spPr>
          <a:xfrm>
            <a:off x="5038165" y="4858902"/>
            <a:ext cx="16674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www.edituradoxologia.ro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068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7472">
        <p:split orient="vert"/>
      </p:transition>
    </mc:Choice>
    <mc:Fallback xmlns="">
      <p:transition spd="slow" advTm="17472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26000">
              <a:schemeClr val="accent3">
                <a:alpha val="39000"/>
              </a:schemeClr>
            </a:gs>
            <a:gs pos="78000">
              <a:schemeClr val="accent5">
                <a:lumMod val="40000"/>
                <a:lumOff val="60000"/>
                <a:alpha val="43000"/>
              </a:schemeClr>
            </a:gs>
            <a:gs pos="60000">
              <a:schemeClr val="accent3">
                <a:lumMod val="29000"/>
                <a:lumOff val="71000"/>
              </a:schemeClr>
            </a:gs>
            <a:gs pos="100000">
              <a:schemeClr val="accent5">
                <a:lumMod val="40000"/>
                <a:lumOff val="60000"/>
              </a:schemeClr>
            </a:gs>
          </a:gsLst>
          <a:lin ang="12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828800"/>
            <a:ext cx="4876800" cy="2895600"/>
          </a:xfrm>
        </p:spPr>
        <p:txBody>
          <a:bodyPr/>
          <a:lstStyle/>
          <a:p>
            <a:pPr marL="182880" indent="0">
              <a:buNone/>
            </a:pPr>
            <a:r>
              <a:rPr lang="bg-BG" sz="3600" dirty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36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Света Петка преживяла в пустинята дълги години и ето, че пред светицата се явил ангел, който </a:t>
            </a:r>
            <a:r>
              <a:rPr lang="bg-BG" sz="2400" dirty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ѝ наредил да се върне в родния си град. Там завършил нейният земен живот.</a:t>
            </a:r>
            <a:endParaRPr lang="en-IE" sz="2400" dirty="0">
              <a:solidFill>
                <a:srgbClr val="C00000"/>
              </a:solidFill>
              <a:effectLst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5" t="3125" r="4255" b="3125"/>
          <a:stretch/>
        </p:blipFill>
        <p:spPr>
          <a:xfrm>
            <a:off x="5257800" y="838200"/>
            <a:ext cx="3505200" cy="5135526"/>
          </a:xfrm>
          <a:prstGeom prst="rect">
            <a:avLst/>
          </a:prstGeom>
        </p:spPr>
      </p:pic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96400" y="6225988"/>
            <a:ext cx="609600" cy="609600"/>
          </a:xfrm>
          <a:prstGeom prst="rect">
            <a:avLst/>
          </a:prstGeom>
        </p:spPr>
      </p:pic>
      <p:sp>
        <p:nvSpPr>
          <p:cNvPr id="5" name="Текстово поле 4"/>
          <p:cNvSpPr txBox="1"/>
          <p:nvPr/>
        </p:nvSpPr>
        <p:spPr>
          <a:xfrm>
            <a:off x="7734300" y="5742894"/>
            <a:ext cx="2057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www.predanie.bg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516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2728">
        <p:split orient="vert"/>
      </p:transition>
    </mc:Choice>
    <mc:Fallback xmlns="">
      <p:transition spd="slow" advTm="22728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0" y="5029200"/>
            <a:ext cx="9220200" cy="1981200"/>
          </a:xfrm>
        </p:spPr>
        <p:txBody>
          <a:bodyPr/>
          <a:lstStyle/>
          <a:p>
            <a:pPr marL="182880" indent="0">
              <a:buNone/>
            </a:pPr>
            <a:r>
              <a:rPr lang="bg-BG" sz="3000" dirty="0" smtClean="0">
                <a:solidFill>
                  <a:schemeClr val="accent1">
                    <a:lumMod val="75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	</a:t>
            </a:r>
            <a:r>
              <a:rPr lang="bg-BG" sz="2400" dirty="0" smtClean="0">
                <a:solidFill>
                  <a:schemeClr val="bg2">
                    <a:lumMod val="25000"/>
                  </a:schemeClr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 света Петка са посветени много храмове в България. Един от тях е старинният храм „Света Петка“ в София, където се намира нейна чудотворна икона.</a:t>
            </a:r>
            <a:endParaRPr lang="en-IE" sz="2400" dirty="0">
              <a:solidFill>
                <a:schemeClr val="bg2">
                  <a:lumMod val="25000"/>
                </a:schemeClr>
              </a:solidFill>
              <a:effectLst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3" y="520337"/>
            <a:ext cx="5784747" cy="43385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33400"/>
            <a:ext cx="2919796" cy="4338560"/>
          </a:xfrm>
          <a:prstGeom prst="rect">
            <a:avLst/>
          </a:prstGeom>
        </p:spPr>
      </p:pic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202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418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8415">
        <p:split orient="vert"/>
      </p:transition>
    </mc:Choice>
    <mc:Fallback xmlns="">
      <p:transition spd="slow" advTm="18415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C9FCB">
                <a:alpha val="0"/>
                <a:lumMod val="0"/>
                <a:lumOff val="100000"/>
              </a:srgbClr>
            </a:gs>
            <a:gs pos="72000">
              <a:srgbClr val="F8B049">
                <a:lumMod val="7000"/>
                <a:lumOff val="93000"/>
                <a:alpha val="50000"/>
              </a:srgbClr>
            </a:gs>
            <a:gs pos="24000">
              <a:schemeClr val="bg1"/>
            </a:gs>
            <a:gs pos="100000">
              <a:srgbClr val="F8B049"/>
            </a:gs>
          </a:gsLst>
          <a:lin ang="12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0" y="4953000"/>
            <a:ext cx="8991599" cy="1905000"/>
          </a:xfrm>
        </p:spPr>
        <p:txBody>
          <a:bodyPr/>
          <a:lstStyle/>
          <a:p>
            <a:pPr marL="182880" indent="0" algn="ctr">
              <a:buNone/>
            </a:pPr>
            <a:r>
              <a:rPr lang="bg-BG" sz="24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Празникът, посветен на света Петка, се нарича Петковден и се празнува на 14 октомври. Християните се събират в храма на празнично богослужение, украсяват иконата </a:t>
            </a:r>
            <a:r>
              <a:rPr lang="bg-BG" sz="2400" dirty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ѝ с цветя.</a:t>
            </a:r>
            <a:endParaRPr lang="en-IE" sz="2400" dirty="0">
              <a:solidFill>
                <a:srgbClr val="C00000"/>
              </a:solidFill>
              <a:effectLst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99" y="533400"/>
            <a:ext cx="6781800" cy="4024258"/>
          </a:xfrm>
          <a:prstGeom prst="rect">
            <a:avLst/>
          </a:prstGeom>
        </p:spPr>
      </p:pic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70894" y="6185647"/>
            <a:ext cx="609600" cy="609600"/>
          </a:xfrm>
          <a:prstGeom prst="rect">
            <a:avLst/>
          </a:prstGeom>
        </p:spPr>
      </p:pic>
      <p:sp>
        <p:nvSpPr>
          <p:cNvPr id="6" name="Текстово поле 5"/>
          <p:cNvSpPr txBox="1"/>
          <p:nvPr/>
        </p:nvSpPr>
        <p:spPr>
          <a:xfrm>
            <a:off x="6858000" y="4326826"/>
            <a:ext cx="16674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www.kurir.mk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73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093">
        <p:split orient="vert"/>
      </p:transition>
    </mc:Choice>
    <mc:Fallback xmlns="">
      <p:transition spd="slow" advTm="26093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52400" y="5410200"/>
            <a:ext cx="8763000" cy="1447800"/>
          </a:xfrm>
        </p:spPr>
        <p:txBody>
          <a:bodyPr/>
          <a:lstStyle/>
          <a:p>
            <a:pPr marL="182880" indent="0" algn="ctr">
              <a:buNone/>
            </a:pPr>
            <a:r>
              <a:rPr lang="bg-BG" sz="24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Света Петка е наша закрилница. </a:t>
            </a:r>
            <a:r>
              <a:rPr lang="ru-RU" sz="2400" dirty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Всеки, който с вяра се </a:t>
            </a:r>
            <a:r>
              <a:rPr lang="ru-RU" sz="24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моли </a:t>
            </a:r>
            <a:r>
              <a:rPr lang="ru-RU" sz="2400" dirty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 света Петка, </a:t>
            </a:r>
            <a:r>
              <a:rPr lang="ru-RU" sz="24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получава </a:t>
            </a:r>
            <a:r>
              <a:rPr lang="ru-RU" sz="2400" dirty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изцеление от болестта си или спасение от беди. </a:t>
            </a:r>
            <a:r>
              <a:rPr lang="bg-BG" sz="2400" dirty="0" smtClean="0">
                <a:solidFill>
                  <a:srgbClr val="C00000"/>
                </a:solidFill>
                <a:effectLst>
                  <a:reflection blurRad="6350" stA="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en-IE" sz="2400" dirty="0">
              <a:solidFill>
                <a:srgbClr val="C00000"/>
              </a:solidFill>
              <a:effectLst>
                <a:reflection blurRad="6350" stA="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9000"/>
                    </a14:imgEffect>
                    <a14:imgEffect>
                      <a14:colorTemperature colorTemp="7321"/>
                    </a14:imgEffect>
                    <a14:imgEffect>
                      <a14:saturation sat="174000"/>
                    </a14:imgEffect>
                    <a14:imgEffect>
                      <a14:brightnessContrast bright="-26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304799"/>
            <a:ext cx="3657599" cy="4825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44000" y="6134100"/>
            <a:ext cx="609600" cy="609600"/>
          </a:xfrm>
          <a:prstGeom prst="rect">
            <a:avLst/>
          </a:prstGeom>
        </p:spPr>
      </p:pic>
      <p:sp>
        <p:nvSpPr>
          <p:cNvPr id="5" name="Текстово поле 4"/>
          <p:cNvSpPr txBox="1"/>
          <p:nvPr/>
        </p:nvSpPr>
        <p:spPr>
          <a:xfrm>
            <a:off x="5029200" y="4899742"/>
            <a:ext cx="16674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www.wikipedia.org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988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7177">
        <p:split orient="vert"/>
      </p:transition>
    </mc:Choice>
    <mc:Fallback xmlns="">
      <p:transition spd="slow" advTm="17177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5000">
              <a:srgbClr val="FC9FCB">
                <a:alpha val="0"/>
                <a:lumMod val="0"/>
                <a:lumOff val="100000"/>
              </a:srgbClr>
            </a:gs>
            <a:gs pos="95000">
              <a:schemeClr val="bg1"/>
            </a:gs>
            <a:gs pos="77000">
              <a:schemeClr val="bg1"/>
            </a:gs>
            <a:gs pos="88000">
              <a:srgbClr val="F8B049">
                <a:lumMod val="79000"/>
                <a:lumOff val="21000"/>
                <a:alpha val="30000"/>
              </a:srgbClr>
            </a:gs>
            <a:gs pos="48320">
              <a:srgbClr val="FDE9CB"/>
            </a:gs>
            <a:gs pos="100000">
              <a:schemeClr val="bg1"/>
            </a:gs>
          </a:gsLst>
          <a:lin ang="12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5835" y="152400"/>
            <a:ext cx="8839200" cy="69557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8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Въпроси </a:t>
            </a:r>
            <a:r>
              <a:rPr lang="ru-RU" sz="4800" b="1" dirty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към урока: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ctr">
              <a:defRPr/>
            </a:pPr>
            <a:endParaRPr lang="ru-RU" sz="36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36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Къде</a:t>
            </a: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се родила света Петка?</a:t>
            </a:r>
            <a:endParaRPr lang="ru-RU" sz="36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36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bg-BG" sz="36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36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Как помагала на бедните?</a:t>
            </a:r>
          </a:p>
          <a:p>
            <a:pPr>
              <a:defRPr/>
            </a:pPr>
            <a:endParaRPr lang="bg-BG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bg-BG" sz="36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 Къде отишла да живее, за да служи на Бога?</a:t>
            </a:r>
            <a:endParaRPr lang="bg-BG" sz="36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bg-BG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bg-BG" sz="36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4. Знаете ли храм, който носи името  на света Петка? </a:t>
            </a:r>
          </a:p>
          <a:p>
            <a:pPr>
              <a:defRPr/>
            </a:pPr>
            <a:endParaRPr lang="bg-BG" sz="2000" b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bg-BG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</a:t>
            </a:r>
            <a:r>
              <a:rPr lang="bg-BG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bg-BG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Кога празнуваме Петковден?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3600" b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440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41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9041">
        <p:fade/>
      </p:transition>
    </mc:Choice>
    <mc:Fallback xmlns="">
      <p:transition spd="med" advTm="6904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20000"/>
                <a:lumOff val="80000"/>
              </a:schemeClr>
            </a:gs>
            <a:gs pos="51000">
              <a:schemeClr val="accent3">
                <a:lumMod val="20000"/>
                <a:lumOff val="80000"/>
              </a:schemeClr>
            </a:gs>
            <a:gs pos="84000">
              <a:srgbClr val="C4D6EB"/>
            </a:gs>
            <a:gs pos="100000">
              <a:srgbClr val="FFEB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2778030" y="-109745"/>
            <a:ext cx="3578971" cy="2804380"/>
          </a:xfrm>
        </p:spPr>
        <p:txBody>
          <a:bodyPr>
            <a:normAutofit/>
          </a:bodyPr>
          <a:lstStyle/>
          <a:p>
            <a:pPr marL="102870"/>
            <a:r>
              <a:rPr lang="bg-BG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ГЛЕДАХТЕ ПРЕЗЕНТАЦИЯ </a:t>
            </a:r>
            <a:br>
              <a:rPr lang="bg-BG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ПО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Религия</a:t>
            </a:r>
            <a:r>
              <a:rPr lang="bg-BG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християнство 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– </a:t>
            </a: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православие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1400" dirty="0">
              <a:solidFill>
                <a:srgbClr val="0086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pic>
        <p:nvPicPr>
          <p:cNvPr id="12" name="Картина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441" y="4620854"/>
            <a:ext cx="4209918" cy="1414267"/>
          </a:xfrm>
          <a:prstGeom prst="rect">
            <a:avLst/>
          </a:prstGeom>
          <a:ln>
            <a:noFill/>
          </a:ln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2619441" y="5921995"/>
            <a:ext cx="4209918" cy="1221303"/>
          </a:xfrm>
          <a:prstGeom prst="rect">
            <a:avLst/>
          </a:prstGeom>
        </p:spPr>
        <p:txBody>
          <a:bodyPr vert="horz" lIns="45720" tIns="0" rIns="45720" bIns="0" anchor="b">
            <a:normAutofit fontScale="90000" lnSpcReduction="1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съставена </a:t>
            </a: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от екипа на сайта</a:t>
            </a:r>
            <a:b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„Светлината на храма“ </a:t>
            </a: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100" b="1" i="0" u="none" strike="noStrike" kern="1200" cap="all" spc="0" normalizeH="0" baseline="0" noProof="0" dirty="0">
              <a:ln w="6350">
                <a:noFill/>
              </a:ln>
              <a:solidFill>
                <a:srgbClr val="0086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38417" y="3662860"/>
            <a:ext cx="8458200" cy="1211077"/>
          </a:xfrm>
          <a:prstGeom prst="rect">
            <a:avLst/>
          </a:prstGeom>
        </p:spPr>
        <p:txBody>
          <a:bodyPr vert="horz" lIns="45720" tIns="0" rIns="45720" bIns="0" anchor="b">
            <a:normAutofit fontScale="975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УРОК 3.1 ОТ ЕЛЕКТРОННИЯ УЧЕБНИК ЗА 1 КЛАС </a:t>
            </a:r>
          </a:p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НА ИЗДАТЕЛСТВО ВИТЕЗДА</a:t>
            </a: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400" b="1" i="0" u="none" strike="noStrike" kern="1200" cap="all" spc="0" normalizeH="0" baseline="0" noProof="0" dirty="0">
              <a:ln w="6350">
                <a:noFill/>
              </a:ln>
              <a:solidFill>
                <a:srgbClr val="DEF5FA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073261" y="2801634"/>
            <a:ext cx="6988511" cy="971550"/>
          </a:xfrm>
          <a:prstGeom prst="rect">
            <a:avLst/>
          </a:prstGeom>
          <a:solidFill>
            <a:srgbClr val="C00000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bg-BG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Света </a:t>
            </a:r>
            <a:r>
              <a:rPr kumimoji="0" lang="bg-BG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Петка</a:t>
            </a:r>
            <a:endParaRPr kumimoji="0" lang="en-I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086937" y="3530522"/>
            <a:ext cx="6974835" cy="114300"/>
          </a:xfrm>
          <a:prstGeom prst="rect">
            <a:avLst/>
          </a:prstGeom>
          <a:solidFill>
            <a:srgbClr val="5ECCF3">
              <a:lumMod val="50000"/>
            </a:srgbClr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1086937" y="2911957"/>
            <a:ext cx="6974835" cy="114300"/>
          </a:xfrm>
          <a:prstGeom prst="rect">
            <a:avLst/>
          </a:prstGeom>
          <a:solidFill>
            <a:srgbClr val="5ECCF3">
              <a:lumMod val="50000"/>
            </a:srgbClr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43187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607">
        <p:fade/>
      </p:transition>
    </mc:Choice>
    <mc:Fallback xmlns="">
      <p:transition spd="med" advTm="2060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pex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827</TotalTime>
  <Words>267</Words>
  <Application>Microsoft Office PowerPoint</Application>
  <PresentationFormat>Презентация на цял екран (4:3)</PresentationFormat>
  <Paragraphs>39</Paragraphs>
  <Slides>13</Slides>
  <Notes>2</Notes>
  <HiddenSlides>0</HiddenSlides>
  <MMClips>13</MMClips>
  <ScaleCrop>false</ScaleCrop>
  <HeadingPairs>
    <vt:vector size="6" baseType="variant">
      <vt:variant>
        <vt:lpstr>Използвани шрифтове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Заглавия на слайдовете</vt:lpstr>
      </vt:variant>
      <vt:variant>
        <vt:i4>13</vt:i4>
      </vt:variant>
    </vt:vector>
  </HeadingPairs>
  <TitlesOfParts>
    <vt:vector size="25" baseType="lpstr">
      <vt:lpstr>Arial</vt:lpstr>
      <vt:lpstr>Book Antiqua</vt:lpstr>
      <vt:lpstr>Calibri</vt:lpstr>
      <vt:lpstr>Georgia</vt:lpstr>
      <vt:lpstr>Lucida Sans</vt:lpstr>
      <vt:lpstr>Times New Roman</vt:lpstr>
      <vt:lpstr>Trebuchet MS</vt:lpstr>
      <vt:lpstr>Wingdings</vt:lpstr>
      <vt:lpstr>Wingdings 2</vt:lpstr>
      <vt:lpstr>Wingdings 3</vt:lpstr>
      <vt:lpstr>Slipstream</vt:lpstr>
      <vt:lpstr>Apex</vt:lpstr>
      <vt:lpstr>Презентация на PowerPoint</vt:lpstr>
      <vt:lpstr>     Света Петка е българска светица. Тя живяла в края на 10-ти и началото на 11-ти век.        Родила се в град Епиват, на брега на Мраморно море. По онова време там живеели българи.  </vt:lpstr>
      <vt:lpstr>Презентация на PowerPoint</vt:lpstr>
      <vt:lpstr>Света Петка имала милостиво сърце и помагала на нуждаещите се. Богатите си дрехи тя давала на бедните.</vt:lpstr>
      <vt:lpstr>  Като желаела да посвети живота си в служба на Бога, тя отишла в манастир, където прекарвала дните в труд и непрестанна молитва.</vt:lpstr>
      <vt:lpstr>След време света Петка напълно се отдалечила от света и заживяла сама в пустинята край река Йордан.</vt:lpstr>
      <vt:lpstr>          В Йорданската пустиня животът ѝ бил труден, но тя била радостна непрестанно да се моли на Бога и да размисля за Неговото величие и доброта. </vt:lpstr>
      <vt:lpstr>  Света Петка преживяла в пустинята дълги години и ето, че пред светицата се явил ангел, който  ѝ наредил да се върне в родния си град. Там завършил нейният земен живот.</vt:lpstr>
      <vt:lpstr> На света Петка са посветени много храмове в България. Един от тях е старинният храм „Света Петка“ в София, където се намира нейна чудотворна икона.</vt:lpstr>
      <vt:lpstr>Празникът, посветен на света Петка, се нарича Петковден и се празнува на 14 октомври. Християните се събират в храма на празнично богослужение, украсяват иконата  ѝ с цветя.</vt:lpstr>
      <vt:lpstr>Света Петка е наша закрилница. Всеки, който с вяра се моли на света Петка, получава изцеление от болестта си или спасение от беди.  </vt:lpstr>
      <vt:lpstr>Презентация на PowerPoint</vt:lpstr>
      <vt:lpstr>ГЛЕДАХТЕ ПРЕЗЕНТАЦИЯ  ПО Религия християнство – православие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Света Петка</dc:title>
  <dc:creator>LB</dc:creator>
  <cp:lastModifiedBy>LB</cp:lastModifiedBy>
  <cp:revision>79</cp:revision>
  <dcterms:created xsi:type="dcterms:W3CDTF">2006-08-16T00:00:00Z</dcterms:created>
  <dcterms:modified xsi:type="dcterms:W3CDTF">2025-01-22T14:22:24Z</dcterms:modified>
  <cp:contentStatus>Последен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