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2" r:id="rId1"/>
    <p:sldMasterId id="2147484250" r:id="rId2"/>
  </p:sldMasterIdLst>
  <p:sldIdLst>
    <p:sldId id="256" r:id="rId3"/>
    <p:sldId id="257" r:id="rId4"/>
    <p:sldId id="261" r:id="rId5"/>
    <p:sldId id="258" r:id="rId6"/>
    <p:sldId id="274" r:id="rId7"/>
    <p:sldId id="275" r:id="rId8"/>
    <p:sldId id="276" r:id="rId9"/>
    <p:sldId id="265" r:id="rId10"/>
    <p:sldId id="259" r:id="rId11"/>
    <p:sldId id="279" r:id="rId12"/>
    <p:sldId id="287" r:id="rId13"/>
    <p:sldId id="288" r:id="rId14"/>
    <p:sldId id="263" r:id="rId15"/>
    <p:sldId id="266" r:id="rId16"/>
    <p:sldId id="280" r:id="rId17"/>
    <p:sldId id="271" r:id="rId18"/>
    <p:sldId id="281" r:id="rId19"/>
    <p:sldId id="272" r:id="rId20"/>
    <p:sldId id="260" r:id="rId21"/>
    <p:sldId id="285" r:id="rId22"/>
    <p:sldId id="284" r:id="rId23"/>
    <p:sldId id="290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E5C"/>
    <a:srgbClr val="9FC4DB"/>
    <a:srgbClr val="6C4F81"/>
    <a:srgbClr val="EEDD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9" autoAdjust="0"/>
    <p:restoredTop sz="94660"/>
  </p:normalViewPr>
  <p:slideViewPr>
    <p:cSldViewPr>
      <p:cViewPr varScale="1">
        <p:scale>
          <a:sx n="75" d="100"/>
          <a:sy n="75" d="100"/>
        </p:scale>
        <p:origin x="11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48286-CB10-43A8-BA65-1F3005AA644D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8EE83-8509-49F6-A44B-4CB47D44FD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489204"/>
      </p:ext>
    </p:extLst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38DAD-688D-4537-90D8-51B17FB5E876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25832-9DC1-4840-85AF-682A8F7338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7757254"/>
      </p:ext>
    </p:extLst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2DCC2-B2A6-4B4B-98F1-F8ADBC6B11E7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7EC49-D105-4668-A91A-E600CA6491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791805"/>
      </p:ext>
    </p:extLst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66EEB-FF38-4CC7-9C60-DE923F7388BA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1500E-E418-4EE3-B355-17C4317DB1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778058"/>
      </p:ext>
    </p:extLst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8F6B2-D646-4E77-9E9F-2226CFF152A0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7FE3E-8E3D-40B9-93EF-F7B83BFB15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8151151"/>
      </p:ext>
    </p:extLst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EA230-1D05-4313-8350-A412151B7931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DA9C4-6BFA-4D4D-83FF-8724FAC117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964777"/>
      </p:ext>
    </p:extLst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64FAA-F0DA-4891-A3B7-02478F25B16F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B84D0-64CB-48F4-9580-96986E8C97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473667"/>
      </p:ext>
    </p:extLst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B9F88-58DD-45D7-BEB5-EF43331A5D65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66F83-B8DA-44B1-BCDB-A36C4BB0E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8316223"/>
      </p:ext>
    </p:extLst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6FAAD-8299-4B61-8CA5-F850CB0DB5E1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84728-95A9-461D-A9EB-6F2DC591B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782273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FCEB3-6F2A-4198-A381-67FD011F3936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B8B58-AB6E-4D98-994F-B039B4C7F3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3558956"/>
      </p:ext>
    </p:extLst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8616A-5DB9-4115-8EB7-5C9795C6581A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56888-1ED2-4FBB-925D-4CD40FBF8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561701"/>
      </p:ext>
    </p:extLst>
  </p:cSld>
  <p:clrMapOvr>
    <a:masterClrMapping/>
  </p:clrMapOvr>
  <p:transition spd="slow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01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70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44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667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09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15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28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10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15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73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344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777D5C87-9D5E-4B31-88AE-D20700DE3107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3E444E"/>
                </a:solidFill>
              </a:defRPr>
            </a:lvl1pPr>
          </a:lstStyle>
          <a:p>
            <a:pPr>
              <a:defRPr/>
            </a:pPr>
            <a:fld id="{CB09DB7A-A119-4D5E-B4E5-F7507E265E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3" r:id="rId1"/>
    <p:sldLayoutId id="2147484227" r:id="rId2"/>
    <p:sldLayoutId id="2147484234" r:id="rId3"/>
    <p:sldLayoutId id="2147484228" r:id="rId4"/>
    <p:sldLayoutId id="2147484235" r:id="rId5"/>
    <p:sldLayoutId id="2147484229" r:id="rId6"/>
    <p:sldLayoutId id="2147484230" r:id="rId7"/>
    <p:sldLayoutId id="2147484236" r:id="rId8"/>
    <p:sldLayoutId id="2147484237" r:id="rId9"/>
    <p:sldLayoutId id="2147484231" r:id="rId10"/>
    <p:sldLayoutId id="2147484232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eorgia" pitchFamily="18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anose="020B0604020202020204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B32C16"/>
        </a:buClr>
        <a:buSzPct val="9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F5CD2D"/>
        </a:buClr>
        <a:buSzPct val="100000"/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1/22/2025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672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1" r:id="rId1"/>
    <p:sldLayoutId id="2147484252" r:id="rId2"/>
    <p:sldLayoutId id="2147484253" r:id="rId3"/>
    <p:sldLayoutId id="2147484254" r:id="rId4"/>
    <p:sldLayoutId id="2147484255" r:id="rId5"/>
    <p:sldLayoutId id="2147484256" r:id="rId6"/>
    <p:sldLayoutId id="2147484257" r:id="rId7"/>
    <p:sldLayoutId id="2147484258" r:id="rId8"/>
    <p:sldLayoutId id="2147484259" r:id="rId9"/>
    <p:sldLayoutId id="2147484260" r:id="rId10"/>
    <p:sldLayoutId id="214748426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3.png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.png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.pn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jp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3.pn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E74"/>
            </a:gs>
            <a:gs pos="28999">
              <a:srgbClr val="FFFFFF"/>
            </a:gs>
            <a:gs pos="45000">
              <a:srgbClr val="FFFFFF"/>
            </a:gs>
            <a:gs pos="57430">
              <a:srgbClr val="E4CDC9"/>
            </a:gs>
            <a:gs pos="100000">
              <a:srgbClr val="B32C16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09600" y="152400"/>
            <a:ext cx="8062912" cy="1828800"/>
          </a:xfrm>
          <a:ln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bg-BG" sz="4800" smtClean="0">
                <a:solidFill>
                  <a:srgbClr val="FF0000"/>
                </a:solidFill>
              </a:rPr>
              <a:t>Моят светец,</a:t>
            </a:r>
            <a:br>
              <a:rPr lang="bg-BG" sz="4800" smtClean="0">
                <a:solidFill>
                  <a:srgbClr val="FF0000"/>
                </a:solidFill>
              </a:rPr>
            </a:br>
            <a:r>
              <a:rPr lang="bg-BG" sz="4800" smtClean="0">
                <a:solidFill>
                  <a:srgbClr val="FF0000"/>
                </a:solidFill>
              </a:rPr>
              <a:t> моят имен ден</a:t>
            </a:r>
            <a:endParaRPr lang="bg-BG" sz="4800">
              <a:solidFill>
                <a:srgbClr val="FF000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/>
          <a:srcRect l="50833" t="27500" r="15000"/>
          <a:stretch/>
        </p:blipFill>
        <p:spPr>
          <a:xfrm>
            <a:off x="2209800" y="1902314"/>
            <a:ext cx="3124200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авоъгълник 4"/>
          <p:cNvSpPr/>
          <p:nvPr/>
        </p:nvSpPr>
        <p:spPr>
          <a:xfrm>
            <a:off x="4663624" y="6168770"/>
            <a:ext cx="670376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www.24chasa.bg</a:t>
            </a:r>
            <a:endParaRPr lang="en-US" sz="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22.PSALAM , GOSPOD JE PASTIR MOJ ГОСПОД ЈЕ ПАСТИР МОЈ - Pevacka grupa Sveti car Dav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200" y="6477000"/>
            <a:ext cx="381000" cy="381000"/>
          </a:xfrm>
          <a:prstGeom prst="rect">
            <a:avLst/>
          </a:prstGeom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96400" y="6338047"/>
            <a:ext cx="609600" cy="60960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533400" y="6529000"/>
            <a:ext cx="647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Музикално изпълнение:22 </a:t>
            </a:r>
            <a:r>
              <a:rPr lang="bg-BG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псалом</a:t>
            </a:r>
            <a:r>
              <a:rPr lang="bg-BG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bg-BG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</a:t>
            </a:r>
            <a:r>
              <a:rPr lang="bg-BG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евческа група „Св. Цар Давид“, </a:t>
            </a:r>
            <a:r>
              <a:rPr lang="bg-BG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изт</a:t>
            </a:r>
            <a:r>
              <a:rPr lang="bg-BG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youtube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 spd="slow" advTm="7207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515" numSld="999" showWhenStopped="0">
                <p:cTn id="1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64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9550" y="5562600"/>
            <a:ext cx="8591550" cy="1143000"/>
          </a:xfrm>
        </p:spPr>
        <p:txBody>
          <a:bodyPr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bg-BG" sz="22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Имените дни са дни на голяма радост, както за нас самите, така и за нашите близки и приятелите ни.</a:t>
            </a:r>
            <a:br>
              <a:rPr lang="bg-BG" sz="22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bg-BG" sz="4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836" y="533400"/>
            <a:ext cx="5386388" cy="4513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авоъгълник 2"/>
          <p:cNvSpPr/>
          <p:nvPr/>
        </p:nvSpPr>
        <p:spPr>
          <a:xfrm>
            <a:off x="5523937" y="4724400"/>
            <a:ext cx="110639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www.raddyflowers.com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9859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173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163" y="5278438"/>
            <a:ext cx="7772400" cy="1752600"/>
          </a:xfrm>
        </p:spPr>
        <p:txBody>
          <a:bodyPr>
            <a:norm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bg-BG" sz="2800" b="1" dirty="0" smtClean="0">
                <a:solidFill>
                  <a:srgbClr val="FF0000"/>
                </a:solidFill>
              </a:rPr>
              <a:t>	</a:t>
            </a:r>
            <a:r>
              <a:rPr lang="bg-BG" sz="2000" b="1" i="1" dirty="0" smtClean="0">
                <a:solidFill>
                  <a:schemeClr val="accent3">
                    <a:lumMod val="75000"/>
                  </a:schemeClr>
                </a:solidFill>
              </a:rPr>
              <a:t>Именият ден е по-различен от другите празници в нашето семейство. Той е църковен християнски празник. </a:t>
            </a:r>
            <a:endParaRPr lang="bg-BG" sz="20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Content Placeholder 3" descr="orig_289969_bg.jpg"/>
          <p:cNvPicPr>
            <a:picLocks noGrp="1" noChangeAspect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914400" y="747781"/>
            <a:ext cx="6765925" cy="4758808"/>
          </a:xfrm>
          <a:effectLst>
            <a:softEdge rad="112500"/>
          </a:effectLst>
        </p:spPr>
      </p:pic>
      <p:sp>
        <p:nvSpPr>
          <p:cNvPr id="3" name="Правоъгълник 2"/>
          <p:cNvSpPr/>
          <p:nvPr/>
        </p:nvSpPr>
        <p:spPr>
          <a:xfrm>
            <a:off x="6777740" y="5311783"/>
            <a:ext cx="68480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offnews.bg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174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E74"/>
            </a:gs>
            <a:gs pos="28999">
              <a:srgbClr val="FFFFFF"/>
            </a:gs>
            <a:gs pos="37000">
              <a:srgbClr val="FFFFFF"/>
            </a:gs>
            <a:gs pos="57430">
              <a:srgbClr val="E4CDC9"/>
            </a:gs>
            <a:gs pos="100000">
              <a:srgbClr val="92D050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-381000" y="5257800"/>
            <a:ext cx="8534400" cy="1371600"/>
          </a:xfrm>
        </p:spPr>
        <p:txBody>
          <a:bodyPr/>
          <a:lstStyle/>
          <a:p>
            <a:pPr marL="484188" eaLnBrk="1" hangingPunct="1"/>
            <a:r>
              <a:rPr lang="bg-BG" altLang="en-US" sz="3600" b="1" i="1" dirty="0" smtClean="0">
                <a:solidFill>
                  <a:srgbClr val="FF0000"/>
                </a:solidFill>
              </a:rPr>
              <a:t>	</a:t>
            </a:r>
            <a:r>
              <a:rPr lang="bg-BG" altLang="en-US" sz="2000" b="1" i="1" dirty="0" smtClean="0">
                <a:solidFill>
                  <a:srgbClr val="C00000"/>
                </a:solidFill>
              </a:rPr>
              <a:t>Ние носим имена на светци, на Божията Майка, на Господа, ангелски имена или имена, свързани с някакъв църковен празник</a:t>
            </a:r>
            <a:r>
              <a:rPr lang="bg-BG" altLang="en-US" sz="2000" b="1" dirty="0" smtClean="0">
                <a:solidFill>
                  <a:srgbClr val="C00000"/>
                </a:solidFill>
              </a:rPr>
              <a:t>.</a:t>
            </a:r>
            <a:r>
              <a:rPr lang="bg-BG" altLang="en-US" sz="2800" dirty="0" smtClean="0">
                <a:solidFill>
                  <a:srgbClr val="C00000"/>
                </a:solidFill>
              </a:rPr>
              <a:t/>
            </a:r>
            <a:br>
              <a:rPr lang="bg-BG" altLang="en-US" sz="2800" dirty="0" smtClean="0">
                <a:solidFill>
                  <a:srgbClr val="C00000"/>
                </a:solidFill>
              </a:rPr>
            </a:br>
            <a:endParaRPr lang="bg-BG" altLang="en-US" sz="3600" dirty="0" smtClean="0">
              <a:solidFill>
                <a:srgbClr val="C00000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15"/>
          <a:stretch/>
        </p:blipFill>
        <p:spPr>
          <a:xfrm>
            <a:off x="1025021" y="443150"/>
            <a:ext cx="5722357" cy="4542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авоъгълник 2"/>
          <p:cNvSpPr/>
          <p:nvPr/>
        </p:nvSpPr>
        <p:spPr>
          <a:xfrm>
            <a:off x="5715000" y="4800600"/>
            <a:ext cx="78258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4evangelists.com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48800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518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E74"/>
            </a:gs>
            <a:gs pos="28999">
              <a:srgbClr val="FFFFFF"/>
            </a:gs>
            <a:gs pos="45000">
              <a:srgbClr val="FFFFFF"/>
            </a:gs>
            <a:gs pos="57430">
              <a:srgbClr val="E4CDC9"/>
            </a:gs>
            <a:gs pos="100000">
              <a:srgbClr val="B32C16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4812" y="2209800"/>
            <a:ext cx="5204012" cy="3200400"/>
          </a:xfrm>
        </p:spPr>
        <p:txBody>
          <a:bodyPr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bg-BG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	</a:t>
            </a:r>
            <a:br>
              <a:rPr lang="bg-BG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bg-BG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/>
            </a:r>
            <a:br>
              <a:rPr lang="bg-BG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bg-BG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/>
            </a:r>
            <a:br>
              <a:rPr lang="bg-BG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bg-BG" sz="3200" b="1" i="1" dirty="0" smtClean="0">
                <a:solidFill>
                  <a:srgbClr val="C00000"/>
                </a:solidFill>
              </a:rPr>
              <a:t>       </a:t>
            </a:r>
            <a:r>
              <a:rPr lang="bg-BG" sz="2200" b="1" i="1" dirty="0" smtClean="0">
                <a:solidFill>
                  <a:srgbClr val="C00000"/>
                </a:solidFill>
              </a:rPr>
              <a:t>Нека не забравяме, че първо трябва да отидем на църква, за да почетем този църковен празник. Да се помолим на светеца за своето здраве и успех, за близките и приятелите си. </a:t>
            </a:r>
            <a:r>
              <a:rPr lang="bg-BG" sz="2200" b="1" dirty="0" smtClean="0">
                <a:solidFill>
                  <a:srgbClr val="C00000"/>
                </a:solidFill>
              </a:rPr>
              <a:t/>
            </a:r>
            <a:br>
              <a:rPr lang="bg-BG" sz="2200" b="1" dirty="0" smtClean="0">
                <a:solidFill>
                  <a:srgbClr val="C00000"/>
                </a:solidFill>
              </a:rPr>
            </a:br>
            <a:r>
              <a:rPr lang="bg-BG" sz="4400" dirty="0" smtClean="0">
                <a:solidFill>
                  <a:srgbClr val="C00000"/>
                </a:solidFill>
              </a:rPr>
              <a:t/>
            </a:r>
            <a:br>
              <a:rPr lang="bg-BG" sz="4400" dirty="0" smtClean="0">
                <a:solidFill>
                  <a:srgbClr val="C00000"/>
                </a:solidFill>
              </a:rPr>
            </a:br>
            <a:endParaRPr lang="bg-BG" dirty="0">
              <a:solidFill>
                <a:srgbClr val="C00000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685800"/>
            <a:ext cx="3960374" cy="556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авоъгълник 2"/>
          <p:cNvSpPr/>
          <p:nvPr/>
        </p:nvSpPr>
        <p:spPr>
          <a:xfrm>
            <a:off x="7918447" y="6096000"/>
            <a:ext cx="10711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paraklisi.blogspot.com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9859" y="629605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861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E74"/>
            </a:gs>
            <a:gs pos="28999">
              <a:srgbClr val="FFFFFF"/>
            </a:gs>
            <a:gs pos="45000">
              <a:srgbClr val="FFFFFF"/>
            </a:gs>
            <a:gs pos="57430">
              <a:srgbClr val="E4CDC9"/>
            </a:gs>
            <a:gs pos="100000">
              <a:srgbClr val="D0A80A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4" descr="velik104042010.jpg"/>
          <p:cNvPicPr>
            <a:picLocks noChangeAspect="1"/>
          </p:cNvPicPr>
          <p:nvPr/>
        </p:nvPicPr>
        <p:blipFill>
          <a:blip r:embed="rId4"/>
          <a:srcRect l="24001" t="3999"/>
          <a:stretch>
            <a:fillRect/>
          </a:stretch>
        </p:blipFill>
        <p:spPr bwMode="auto">
          <a:xfrm>
            <a:off x="1710157" y="437148"/>
            <a:ext cx="5490633" cy="5201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" y="5181600"/>
            <a:ext cx="7758953" cy="2809875"/>
          </a:xfrm>
        </p:spPr>
        <p:txBody>
          <a:bodyPr>
            <a:no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bg-BG" sz="28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	</a:t>
            </a:r>
            <a:r>
              <a:rPr lang="bg-BG" sz="2000" b="1" i="1" dirty="0" smtClean="0">
                <a:solidFill>
                  <a:srgbClr val="C00000"/>
                </a:solidFill>
              </a:rPr>
              <a:t>Добре е да научим нещо повече за светеца, чието име носим, за да се поучим от живота му и да разкажем на приятелите си за него. </a:t>
            </a:r>
            <a:br>
              <a:rPr lang="bg-BG" sz="2000" b="1" i="1" dirty="0" smtClean="0">
                <a:solidFill>
                  <a:srgbClr val="C00000"/>
                </a:solidFill>
              </a:rPr>
            </a:br>
            <a:r>
              <a:rPr lang="bg-BG" sz="2800" b="1" i="1" dirty="0" smtClean="0">
                <a:solidFill>
                  <a:srgbClr val="C00000"/>
                </a:solidFill>
              </a:rPr>
              <a:t/>
            </a:r>
            <a:br>
              <a:rPr lang="bg-BG" sz="2800" b="1" i="1" dirty="0" smtClean="0">
                <a:solidFill>
                  <a:srgbClr val="C00000"/>
                </a:solidFill>
              </a:rPr>
            </a:br>
            <a:r>
              <a:rPr lang="bg-BG" sz="2800" b="1" i="1" dirty="0" smtClean="0">
                <a:solidFill>
                  <a:srgbClr val="FF0000"/>
                </a:solidFill>
              </a:rPr>
              <a:t>	</a:t>
            </a:r>
            <a:endParaRPr lang="bg-BG" sz="2800" b="1" i="1" dirty="0">
              <a:solidFill>
                <a:srgbClr val="FF0000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5934746" y="5438745"/>
            <a:ext cx="981359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www.kircaalihaber.com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5376" y="6266329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4453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chemeClr val="accent1">
                <a:lumMod val="5000"/>
                <a:lumOff val="95000"/>
              </a:schemeClr>
            </a:gs>
            <a:gs pos="74000">
              <a:schemeClr val="bg1">
                <a:lumMod val="85000"/>
              </a:schemeClr>
            </a:gs>
            <a:gs pos="58000">
              <a:schemeClr val="accent1">
                <a:lumMod val="45000"/>
                <a:lumOff val="55000"/>
              </a:schemeClr>
            </a:gs>
            <a:gs pos="100000">
              <a:schemeClr val="accent4">
                <a:lumMod val="50000"/>
                <a:alpha val="26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1750" y="3810000"/>
            <a:ext cx="8382000" cy="2809875"/>
          </a:xfrm>
        </p:spPr>
        <p:txBody>
          <a:bodyPr/>
          <a:lstStyle/>
          <a:p>
            <a:pPr marL="484188" eaLnBrk="1" hangingPunct="1"/>
            <a:r>
              <a:rPr lang="bg-BG" altLang="en-US" sz="2800" b="1" i="1" dirty="0" smtClean="0">
                <a:solidFill>
                  <a:srgbClr val="FF0000"/>
                </a:solidFill>
              </a:rPr>
              <a:t/>
            </a:r>
            <a:br>
              <a:rPr lang="bg-BG" altLang="en-US" sz="2800" b="1" i="1" dirty="0" smtClean="0">
                <a:solidFill>
                  <a:srgbClr val="FF0000"/>
                </a:solidFill>
              </a:rPr>
            </a:br>
            <a:r>
              <a:rPr lang="bg-BG" altLang="en-US" sz="2800" b="1" i="1" dirty="0" smtClean="0">
                <a:solidFill>
                  <a:srgbClr val="FF0000"/>
                </a:solidFill>
              </a:rPr>
              <a:t/>
            </a:r>
            <a:br>
              <a:rPr lang="bg-BG" altLang="en-US" sz="2800" b="1" i="1" dirty="0" smtClean="0">
                <a:solidFill>
                  <a:srgbClr val="FF0000"/>
                </a:solidFill>
              </a:rPr>
            </a:br>
            <a:r>
              <a:rPr lang="bg-BG" altLang="en-US" sz="2800" b="1" i="1" dirty="0" smtClean="0">
                <a:solidFill>
                  <a:srgbClr val="FF0000"/>
                </a:solidFill>
              </a:rPr>
              <a:t>	</a:t>
            </a:r>
            <a:r>
              <a:rPr lang="bg-BG" altLang="en-US" sz="2000" b="1" i="1" dirty="0" smtClean="0">
                <a:solidFill>
                  <a:srgbClr val="C00000"/>
                </a:solidFill>
              </a:rPr>
              <a:t>Хубаво е да имаме и икона на този светец у дома си. Да помним, че той е наш небесен закрилник и ни помага винаги, когато му се молим. </a:t>
            </a: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66" r="7228" b="48667"/>
          <a:stretch/>
        </p:blipFill>
        <p:spPr>
          <a:xfrm>
            <a:off x="0" y="609599"/>
            <a:ext cx="9179421" cy="4052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авоъгълник 3"/>
          <p:cNvSpPr/>
          <p:nvPr/>
        </p:nvSpPr>
        <p:spPr>
          <a:xfrm>
            <a:off x="5867400" y="4404996"/>
            <a:ext cx="96051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accent3">
                    <a:lumMod val="50000"/>
                  </a:schemeClr>
                </a:solidFill>
              </a:rPr>
              <a:t>interior.ru-best.com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9421" y="63150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6069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E74"/>
            </a:gs>
            <a:gs pos="12000">
              <a:srgbClr val="FFFFFF"/>
            </a:gs>
            <a:gs pos="24001">
              <a:srgbClr val="FFFFFF"/>
            </a:gs>
            <a:gs pos="57430">
              <a:srgbClr val="E4CDC9"/>
            </a:gs>
            <a:gs pos="100000">
              <a:srgbClr val="6E84B4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-152400" y="0"/>
            <a:ext cx="8229600" cy="990600"/>
          </a:xfrm>
        </p:spPr>
        <p:txBody>
          <a:bodyPr/>
          <a:lstStyle/>
          <a:p>
            <a:pPr marL="484188" algn="ctr" eaLnBrk="1" hangingPunct="1"/>
            <a:r>
              <a:rPr lang="bg-BG" altLang="en-US" sz="3200" b="1" smtClean="0">
                <a:solidFill>
                  <a:srgbClr val="C00000"/>
                </a:solidFill>
              </a:rPr>
              <a:t>Господ Иисус Христос</a:t>
            </a:r>
          </a:p>
        </p:txBody>
      </p:sp>
      <p:pic>
        <p:nvPicPr>
          <p:cNvPr id="18435" name="Content Placeholder 3" descr="Christ_entroned_protata_panselinos_1290.jpg"/>
          <p:cNvPicPr>
            <a:picLocks noGrp="1" noChangeAspect="1"/>
          </p:cNvPicPr>
          <p:nvPr>
            <p:ph idx="1"/>
          </p:nvPr>
        </p:nvPicPr>
        <p:blipFill>
          <a:blip r:embed="rId4"/>
          <a:srcRect b="36182"/>
          <a:stretch>
            <a:fillRect/>
          </a:stretch>
        </p:blipFill>
        <p:spPr>
          <a:xfrm>
            <a:off x="2133600" y="838200"/>
            <a:ext cx="4191000" cy="4749800"/>
          </a:xfrm>
          <a:effectLst>
            <a:softEdge rad="112500"/>
          </a:effectLst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381000" y="5791200"/>
            <a:ext cx="7924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Който носи името на Христос, празнува имен ден на 25 декември – Рождество Христово.</a:t>
            </a:r>
          </a:p>
        </p:txBody>
      </p:sp>
      <p:sp>
        <p:nvSpPr>
          <p:cNvPr id="3" name="Правоъгълник 2"/>
          <p:cNvSpPr/>
          <p:nvPr/>
        </p:nvSpPr>
        <p:spPr>
          <a:xfrm>
            <a:off x="5181600" y="5387945"/>
            <a:ext cx="100059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www.svetosavlje.org</a:t>
            </a: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7447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7298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838200" y="-152400"/>
            <a:ext cx="6019800" cy="1143000"/>
          </a:xfrm>
        </p:spPr>
        <p:txBody>
          <a:bodyPr/>
          <a:lstStyle/>
          <a:p>
            <a:pPr marL="484188" algn="ctr" eaLnBrk="1" hangingPunct="1"/>
            <a:r>
              <a:rPr lang="bg-BG" altLang="en-US" sz="3200" b="1" smtClean="0">
                <a:solidFill>
                  <a:srgbClr val="C00000"/>
                </a:solidFill>
              </a:rPr>
              <a:t>Света Дева Мария</a:t>
            </a:r>
            <a:endParaRPr lang="bg-BG" altLang="en-US" sz="3200" smtClean="0">
              <a:solidFill>
                <a:srgbClr val="C00000"/>
              </a:solidFill>
            </a:endParaRPr>
          </a:p>
        </p:txBody>
      </p:sp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1066800" y="5657850"/>
            <a:ext cx="7010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Всички, които носят името на Божията </a:t>
            </a:r>
            <a:r>
              <a:rPr lang="en-US" sz="2000" b="1" i="1" dirty="0" smtClean="0">
                <a:solidFill>
                  <a:srgbClr val="C00000"/>
                </a:solidFill>
                <a:latin typeface="+mn-lt"/>
              </a:rPr>
              <a:t>M</a:t>
            </a:r>
            <a:r>
              <a:rPr lang="bg-BG" sz="2000" b="1" i="1" dirty="0" err="1" smtClean="0">
                <a:solidFill>
                  <a:srgbClr val="C00000"/>
                </a:solidFill>
                <a:latin typeface="+mn-lt"/>
              </a:rPr>
              <a:t>айка</a:t>
            </a:r>
            <a:r>
              <a:rPr lang="bg-BG" sz="2000" b="1" i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– </a:t>
            </a:r>
            <a:r>
              <a:rPr lang="bg-BG" sz="2000" b="1" i="1" dirty="0" smtClean="0">
                <a:solidFill>
                  <a:srgbClr val="C00000"/>
                </a:solidFill>
                <a:latin typeface="+mn-lt"/>
              </a:rPr>
              <a:t>Мария</a:t>
            </a:r>
            <a:r>
              <a:rPr lang="en-US" sz="2000" b="1" i="1" dirty="0" smtClean="0">
                <a:solidFill>
                  <a:srgbClr val="C00000"/>
                </a:solidFill>
                <a:latin typeface="+mn-lt"/>
              </a:rPr>
              <a:t>,</a:t>
            </a:r>
            <a:r>
              <a:rPr lang="bg-BG" sz="2000" b="1" i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празнуват на Успение Богородично, </a:t>
            </a:r>
            <a:r>
              <a:rPr lang="bg-BG" sz="2000" b="1" i="1" dirty="0" smtClean="0">
                <a:solidFill>
                  <a:srgbClr val="C00000"/>
                </a:solidFill>
                <a:latin typeface="+mn-lt"/>
              </a:rPr>
              <a:t>15  </a:t>
            </a: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август.</a:t>
            </a:r>
          </a:p>
        </p:txBody>
      </p:sp>
      <p:pic>
        <p:nvPicPr>
          <p:cNvPr id="5" name="Picture 4" descr="www.pinterest.co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780252"/>
            <a:ext cx="3657600" cy="4716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426743" y="5250567"/>
            <a:ext cx="12652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Arial" panose="020B0604020202020204" pitchFamily="34" charset="0"/>
              <a:buChar char="○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32C16"/>
              </a:buClr>
              <a:buSzPct val="9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5CD2D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5CD2D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5CD2D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5CD2D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5CD2D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IE" altLang="en-US" sz="1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www.pinterest.com</a:t>
            </a:r>
            <a:endParaRPr lang="bg-BG" altLang="en-US" sz="1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6386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E74"/>
            </a:gs>
            <a:gs pos="28999">
              <a:srgbClr val="FFFFFF"/>
            </a:gs>
            <a:gs pos="45000">
              <a:srgbClr val="FFFFFF"/>
            </a:gs>
            <a:gs pos="57430">
              <a:srgbClr val="E4CDC9"/>
            </a:gs>
            <a:gs pos="100000">
              <a:srgbClr val="E75C01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990600" y="-304800"/>
            <a:ext cx="5867400" cy="990600"/>
          </a:xfrm>
        </p:spPr>
        <p:txBody>
          <a:bodyPr>
            <a:norm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bg-BG" sz="28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br>
              <a:rPr lang="bg-BG" sz="28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bg-BG" sz="2800" b="1" i="1" dirty="0" smtClean="0">
                <a:solidFill>
                  <a:srgbClr val="C00000"/>
                </a:solidFill>
              </a:rPr>
              <a:t>Свети Архангел Михаил</a:t>
            </a:r>
            <a:endParaRPr lang="bg-BG" sz="3600" b="1" i="1" dirty="0">
              <a:solidFill>
                <a:srgbClr val="C00000"/>
              </a:solidFill>
            </a:endParaRP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381000" y="5799152"/>
            <a:ext cx="8305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Архангеловден е на 8 ноември, когато празнуват </a:t>
            </a:r>
          </a:p>
          <a:p>
            <a:pPr algn="ctr" eaLnBrk="1" hangingPunct="1">
              <a:defRPr/>
            </a:pP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Ангел, </a:t>
            </a:r>
            <a:r>
              <a:rPr lang="bg-BG" sz="2000" b="1" i="1" dirty="0" smtClean="0">
                <a:solidFill>
                  <a:srgbClr val="C00000"/>
                </a:solidFill>
                <a:latin typeface="+mn-lt"/>
              </a:rPr>
              <a:t>Ангелина, Михаил, Михаела </a:t>
            </a: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и всички </a:t>
            </a:r>
            <a:r>
              <a:rPr lang="bg-BG" sz="2000" b="1" i="1" dirty="0" smtClean="0">
                <a:solidFill>
                  <a:srgbClr val="C00000"/>
                </a:solidFill>
                <a:latin typeface="+mn-lt"/>
              </a:rPr>
              <a:t>със </a:t>
            </a: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сродни на </a:t>
            </a:r>
            <a:r>
              <a:rPr lang="bg-BG" sz="2000" b="1" i="1" dirty="0" smtClean="0">
                <a:solidFill>
                  <a:srgbClr val="C00000"/>
                </a:solidFill>
                <a:latin typeface="+mn-lt"/>
              </a:rPr>
              <a:t>техните имена. </a:t>
            </a:r>
            <a:endParaRPr lang="bg-BG" sz="2000" b="1" i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/>
          <a:stretch/>
        </p:blipFill>
        <p:spPr>
          <a:xfrm>
            <a:off x="2133600" y="667871"/>
            <a:ext cx="4155831" cy="5044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авоъгълник 8"/>
          <p:cNvSpPr/>
          <p:nvPr/>
        </p:nvSpPr>
        <p:spPr>
          <a:xfrm>
            <a:off x="5562600" y="5655965"/>
            <a:ext cx="78739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www.vozd.in.rs</a:t>
            </a: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0521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899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52400" y="-12700"/>
            <a:ext cx="8229600" cy="774700"/>
          </a:xfrm>
        </p:spPr>
        <p:txBody>
          <a:bodyPr/>
          <a:lstStyle/>
          <a:p>
            <a:pPr marL="484188" algn="ctr" eaLnBrk="1" hangingPunct="1"/>
            <a:r>
              <a:rPr lang="bg-BG" altLang="en-US" sz="2800" b="1" i="1" dirty="0" smtClean="0">
                <a:solidFill>
                  <a:srgbClr val="C00000"/>
                </a:solidFill>
              </a:rPr>
              <a:t/>
            </a:r>
            <a:br>
              <a:rPr lang="bg-BG" altLang="en-US" sz="2800" b="1" i="1" dirty="0" smtClean="0">
                <a:solidFill>
                  <a:srgbClr val="C00000"/>
                </a:solidFill>
              </a:rPr>
            </a:br>
            <a:r>
              <a:rPr lang="bg-BG" altLang="en-US" sz="2800" b="1" i="1" dirty="0" smtClean="0">
                <a:solidFill>
                  <a:srgbClr val="C00000"/>
                </a:solidFill>
              </a:rPr>
              <a:t>Богоявление, Йордановден</a:t>
            </a: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1211122" y="5981700"/>
            <a:ext cx="672652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bg-BG" sz="2000" b="1" i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Богоявление празнуваме на </a:t>
            </a:r>
            <a:r>
              <a:rPr lang="bg-BG" sz="2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6 януари, когато </a:t>
            </a:r>
          </a:p>
          <a:p>
            <a:pPr algn="ctr" eaLnBrk="1" hangingPunct="1">
              <a:defRPr/>
            </a:pPr>
            <a:r>
              <a:rPr lang="bg-BG" sz="2000" b="1" i="1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и</a:t>
            </a:r>
            <a:r>
              <a:rPr lang="bg-BG" sz="2000" b="1" i="1" dirty="0" err="1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меници</a:t>
            </a:r>
            <a:r>
              <a:rPr lang="bg-BG" sz="2000" b="1" i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 са Йордан</a:t>
            </a:r>
            <a:r>
              <a:rPr lang="en-US" sz="2000" b="1" i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,</a:t>
            </a:r>
            <a:r>
              <a:rPr lang="bg-BG" sz="2000" b="1" i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 Йорданка</a:t>
            </a:r>
            <a:r>
              <a:rPr lang="en-US" sz="2000" b="1" i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 …</a:t>
            </a:r>
            <a:endParaRPr lang="bg-BG" sz="2000" b="1" i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459" y="1066800"/>
            <a:ext cx="3965844" cy="4843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авоъгълник 3"/>
          <p:cNvSpPr/>
          <p:nvPr/>
        </p:nvSpPr>
        <p:spPr>
          <a:xfrm>
            <a:off x="4979627" y="5889367"/>
            <a:ext cx="1577676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www.skristiuppstandelse.wordpress.com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93481"/>
      </p:ext>
    </p:extLst>
  </p:cSld>
  <p:clrMapOvr>
    <a:masterClrMapping/>
  </p:clrMapOvr>
  <p:transition spd="slow" advTm="3184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B687"/>
            </a:gs>
            <a:gs pos="17999">
              <a:srgbClr val="FFFFFF"/>
            </a:gs>
            <a:gs pos="45000">
              <a:srgbClr val="FFFFFF"/>
            </a:gs>
            <a:gs pos="67999">
              <a:srgbClr val="E4CDC9"/>
            </a:gs>
            <a:gs pos="100000">
              <a:srgbClr val="E75C01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228600"/>
            <a:ext cx="5867400" cy="990600"/>
          </a:xfrm>
        </p:spPr>
        <p:txBody>
          <a:bodyPr>
            <a:norm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bg-BG" sz="28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br>
              <a:rPr lang="bg-BG" sz="28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bg-BG" sz="2800" b="1" i="1" dirty="0" smtClean="0">
                <a:solidFill>
                  <a:srgbClr val="C00000"/>
                </a:solidFill>
              </a:rPr>
              <a:t>Свети Йоан Кръстител</a:t>
            </a:r>
            <a:endParaRPr lang="bg-BG" sz="3600" b="1" i="1" dirty="0">
              <a:solidFill>
                <a:srgbClr val="C00000"/>
              </a:solidFill>
            </a:endParaRPr>
          </a:p>
        </p:txBody>
      </p:sp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304800" y="6027738"/>
            <a:ext cx="8153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bg-BG" sz="2000" b="1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На Ивановден - 7 </a:t>
            </a:r>
            <a:r>
              <a:rPr lang="bg-BG" sz="2000" b="1" i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януари </a:t>
            </a:r>
            <a:r>
              <a:rPr lang="bg-BG" sz="2000" b="1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празнуват </a:t>
            </a:r>
          </a:p>
          <a:p>
            <a:pPr algn="ctr" eaLnBrk="1" hangingPunct="1">
              <a:defRPr/>
            </a:pPr>
            <a:r>
              <a:rPr lang="bg-BG" sz="2000" b="1" i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bg-BG" sz="2000" b="1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Йоан, </a:t>
            </a:r>
            <a:r>
              <a:rPr lang="bg-BG" sz="2000" b="1" i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Иван, Ивана </a:t>
            </a:r>
            <a:r>
              <a:rPr lang="bg-BG" sz="2000" b="1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всички със сродни </a:t>
            </a:r>
            <a:r>
              <a:rPr lang="bg-BG" sz="2000" b="1" i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имена. </a:t>
            </a:r>
            <a:endParaRPr lang="bg-BG" sz="2000" b="1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4000"/>
                    </a14:imgEffect>
                    <a14:imgEffect>
                      <a14:colorTemperature colorTemp="9258"/>
                    </a14:imgEffect>
                    <a14:imgEffect>
                      <a14:saturation sat="105000"/>
                    </a14:imgEffect>
                    <a14:imgEffect>
                      <a14:brightnessContrast brigh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2" t="3333" r="4025" b="21111"/>
          <a:stretch/>
        </p:blipFill>
        <p:spPr>
          <a:xfrm>
            <a:off x="2133600" y="770965"/>
            <a:ext cx="4191000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авоъгълник 5"/>
          <p:cNvSpPr/>
          <p:nvPr/>
        </p:nvSpPr>
        <p:spPr>
          <a:xfrm>
            <a:off x="5793062" y="5890124"/>
            <a:ext cx="5180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istina.bg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6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11903"/>
      </p:ext>
    </p:extLst>
  </p:cSld>
  <p:clrMapOvr>
    <a:masterClrMapping/>
  </p:clrMapOvr>
  <p:transition spd="slow" advTm="1823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0" y="-457200"/>
            <a:ext cx="8229600" cy="1179513"/>
          </a:xfrm>
        </p:spPr>
        <p:txBody>
          <a:bodyPr/>
          <a:lstStyle/>
          <a:p>
            <a:pPr marL="484188" algn="ctr" eaLnBrk="1" hangingPunct="1"/>
            <a:r>
              <a:rPr lang="bg-BG" altLang="en-US" sz="2800" b="1" i="1" dirty="0" smtClean="0">
                <a:solidFill>
                  <a:srgbClr val="C00000"/>
                </a:solidFill>
              </a:rPr>
              <a:t/>
            </a:r>
            <a:br>
              <a:rPr lang="bg-BG" altLang="en-US" sz="2800" b="1" i="1" dirty="0" smtClean="0">
                <a:solidFill>
                  <a:srgbClr val="C00000"/>
                </a:solidFill>
              </a:rPr>
            </a:br>
            <a:r>
              <a:rPr lang="bg-BG" altLang="en-US" sz="2800" b="1" i="1" dirty="0" smtClean="0">
                <a:solidFill>
                  <a:srgbClr val="C00000"/>
                </a:solidFill>
              </a:rPr>
              <a:t>Свети Николай Чудотворец</a:t>
            </a:r>
          </a:p>
        </p:txBody>
      </p:sp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1006126" y="6003738"/>
            <a:ext cx="726192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На 6 декември – Никулден </a:t>
            </a:r>
            <a:r>
              <a:rPr lang="bg-BG" sz="2000" b="1" i="1" dirty="0" err="1" smtClean="0">
                <a:solidFill>
                  <a:srgbClr val="C00000"/>
                </a:solidFill>
                <a:latin typeface="+mn-lt"/>
              </a:rPr>
              <a:t>именици</a:t>
            </a:r>
            <a:r>
              <a:rPr lang="bg-BG" sz="2000" b="1" i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са Николай, </a:t>
            </a:r>
          </a:p>
          <a:p>
            <a:pPr algn="ctr" eaLnBrk="1" hangingPunct="1">
              <a:defRPr/>
            </a:pP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Николета, Николина ....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" t="2222" r="1238" b="1111"/>
          <a:stretch/>
        </p:blipFill>
        <p:spPr>
          <a:xfrm>
            <a:off x="2590800" y="722313"/>
            <a:ext cx="3740383" cy="5165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авоъгълник 1"/>
          <p:cNvSpPr/>
          <p:nvPr/>
        </p:nvSpPr>
        <p:spPr>
          <a:xfrm>
            <a:off x="5486400" y="5687549"/>
            <a:ext cx="74892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iconartbg.com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7447" y="6199094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3456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accent1">
                <a:lumMod val="5000"/>
                <a:lumOff val="95000"/>
              </a:schemeClr>
            </a:gs>
            <a:gs pos="10000">
              <a:schemeClr val="accent1">
                <a:lumMod val="45000"/>
                <a:lumOff val="55000"/>
              </a:schemeClr>
            </a:gs>
            <a:gs pos="67000">
              <a:schemeClr val="accent4">
                <a:lumMod val="60000"/>
                <a:lumOff val="40000"/>
              </a:schemeClr>
            </a:gs>
            <a:gs pos="90000">
              <a:schemeClr val="accent4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47918" y="0"/>
            <a:ext cx="8229600" cy="762000"/>
          </a:xfrm>
        </p:spPr>
        <p:txBody>
          <a:bodyPr/>
          <a:lstStyle/>
          <a:p>
            <a:pPr marL="484188" algn="ctr" eaLnBrk="1" hangingPunct="1"/>
            <a:r>
              <a:rPr lang="bg-BG" altLang="en-US" sz="2800" b="1" i="1" dirty="0" smtClean="0">
                <a:solidFill>
                  <a:srgbClr val="C00000"/>
                </a:solidFill>
              </a:rPr>
              <a:t>Свети Димитър Солунски</a:t>
            </a:r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838200" y="5934075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bg-BG" sz="2000" b="1" dirty="0">
                <a:solidFill>
                  <a:srgbClr val="C00000"/>
                </a:solidFill>
                <a:latin typeface="+mn-lt"/>
              </a:rPr>
              <a:t>На 26 октомври – </a:t>
            </a:r>
            <a:r>
              <a:rPr lang="bg-BG" sz="2000" b="1" dirty="0" smtClean="0">
                <a:solidFill>
                  <a:srgbClr val="C00000"/>
                </a:solidFill>
                <a:latin typeface="+mn-lt"/>
              </a:rPr>
              <a:t>Димитровден </a:t>
            </a:r>
            <a:r>
              <a:rPr lang="bg-BG" sz="2000" b="1" dirty="0">
                <a:solidFill>
                  <a:srgbClr val="C00000"/>
                </a:solidFill>
                <a:latin typeface="+mn-lt"/>
              </a:rPr>
              <a:t>празнуват Димитър, Димо, Димка, Димитрия .... 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400"/>
                    </a14:imgEffect>
                    <a14:imgEffect>
                      <a14:saturation sat="1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684938"/>
            <a:ext cx="4047165" cy="5240172"/>
          </a:xfrm>
          <a:prstGeom prst="rect">
            <a:avLst/>
          </a:prstGeom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7447" y="6337161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387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4000">
              <a:schemeClr val="accent1">
                <a:lumMod val="5000"/>
                <a:lumOff val="95000"/>
              </a:schemeClr>
            </a:gs>
            <a:gs pos="10000">
              <a:schemeClr val="accent4">
                <a:lumMod val="60000"/>
                <a:lumOff val="40000"/>
              </a:schemeClr>
            </a:gs>
            <a:gs pos="73000">
              <a:schemeClr val="accent4">
                <a:lumMod val="60000"/>
                <a:lumOff val="40000"/>
              </a:schemeClr>
            </a:gs>
            <a:gs pos="90000">
              <a:schemeClr val="accent4">
                <a:lumMod val="60000"/>
                <a:lumOff val="4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762000"/>
          </a:xfrm>
        </p:spPr>
        <p:txBody>
          <a:bodyPr/>
          <a:lstStyle/>
          <a:p>
            <a:pPr marL="484188" algn="ctr" eaLnBrk="1" hangingPunct="1"/>
            <a:r>
              <a:rPr lang="bg-BG" altLang="en-US" sz="2800" b="1" i="1" dirty="0" smtClean="0">
                <a:solidFill>
                  <a:srgbClr val="C00000"/>
                </a:solidFill>
              </a:rPr>
              <a:t>Свети Георги Победоносец</a:t>
            </a:r>
          </a:p>
        </p:txBody>
      </p:sp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1066800" y="5910310"/>
            <a:ext cx="6400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bg-BG" sz="2000" b="1" dirty="0">
                <a:solidFill>
                  <a:srgbClr val="C00000"/>
                </a:solidFill>
                <a:latin typeface="+mn-lt"/>
              </a:rPr>
              <a:t>Гергьовден е на 6 май, </a:t>
            </a:r>
            <a:endParaRPr lang="nl-NL" sz="2000" b="1" dirty="0" smtClean="0">
              <a:solidFill>
                <a:srgbClr val="C00000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bg-BG" sz="2000" b="1" dirty="0" smtClean="0">
                <a:solidFill>
                  <a:srgbClr val="C00000"/>
                </a:solidFill>
                <a:latin typeface="+mn-lt"/>
              </a:rPr>
              <a:t>когато </a:t>
            </a:r>
            <a:r>
              <a:rPr lang="bg-BG" sz="2000" b="1" dirty="0" err="1" smtClean="0">
                <a:solidFill>
                  <a:srgbClr val="C00000"/>
                </a:solidFill>
                <a:latin typeface="+mn-lt"/>
              </a:rPr>
              <a:t>именици</a:t>
            </a:r>
            <a:r>
              <a:rPr lang="bg-BG" sz="2000" b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bg-BG" sz="2000" b="1" dirty="0">
                <a:solidFill>
                  <a:srgbClr val="C00000"/>
                </a:solidFill>
                <a:latin typeface="+mn-lt"/>
              </a:rPr>
              <a:t>са Георги и </a:t>
            </a:r>
            <a:r>
              <a:rPr lang="bg-BG" sz="2000" b="1" dirty="0" smtClean="0">
                <a:solidFill>
                  <a:srgbClr val="C00000"/>
                </a:solidFill>
                <a:latin typeface="+mn-lt"/>
              </a:rPr>
              <a:t>Гергана …</a:t>
            </a:r>
            <a:endParaRPr lang="bg-BG" sz="20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Content Placeholder 5" descr="1 св. Георги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62200" y="600895"/>
            <a:ext cx="4249717" cy="5309415"/>
          </a:xfrm>
          <a:effectLst>
            <a:softEdge rad="112500"/>
          </a:effectLst>
        </p:spPr>
      </p:pic>
      <p:sp>
        <p:nvSpPr>
          <p:cNvPr id="2" name="Правоъгълник 1"/>
          <p:cNvSpPr/>
          <p:nvPr/>
        </p:nvSpPr>
        <p:spPr>
          <a:xfrm>
            <a:off x="5638800" y="5666455"/>
            <a:ext cx="76014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vera-eskom.ru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6425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6568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0"/>
              </a:schemeClr>
            </a:gs>
            <a:gs pos="51000">
              <a:srgbClr val="F6F4EC"/>
            </a:gs>
            <a:gs pos="33000">
              <a:srgbClr val="FFFFFF"/>
            </a:gs>
            <a:gs pos="83000">
              <a:schemeClr val="accent3">
                <a:alpha val="42000"/>
              </a:schemeClr>
            </a:gs>
            <a:gs pos="100000">
              <a:srgbClr val="862110">
                <a:alpha val="2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838200"/>
          </a:xfrm>
        </p:spPr>
        <p:txBody>
          <a:bodyPr/>
          <a:lstStyle/>
          <a:p>
            <a:pPr marL="484188" algn="ctr" eaLnBrk="1" hangingPunct="1">
              <a:defRPr/>
            </a:pPr>
            <a:r>
              <a:rPr lang="bg-BG" altLang="en-US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Свети Стефан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0306" y="5791200"/>
            <a:ext cx="82518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2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Свети първомъченик Стефан честваме на 27 декември, когато имен ден имат Стефан, Стефка, Стоян ...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" b="2479"/>
          <a:stretch/>
        </p:blipFill>
        <p:spPr>
          <a:xfrm>
            <a:off x="2507293" y="838200"/>
            <a:ext cx="3562428" cy="495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авоъгълник 2"/>
          <p:cNvSpPr/>
          <p:nvPr/>
        </p:nvSpPr>
        <p:spPr>
          <a:xfrm>
            <a:off x="4724400" y="5656356"/>
            <a:ext cx="90120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3">
                    <a:lumMod val="75000"/>
                  </a:schemeClr>
                </a:solidFill>
              </a:rPr>
              <a:t>www.tvjasenica.rs</a:t>
            </a:r>
            <a:endParaRPr lang="en-US" sz="7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72600" y="6436472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503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E74"/>
            </a:gs>
            <a:gs pos="39999">
              <a:srgbClr val="FFFFFF"/>
            </a:gs>
            <a:gs pos="70000">
              <a:srgbClr val="FFFFFF"/>
            </a:gs>
            <a:gs pos="100000">
              <a:srgbClr val="C00000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6781800" cy="1398588"/>
          </a:xfrm>
        </p:spPr>
        <p:txBody>
          <a:bodyPr/>
          <a:lstStyle/>
          <a:p>
            <a:pPr marL="484188" algn="ctr" eaLnBrk="1" hangingPunct="1"/>
            <a:r>
              <a:rPr lang="bg-BG" altLang="en-US" sz="2800" b="1" i="1" smtClean="0">
                <a:solidFill>
                  <a:srgbClr val="C00000"/>
                </a:solidFill>
              </a:rPr>
              <a:t> Свети Мина и свети Виктор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5692775"/>
            <a:ext cx="57912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Свети Мина почитаме заедно със свети Виктор и свети Викентий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2000" b="1" i="1" dirty="0">
                <a:solidFill>
                  <a:srgbClr val="C00000"/>
                </a:solidFill>
                <a:latin typeface="+mn-lt"/>
              </a:rPr>
              <a:t>на 11 ноември.</a:t>
            </a: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0"/>
          <a:stretch/>
        </p:blipFill>
        <p:spPr>
          <a:xfrm>
            <a:off x="603606" y="808014"/>
            <a:ext cx="3354619" cy="4874008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2796514" y="5497202"/>
            <a:ext cx="116171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damascenegallery.com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7" r="3796"/>
          <a:stretch/>
        </p:blipFill>
        <p:spPr>
          <a:xfrm>
            <a:off x="4038600" y="803368"/>
            <a:ext cx="3276600" cy="4878654"/>
          </a:xfrm>
          <a:prstGeom prst="rect">
            <a:avLst/>
          </a:prstGeom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7507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E74"/>
            </a:gs>
            <a:gs pos="39999">
              <a:srgbClr val="FFFFFF"/>
            </a:gs>
            <a:gs pos="70000">
              <a:srgbClr val="FFFFFF"/>
            </a:gs>
            <a:gs pos="100000">
              <a:srgbClr val="92D050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1376" y="-183934"/>
            <a:ext cx="8229600" cy="941388"/>
          </a:xfrm>
        </p:spPr>
        <p:txBody>
          <a:bodyPr/>
          <a:lstStyle/>
          <a:p>
            <a:pPr marL="484188" algn="ctr" eaLnBrk="1" hangingPunct="1"/>
            <a:r>
              <a:rPr lang="bg-BG" altLang="en-US" sz="3200" b="1" i="1" dirty="0" smtClean="0">
                <a:solidFill>
                  <a:srgbClr val="C00000"/>
                </a:solidFill>
              </a:rPr>
              <a:t>Цветница</a:t>
            </a:r>
          </a:p>
        </p:txBody>
      </p:sp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31376" y="6146644"/>
            <a:ext cx="9296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bg-BG" b="1" i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Цветница празнуваме в ден неделя, една седмица </a:t>
            </a:r>
            <a:r>
              <a:rPr lang="bg-BG" b="1" i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преди Великден. Имен </a:t>
            </a:r>
            <a:r>
              <a:rPr lang="bg-BG" b="1" i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ден имат всички с имена </a:t>
            </a:r>
            <a:r>
              <a:rPr lang="bg-BG" b="1" i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на цветя или други </a:t>
            </a:r>
            <a:r>
              <a:rPr lang="bg-BG" b="1" i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растения.</a:t>
            </a:r>
            <a:endParaRPr lang="bg-BG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735042"/>
            <a:ext cx="4575810" cy="5411602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5729340" y="5946589"/>
            <a:ext cx="87876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hramuspeniya.ru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301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E74"/>
            </a:gs>
            <a:gs pos="39999">
              <a:srgbClr val="FFFFFF"/>
            </a:gs>
            <a:gs pos="70000">
              <a:srgbClr val="FFFFFF"/>
            </a:gs>
            <a:gs pos="100000">
              <a:srgbClr val="E75C01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9294" y="5791200"/>
            <a:ext cx="9296400" cy="1066800"/>
          </a:xfrm>
        </p:spPr>
        <p:txBody>
          <a:bodyPr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bg-BG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	</a:t>
            </a:r>
            <a:r>
              <a:rPr lang="bg-BG" sz="28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bg-BG" sz="28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bg-BG" sz="2800" b="1" i="1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bg-BG" sz="2800" b="1" i="1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bg-BG" sz="2800" b="1" i="1" dirty="0" smtClean="0">
                <a:solidFill>
                  <a:schemeClr val="tx1">
                    <a:lumMod val="95000"/>
                  </a:schemeClr>
                </a:solidFill>
              </a:rPr>
              <a:t>	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Ако все още не знаете кой е вашият светец и кога е именият ви ден, може да разберете след края на урока. </a:t>
            </a:r>
            <a:r>
              <a:rPr lang="bg-BG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bg-BG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bg-BG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	 </a:t>
            </a:r>
            <a:endParaRPr lang="bg-BG" sz="2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116" y="685800"/>
            <a:ext cx="3823431" cy="46482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" t="3207" r="5890" b="3649"/>
          <a:stretch/>
        </p:blipFill>
        <p:spPr>
          <a:xfrm>
            <a:off x="357488" y="3272925"/>
            <a:ext cx="1857315" cy="265330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790" y="276300"/>
            <a:ext cx="1857315" cy="2738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872" y="3332276"/>
            <a:ext cx="1953149" cy="254183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88" y="274701"/>
            <a:ext cx="1857316" cy="2657092"/>
          </a:xfrm>
          <a:prstGeom prst="rect">
            <a:avLst/>
          </a:prstGeom>
        </p:spPr>
      </p:pic>
      <p:sp>
        <p:nvSpPr>
          <p:cNvPr id="9" name="Правоъгълник 8"/>
          <p:cNvSpPr/>
          <p:nvPr/>
        </p:nvSpPr>
        <p:spPr>
          <a:xfrm>
            <a:off x="6957872" y="2864949"/>
            <a:ext cx="120097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enoriamegarhis.blogspot.com</a:t>
            </a:r>
          </a:p>
        </p:txBody>
      </p:sp>
      <p:sp>
        <p:nvSpPr>
          <p:cNvPr id="11" name="Правоъгълник 10"/>
          <p:cNvSpPr/>
          <p:nvPr/>
        </p:nvSpPr>
        <p:spPr>
          <a:xfrm>
            <a:off x="5671630" y="5158754"/>
            <a:ext cx="87716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solidFill>
                  <a:schemeClr val="accent3">
                    <a:lumMod val="50000"/>
                  </a:schemeClr>
                </a:solidFill>
              </a:rPr>
              <a:t>pantanassa-kerro.ru</a:t>
            </a:r>
            <a:endParaRPr lang="en-US" sz="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Правоъгълник 11"/>
          <p:cNvSpPr/>
          <p:nvPr/>
        </p:nvSpPr>
        <p:spPr>
          <a:xfrm>
            <a:off x="1510764" y="5781780"/>
            <a:ext cx="704039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burgascity.com</a:t>
            </a:r>
          </a:p>
        </p:txBody>
      </p:sp>
      <p:sp>
        <p:nvSpPr>
          <p:cNvPr id="13" name="Правоъгълник 12"/>
          <p:cNvSpPr/>
          <p:nvPr/>
        </p:nvSpPr>
        <p:spPr>
          <a:xfrm>
            <a:off x="6957872" y="5741566"/>
            <a:ext cx="91563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/>
              <a:t>trydiani.blogspot.com</a:t>
            </a:r>
            <a:endParaRPr lang="en-US" sz="600" dirty="0"/>
          </a:p>
        </p:txBody>
      </p:sp>
      <p:sp>
        <p:nvSpPr>
          <p:cNvPr id="14" name="Правоъгълник 13"/>
          <p:cNvSpPr/>
          <p:nvPr/>
        </p:nvSpPr>
        <p:spPr>
          <a:xfrm>
            <a:off x="457200" y="2772616"/>
            <a:ext cx="51648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ikonite.bg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57447" y="6185647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3186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E74"/>
            </a:gs>
            <a:gs pos="39999">
              <a:srgbClr val="FFFFFF"/>
            </a:gs>
            <a:gs pos="70000">
              <a:srgbClr val="FFFFFF"/>
            </a:gs>
            <a:gs pos="100000">
              <a:srgbClr val="E75C01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5257800"/>
            <a:ext cx="8610600" cy="1447800"/>
          </a:xfrm>
        </p:spPr>
        <p:txBody>
          <a:bodyPr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bg-BG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	</a:t>
            </a:r>
            <a:r>
              <a:rPr lang="bg-BG" sz="28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bg-BG" sz="28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bg-BG" sz="2800" b="1" i="1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bg-BG" sz="2800" b="1" i="1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bg-BG" sz="2800" b="1" i="1" dirty="0" smtClean="0">
                <a:solidFill>
                  <a:schemeClr val="tx1">
                    <a:lumMod val="95000"/>
                  </a:schemeClr>
                </a:solidFill>
              </a:rPr>
              <a:t>	</a:t>
            </a:r>
            <a:r>
              <a:rPr lang="bg-BG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да бъде хубав именият ни ден, трябва да го празнуваме като християнски празник. Тогава ще имаме небесната закрила на своя светец - покровител. </a:t>
            </a:r>
            <a:r>
              <a:rPr lang="bg-BG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bg-BG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bg-BG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	 </a:t>
            </a:r>
            <a:endParaRPr lang="bg-BG" sz="2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5603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3784"/>
            <a:ext cx="6003925" cy="4003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6536604" y="5040593"/>
            <a:ext cx="53412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basilica.ro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10437"/>
      </p:ext>
    </p:extLst>
  </p:cSld>
  <p:clrMapOvr>
    <a:masterClrMapping/>
  </p:clrMapOvr>
  <p:transition spd="slow" advTm="15424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>
                <a:alpha val="70000"/>
                <a:lumMod val="92000"/>
                <a:lumOff val="8000"/>
              </a:srgbClr>
            </a:gs>
            <a:gs pos="49000">
              <a:schemeClr val="bg1"/>
            </a:gs>
            <a:gs pos="87000">
              <a:srgbClr val="E2E1F3"/>
            </a:gs>
            <a:gs pos="79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891" y="549712"/>
            <a:ext cx="8915400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DE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Въпроси към урока: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2DA2BF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2DA2B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Какъв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празник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е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именият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ден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?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2.</a:t>
            </a: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Как трябва да празнуваме този празник?</a:t>
            </a:r>
            <a:endParaRPr kumimoji="0" lang="bg-BG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2400" b="1" i="0" u="none" strike="noStrike" kern="1200" cap="none" spc="0" normalizeH="0" baseline="0" noProof="0" dirty="0">
              <a:ln>
                <a:noFill/>
              </a:ln>
              <a:solidFill>
                <a:srgbClr val="7D3C4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3. </a:t>
            </a: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Защо е важно</a:t>
            </a:r>
            <a:r>
              <a:rPr kumimoji="0" lang="bg-BG" sz="36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да почитаме своя светец</a:t>
            </a: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?</a:t>
            </a:r>
            <a:endParaRPr kumimoji="0" lang="bg-BG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2400" b="1" i="0" u="none" strike="noStrike" kern="1200" cap="none" spc="0" normalizeH="0" baseline="0" noProof="0" dirty="0">
              <a:ln>
                <a:noFill/>
              </a:ln>
              <a:solidFill>
                <a:srgbClr val="7D3C4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4. </a:t>
            </a: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Разкажете за своя светец и за своя имен ден!</a:t>
            </a:r>
            <a:endParaRPr kumimoji="0" lang="bg-BG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3600" b="1" i="0" u="none" strike="noStrike" kern="1200" cap="none" spc="0" normalizeH="0" baseline="0" noProof="0" dirty="0">
              <a:ln>
                <a:noFill/>
              </a:ln>
              <a:solidFill>
                <a:srgbClr val="474B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7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3701">
        <p:zoom/>
      </p:transition>
    </mc:Choice>
    <mc:Fallback xmlns="">
      <p:transition spd="slow" advTm="33701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51000">
              <a:schemeClr val="accent3">
                <a:lumMod val="20000"/>
                <a:lumOff val="80000"/>
              </a:schemeClr>
            </a:gs>
            <a:gs pos="84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482" y="2819400"/>
            <a:ext cx="9144000" cy="916415"/>
          </a:xfrm>
          <a:prstGeom prst="rect">
            <a:avLst/>
          </a:prstGeom>
          <a:solidFill>
            <a:srgbClr val="C0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12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Моят светец – моят имен ден</a:t>
            </a:r>
            <a:endParaRPr kumimoji="0" lang="en-I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17182" y="3571761"/>
            <a:ext cx="9144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965" y="2934477"/>
            <a:ext cx="9144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1" y="-7670"/>
            <a:ext cx="3578971" cy="2804380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1" y="4620854"/>
            <a:ext cx="4209918" cy="141426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0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УРОК 2.3 ОТ ЕЛЕКТРОННИЯ УЧЕБНИК ЗА 1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2119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chnic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1517</TotalTime>
  <Words>292</Words>
  <Application>Microsoft Office PowerPoint</Application>
  <PresentationFormat>Презентация на цял екран (4:3)</PresentationFormat>
  <Paragraphs>76</Paragraphs>
  <Slides>22</Slides>
  <Notes>0</Notes>
  <HiddenSlides>0</HiddenSlides>
  <MMClips>22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22</vt:i4>
      </vt:variant>
    </vt:vector>
  </HeadingPairs>
  <TitlesOfParts>
    <vt:vector size="32" baseType="lpstr">
      <vt:lpstr>Arial</vt:lpstr>
      <vt:lpstr>Book Antiqua</vt:lpstr>
      <vt:lpstr>Georgia</vt:lpstr>
      <vt:lpstr>Lucida Sans</vt:lpstr>
      <vt:lpstr>Times New Roman</vt:lpstr>
      <vt:lpstr>Wingdings</vt:lpstr>
      <vt:lpstr>Wingdings 2</vt:lpstr>
      <vt:lpstr>Wingdings 3</vt:lpstr>
      <vt:lpstr>Technic</vt:lpstr>
      <vt:lpstr>Apex</vt:lpstr>
      <vt:lpstr>Моят светец,  моят имен ден</vt:lpstr>
      <vt:lpstr>Имените дни са дни на голяма радост, както за нас самите, така и за нашите близки и приятелите ни.   </vt:lpstr>
      <vt:lpstr> Именият ден е по-различен от другите празници в нашето семейство. Той е църковен християнски празник. </vt:lpstr>
      <vt:lpstr> Ние носим имена на светци, на Божията Майка, на Господа, ангелски имена или имена, свързани с някакъв църковен празник. </vt:lpstr>
      <vt:lpstr>           Нека не забравяме, че първо трябва да отидем на църква, за да почетем този църковен празник. Да се помолим на светеца за своето здраве и успех, за близките и приятелите си.   </vt:lpstr>
      <vt:lpstr> Добре е да научим нещо повече за светеца, чието име носим, за да се поучим от живота му и да разкажем на приятелите си за него.    </vt:lpstr>
      <vt:lpstr>   Хубаво е да имаме и икона на този светец у дома си. Да помним, че той е наш небесен закрилник и ни помага винаги, когато му се молим. </vt:lpstr>
      <vt:lpstr>Господ Иисус Христос</vt:lpstr>
      <vt:lpstr>Света Дева Мария</vt:lpstr>
      <vt:lpstr>  Свети Архангел Михаил</vt:lpstr>
      <vt:lpstr> Богоявление, Йордановден</vt:lpstr>
      <vt:lpstr>  Свети Йоан Кръстител</vt:lpstr>
      <vt:lpstr> Свети Николай Чудотворец</vt:lpstr>
      <vt:lpstr>Свети Димитър Солунски</vt:lpstr>
      <vt:lpstr>Свети Георги Победоносец</vt:lpstr>
      <vt:lpstr>Свети Стефан</vt:lpstr>
      <vt:lpstr> Свети Мина и свети Виктор</vt:lpstr>
      <vt:lpstr>Цветница</vt:lpstr>
      <vt:lpstr>    Ако все още не знаете кой е вашият светец и кога е именият ви ден, може да разберете след края на урока.     </vt:lpstr>
      <vt:lpstr>    За да бъде хубав именият ни ден, трябва да го празнуваме като християнски празник. Тогава ще имаме небесната закрила на своя светец - покровител.     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LB</dc:creator>
  <cp:lastModifiedBy>LB</cp:lastModifiedBy>
  <cp:revision>83</cp:revision>
  <dcterms:created xsi:type="dcterms:W3CDTF">2006-08-16T00:00:00Z</dcterms:created>
  <dcterms:modified xsi:type="dcterms:W3CDTF">2025-01-22T13:50:09Z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