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6" r:id="rId3"/>
    <p:sldId id="257" r:id="rId4"/>
    <p:sldId id="263" r:id="rId5"/>
    <p:sldId id="271" r:id="rId6"/>
    <p:sldId id="261" r:id="rId7"/>
    <p:sldId id="258" r:id="rId8"/>
    <p:sldId id="262" r:id="rId9"/>
    <p:sldId id="265" r:id="rId10"/>
    <p:sldId id="264" r:id="rId11"/>
    <p:sldId id="266" r:id="rId12"/>
    <p:sldId id="267" r:id="rId13"/>
    <p:sldId id="270" r:id="rId14"/>
    <p:sldId id="272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26262"/>
    <a:srgbClr val="646464"/>
    <a:srgbClr val="682D00"/>
    <a:srgbClr val="095C79"/>
    <a:srgbClr val="CA6B02"/>
    <a:srgbClr val="FF66FF"/>
    <a:srgbClr val="FFDC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35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B32E87-54D9-4F12-BFFE-17242745F24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1/22/2025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6313DEB-8C7A-49E8-9450-47B252721D8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5083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BD8D30-FEFD-4772-A49B-C8B7EDE943FA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1/22/2025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F4D2F10-7B84-4A26-9E60-BDA0BD0FC9A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3102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54F4C56-653D-4332-A3F7-D38530ADA17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1/22/2025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496EE3-CA96-48DF-9DE2-396C6A26223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7065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611DC4-A98C-435D-9B43-719600044DB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1/22/2025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130B4FD-2DEA-4E30-BAC8-6876B7A104F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530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AB8A08-165C-4922-9405-F34E9244C2CA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1/22/2025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8BF6B0B-746A-40A4-A3B5-1FC0AC4B874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215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6DF8F0-94F0-4CCE-8559-EB6B562407E3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1/22/2025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FF9949D-A90F-4210-97EE-FA23B87D6B2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8625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419D1AB-D27D-480D-867A-C9E9C349EEDE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1/22/2025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3079FF8-939C-40B3-B582-E4CC23C2DA6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78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6DA9D2-A7C4-4362-8A12-FF44BE4AEC6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1/22/2025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EE9854A-85AE-4CEC-AA71-EB35BD579330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2137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7A5CBA7-8953-494C-95B2-1CD831A4F687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1/22/2025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4D43E58-95F1-4212-A4C9-CD85F779190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1792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C348007-1199-48F2-82A9-FCFB688D23B7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1/22/2025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C4F1DC-907D-465F-BB91-815726E259C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4887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F17F963-F92D-4CE0-B19D-44BEBB1A9433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1/22/2025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187B0F-00DC-4905-9B0A-AE5B105A8F0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6284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49000">
              <a:schemeClr val="bg1"/>
            </a:gs>
            <a:gs pos="100000">
              <a:schemeClr val="bg2">
                <a:lumMod val="90000"/>
              </a:schemeClr>
            </a:gs>
          </a:gsLst>
          <a:path path="circle">
            <a:fillToRect l="20000" t="10000" r="20000" b="6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48BAE5E-C4EA-4DD4-8038-0E92F12B83DF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1/22/2025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BA6D73D-6AD9-41BA-8FFD-31799A02EB6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8076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2.pn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2.pn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2.pn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524000"/>
            <a:ext cx="8305800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bg-BG" sz="880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Светците </a:t>
            </a:r>
            <a:r>
              <a:rPr lang="bg-BG" sz="8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– Божии хора</a:t>
            </a:r>
            <a:endParaRPr lang="en-IE" sz="8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  <p:pic>
        <p:nvPicPr>
          <p:cNvPr id="8" name="Аудио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96400" y="6019800"/>
            <a:ext cx="609600" cy="609600"/>
          </a:xfrm>
          <a:prstGeom prst="rect">
            <a:avLst/>
          </a:prstGeom>
        </p:spPr>
      </p:pic>
      <p:pic>
        <p:nvPicPr>
          <p:cNvPr id="3" name="Господи воззвах, Калин Калинов 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6200" y="6477000"/>
            <a:ext cx="357554" cy="357554"/>
          </a:xfrm>
          <a:prstGeom prst="rect">
            <a:avLst/>
          </a:prstGeom>
        </p:spPr>
      </p:pic>
      <p:sp>
        <p:nvSpPr>
          <p:cNvPr id="5" name="Rectangle 2"/>
          <p:cNvSpPr/>
          <p:nvPr/>
        </p:nvSpPr>
        <p:spPr>
          <a:xfrm>
            <a:off x="433754" y="6517277"/>
            <a:ext cx="60198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1200" dirty="0" smtClean="0">
                <a:solidFill>
                  <a:schemeClr val="bg1">
                    <a:lumMod val="65000"/>
                  </a:schemeClr>
                </a:solidFill>
              </a:rPr>
              <a:t>Музикално изпълнение: Господи </a:t>
            </a:r>
            <a:r>
              <a:rPr lang="bg-BG" sz="1200" dirty="0" err="1" smtClean="0">
                <a:solidFill>
                  <a:schemeClr val="bg1">
                    <a:lumMod val="65000"/>
                  </a:schemeClr>
                </a:solidFill>
              </a:rPr>
              <a:t>воззвах</a:t>
            </a:r>
            <a:r>
              <a:rPr lang="bg-BG" sz="1200" dirty="0" smtClean="0">
                <a:solidFill>
                  <a:schemeClr val="bg1">
                    <a:lumMod val="65000"/>
                  </a:schemeClr>
                </a:solidFill>
              </a:rPr>
              <a:t> Тебе, Калин Кирилов, </a:t>
            </a:r>
            <a:r>
              <a:rPr lang="bg-BG" sz="1200" dirty="0" err="1" smtClean="0">
                <a:solidFill>
                  <a:schemeClr val="bg1">
                    <a:lumMod val="65000"/>
                  </a:schemeClr>
                </a:solidFill>
              </a:rPr>
              <a:t>изт</a:t>
            </a:r>
            <a:r>
              <a:rPr lang="bg-BG" sz="1200" dirty="0" smtClean="0">
                <a:solidFill>
                  <a:schemeClr val="bg1">
                    <a:lumMod val="65000"/>
                  </a:schemeClr>
                </a:solidFill>
              </a:rPr>
              <a:t>. </a:t>
            </a: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youtube</a:t>
            </a:r>
            <a:endParaRPr lang="en-IE" sz="1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671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036">
        <p:fade/>
      </p:transition>
    </mc:Choice>
    <mc:Fallback xmlns="">
      <p:transition spd="med" advTm="803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3030" numSld="999" showWhenStopped="0">
                <p:cTn id="1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5562600"/>
            <a:ext cx="822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Светците са хора като нас, но са достигнали </a:t>
            </a:r>
            <a:r>
              <a:rPr lang="bg-BG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святост</a:t>
            </a:r>
            <a:r>
              <a:rPr lang="bg-BG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– обичат Бога и всички хора и не вършат зло. </a:t>
            </a:r>
            <a:endParaRPr lang="en-IE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Ivo\My Documents\ПРОЕКТОУЧЕБНИЦИ и УТ\УРОЦИ 01.2020\1 клас 01.2020 работни по уроците\1клас ФОТОСИ\Фотоси 8Светците-Божии хора 1клас\всисветии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46" y="991248"/>
            <a:ext cx="76200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7095870" y="5037716"/>
            <a:ext cx="124425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900" dirty="0">
                <a:solidFill>
                  <a:schemeClr val="accent5">
                    <a:lumMod val="50000"/>
                  </a:schemeClr>
                </a:solidFill>
              </a:rPr>
              <a:t>https://frognews.bg</a:t>
            </a:r>
          </a:p>
        </p:txBody>
      </p:sp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20200" y="608879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759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5241">
        <p:fade/>
      </p:transition>
    </mc:Choice>
    <mc:Fallback xmlns="">
      <p:transition spd="med" advTm="1524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5825698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Заради тяхната святост, те се наричат светци и светици, </a:t>
            </a:r>
          </a:p>
          <a:p>
            <a:pPr algn="ctr"/>
            <a:r>
              <a:rPr lang="bg-BG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 на иконите се изобразяват с ореол около главата.</a:t>
            </a:r>
            <a:endParaRPr lang="en-IE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Ivo\Desktop\My Pictures 09.01.2017\С В Е Т Ц И\Свв. София, Вяра, Надежда и Любов\012www.pentapostagma.g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"/>
            <a:ext cx="4573026" cy="5559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181600" y="5364794"/>
            <a:ext cx="152157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900" dirty="0" smtClean="0">
                <a:solidFill>
                  <a:srgbClr val="682D00"/>
                </a:solidFill>
              </a:rPr>
              <a:t>www.pantanassa-kerro.ru</a:t>
            </a:r>
            <a:endParaRPr lang="en-IE" sz="900" dirty="0">
              <a:solidFill>
                <a:srgbClr val="682D00"/>
              </a:solidFill>
            </a:endParaRPr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24682" y="604709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341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5583">
        <p:fade/>
      </p:transition>
    </mc:Choice>
    <mc:Fallback xmlns="">
      <p:transition spd="med" advTm="1558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5562600"/>
            <a:ext cx="693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Светците непрестанно се молят на Бога и правят това, което Бог желае.  А Той във всичко им помага. Затова ги наричаме </a:t>
            </a:r>
            <a:r>
              <a:rPr lang="bg-BG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Божии хора</a:t>
            </a:r>
            <a:r>
              <a:rPr lang="bg-BG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en-IE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Documents and Settings\Ivo\Desktop\My Pictures 09.01.2017\4 С В Е Т Ц И и апостоли\св Силуан\свСилуан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84900"/>
            <a:ext cx="4038599" cy="5383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898515" y="5367627"/>
            <a:ext cx="1635384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>
                <a:solidFill>
                  <a:srgbClr val="682D00"/>
                </a:solidFill>
              </a:rPr>
              <a:t>www</a:t>
            </a:r>
            <a:r>
              <a:rPr lang="bg-BG" sz="900" dirty="0">
                <a:solidFill>
                  <a:srgbClr val="682D00"/>
                </a:solidFill>
              </a:rPr>
              <a:t>.</a:t>
            </a:r>
            <a:r>
              <a:rPr lang="en-US" sz="900" dirty="0" err="1">
                <a:solidFill>
                  <a:srgbClr val="682D00"/>
                </a:solidFill>
              </a:rPr>
              <a:t>johnsanidopoulos</a:t>
            </a:r>
            <a:r>
              <a:rPr lang="bg-BG" sz="900" dirty="0">
                <a:solidFill>
                  <a:srgbClr val="682D00"/>
                </a:solidFill>
              </a:rPr>
              <a:t>.</a:t>
            </a:r>
            <a:r>
              <a:rPr lang="en-US" sz="900" dirty="0">
                <a:solidFill>
                  <a:srgbClr val="682D00"/>
                </a:solidFill>
              </a:rPr>
              <a:t>com</a:t>
            </a:r>
            <a:endParaRPr lang="en-IE" sz="400" dirty="0">
              <a:solidFill>
                <a:srgbClr val="682D00"/>
              </a:solidFill>
            </a:endParaRPr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52965" y="610001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901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7514">
        <p:fade/>
      </p:transition>
    </mc:Choice>
    <mc:Fallback xmlns="">
      <p:transition spd="med" advTm="1751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8200" y="5486400"/>
            <a:ext cx="7886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Бог не изоставя светците в беда. Когато свети Илия</a:t>
            </a:r>
          </a:p>
          <a:p>
            <a:pPr algn="ctr"/>
            <a:r>
              <a:rPr lang="bg-BG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бил прогонен от лошите хора в планината, Бог изпращал гарван да му носи храна.</a:t>
            </a:r>
            <a:endParaRPr lang="en-IE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Documents and Settings\Ivo\My Documents\ПРОЕКТОУЧЕБНИЦИ и УТ\УРОЦИ 01.2020\1 клас 01.2020 работни по уроците\1клас ФОТОСИ\Фотоси 8Светците-Божии хора 1клас\СВИЛИЯ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5610" y="237300"/>
            <a:ext cx="5867400" cy="4951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248400" y="5000481"/>
            <a:ext cx="936475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900" dirty="0" smtClean="0">
                <a:solidFill>
                  <a:srgbClr val="682D00"/>
                </a:solidFill>
              </a:rPr>
              <a:t>www.pppe.mk</a:t>
            </a:r>
            <a:endParaRPr lang="en-IE" sz="900" dirty="0">
              <a:solidFill>
                <a:srgbClr val="682D00"/>
              </a:solidFill>
            </a:endParaRPr>
          </a:p>
        </p:txBody>
      </p:sp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0" y="605070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580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6842">
        <p:fade/>
      </p:transition>
    </mc:Choice>
    <mc:Fallback xmlns="">
      <p:transition spd="med" advTm="1684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838200"/>
            <a:ext cx="4495800" cy="5562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833257" y="2133600"/>
            <a:ext cx="43477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Бог подчинява дори свирепите животни на светците. Свети Серафим Саровски се сприятелил с голям мечок, който понякога му носел пити с мед.</a:t>
            </a:r>
            <a:endParaRPr lang="en-IE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2400" y="6154579"/>
            <a:ext cx="135646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1000" dirty="0"/>
              <a:t>https://arthive.com</a:t>
            </a:r>
          </a:p>
        </p:txBody>
      </p:sp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03423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71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8891">
        <p:fade/>
      </p:transition>
    </mc:Choice>
    <mc:Fallback xmlns="">
      <p:transition spd="med" advTm="1889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542" y="2133600"/>
            <a:ext cx="434775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Голям лъв се приближил веднъж към свети Герасим и му показал наранената си лапа. Светецът извадил забит в нея трън и звярът оздравял.</a:t>
            </a:r>
          </a:p>
          <a:p>
            <a:r>
              <a:rPr lang="bg-BG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Лъвът се привързал към свети Герасим и повече не се отделял от него. </a:t>
            </a:r>
            <a:endParaRPr lang="en-IE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Documents and Settings\Ivo\Desktop\My Pictures 09.01.2017\4 С В Е Т Ц И и апостоли\Други светци\Св Герасим\SvGerasim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8422" y="381000"/>
            <a:ext cx="4745578" cy="6045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7478486" y="6180209"/>
            <a:ext cx="151515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900" dirty="0" smtClean="0">
                <a:solidFill>
                  <a:srgbClr val="CA6B02"/>
                </a:solidFill>
              </a:rPr>
              <a:t>www.fineartamerica.com</a:t>
            </a:r>
            <a:endParaRPr lang="en-IE" sz="900" dirty="0">
              <a:solidFill>
                <a:srgbClr val="CA6B02"/>
              </a:solidFill>
            </a:endParaRPr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0" y="619034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872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4729">
        <p:fade/>
      </p:transition>
    </mc:Choice>
    <mc:Fallback xmlns="">
      <p:transition spd="med" advTm="2472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7000"/>
                    </a14:imgEffect>
                    <a14:imgEffect>
                      <a14:saturation sat="120000"/>
                    </a14:imgEffect>
                    <a14:imgEffect>
                      <a14:brightnessContrast bright="12000" contras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04" t="2841" r="2807"/>
          <a:stretch/>
        </p:blipFill>
        <p:spPr>
          <a:xfrm>
            <a:off x="2286000" y="173866"/>
            <a:ext cx="4509473" cy="48553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" y="5029200"/>
            <a:ext cx="9067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Бог запазил свети Йоан Рилски в суровите условия на Рила планина от студ и зверове. Той не го оставил и без храна. </a:t>
            </a:r>
            <a:r>
              <a:rPr lang="bg-BG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bg-BG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огато дошли при него войниците на цар Петър, светецът ги нагостил с </a:t>
            </a:r>
            <a:r>
              <a:rPr lang="bg-BG" sz="24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къшей хляб</a:t>
            </a:r>
            <a:r>
              <a:rPr lang="bg-BG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който се умножил и стигнал за всички. </a:t>
            </a:r>
            <a:endParaRPr lang="en-IE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422951" y="4798368"/>
            <a:ext cx="1394934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900" dirty="0" smtClean="0">
                <a:solidFill>
                  <a:srgbClr val="682D00"/>
                </a:solidFill>
              </a:rPr>
              <a:t>www.</a:t>
            </a:r>
            <a:r>
              <a:rPr lang="en-IE" sz="900" dirty="0" smtClean="0">
                <a:solidFill>
                  <a:srgbClr val="682D00"/>
                </a:solidFill>
              </a:rPr>
              <a:t>rilskimanastir.org</a:t>
            </a:r>
            <a:endParaRPr lang="en-IE" sz="900" dirty="0">
              <a:solidFill>
                <a:srgbClr val="682D00"/>
              </a:solidFill>
            </a:endParaRPr>
          </a:p>
        </p:txBody>
      </p:sp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79859" y="615875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655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5194">
        <p:fade/>
      </p:transition>
    </mc:Choice>
    <mc:Fallback xmlns="">
      <p:transition spd="med" advTm="2519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" y="2362200"/>
            <a:ext cx="3886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bg-BG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Светците </a:t>
            </a:r>
            <a:r>
              <a:rPr lang="bg-BG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 изпълнени с любов към хората.    </a:t>
            </a:r>
          </a:p>
          <a:p>
            <a:r>
              <a:rPr lang="bg-BG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Когато ние се молим на светците, те се молят за нас на Бога – застъпват се за нас. Затова ги наричаме   </a:t>
            </a:r>
            <a:r>
              <a:rPr lang="bg-BG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застъпници</a:t>
            </a:r>
            <a:r>
              <a:rPr lang="bg-BG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пред Бога. </a:t>
            </a:r>
            <a:endParaRPr lang="en-IE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Documents and Settings\Ivo\Desktop\Свети Стилиян\1075_b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4" t="1403" r="2244" b="25300"/>
          <a:stretch/>
        </p:blipFill>
        <p:spPr bwMode="auto">
          <a:xfrm>
            <a:off x="4402183" y="762000"/>
            <a:ext cx="4741817" cy="5140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7817996" y="5700238"/>
            <a:ext cx="132600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800" dirty="0" smtClean="0">
                <a:solidFill>
                  <a:srgbClr val="095C79"/>
                </a:solidFill>
              </a:rPr>
              <a:t>www.galleryplovdiv.com</a:t>
            </a:r>
            <a:endParaRPr lang="en-IE" sz="800" dirty="0">
              <a:solidFill>
                <a:srgbClr val="095C79"/>
              </a:solidFill>
            </a:endParaRPr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726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777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682">
        <p:fade/>
      </p:transition>
    </mc:Choice>
    <mc:Fallback xmlns="">
      <p:transition spd="med" advTm="2168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769431" y="2584330"/>
            <a:ext cx="43248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Християните избират за децата си имена на светци, за да имат те свои небесни покровители и помощници. </a:t>
            </a:r>
            <a:endParaRPr lang="en-IE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Documents and Settings\Ivo\Desktop\деца с икони\PS_Timotei_Icoanei4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722"/>
          <a:stretch/>
        </p:blipFill>
        <p:spPr bwMode="auto">
          <a:xfrm>
            <a:off x="152400" y="914400"/>
            <a:ext cx="4271890" cy="4888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699412" y="5571654"/>
            <a:ext cx="72487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900" dirty="0" smtClean="0">
                <a:solidFill>
                  <a:srgbClr val="682D00"/>
                </a:solidFill>
              </a:rPr>
              <a:t>basilica.ro</a:t>
            </a:r>
            <a:endParaRPr lang="en-IE" sz="900" dirty="0">
              <a:solidFill>
                <a:srgbClr val="682D00"/>
              </a:solidFill>
            </a:endParaRPr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70894" y="60198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800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6252">
        <p:fade/>
      </p:transition>
    </mc:Choice>
    <mc:Fallback xmlns="">
      <p:transition spd="med" advTm="1625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" y="5867400"/>
            <a:ext cx="906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Всеки християнски храм носи име на светец или на празник, свързан с Иисус Христос, света Дева Мария или ангелите. </a:t>
            </a:r>
            <a:endParaRPr lang="en-IE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Documents and Settings\Ivo\Desktop\8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355" y="45508"/>
            <a:ext cx="4781490" cy="5744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5488893" y="5597837"/>
            <a:ext cx="151195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900" dirty="0" smtClean="0">
                <a:solidFill>
                  <a:srgbClr val="626262"/>
                </a:solidFill>
              </a:rPr>
              <a:t>www.nameridobroto.com</a:t>
            </a:r>
            <a:endParaRPr lang="en-IE" sz="900" dirty="0">
              <a:solidFill>
                <a:srgbClr val="626262"/>
              </a:solidFill>
            </a:endParaRPr>
          </a:p>
        </p:txBody>
      </p:sp>
      <p:pic>
        <p:nvPicPr>
          <p:cNvPr id="7" name="Аудио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70894" y="608879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70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4819">
        <p:fade/>
      </p:transition>
    </mc:Choice>
    <mc:Fallback xmlns="">
      <p:transition spd="med" advTm="1481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2143" y="533400"/>
            <a:ext cx="8839200" cy="581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8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Въпроси </a:t>
            </a:r>
            <a:r>
              <a:rPr lang="ru-RU" sz="4800" b="1" dirty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към урока: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ctr">
              <a:defRPr/>
            </a:pPr>
            <a:endParaRPr lang="ru-RU" sz="36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1. С какво се отличават светците?</a:t>
            </a:r>
            <a:endParaRPr lang="ru-RU" sz="36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36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36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bg-BG" sz="36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36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Защо ги наричаме Божии хора?</a:t>
            </a:r>
          </a:p>
          <a:p>
            <a:pPr>
              <a:defRPr/>
            </a:pPr>
            <a:endParaRPr lang="bg-BG" sz="36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bg-BG" sz="36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 Какви имена носят храмовете?</a:t>
            </a:r>
            <a:endParaRPr lang="bg-BG" sz="36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bg-BG" sz="36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bg-BG" sz="3600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4. Защо </a:t>
            </a:r>
            <a:r>
              <a:rPr lang="bg-BG" sz="3600" b="1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християните избират за </a:t>
            </a:r>
            <a:r>
              <a:rPr lang="bg-BG" sz="3600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децата </a:t>
            </a:r>
            <a:r>
              <a:rPr lang="bg-BG" sz="3600" b="1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си имена </a:t>
            </a:r>
            <a:r>
              <a:rPr lang="bg-BG" sz="3600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светци?</a:t>
            </a:r>
            <a:endParaRPr lang="ru-RU" sz="3600" b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Аудио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44000" y="604557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055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1948">
        <p:fade/>
      </p:transition>
    </mc:Choice>
    <mc:Fallback xmlns="">
      <p:transition spd="med" advTm="4194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20000"/>
                <a:lumOff val="80000"/>
              </a:schemeClr>
            </a:gs>
            <a:gs pos="51000">
              <a:schemeClr val="accent3">
                <a:lumMod val="20000"/>
                <a:lumOff val="80000"/>
              </a:schemeClr>
            </a:gs>
            <a:gs pos="84000">
              <a:srgbClr val="C4D6EB"/>
            </a:gs>
            <a:gs pos="100000">
              <a:srgbClr val="FFEBF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-4482" y="2819400"/>
            <a:ext cx="9144000" cy="916415"/>
          </a:xfrm>
          <a:prstGeom prst="rect">
            <a:avLst/>
          </a:prstGeom>
          <a:solidFill>
            <a:srgbClr val="C00000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bg-BG" sz="12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  <a:p>
            <a:pPr marL="13716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bg-BG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Светците – Божии</a:t>
            </a:r>
            <a:r>
              <a:rPr kumimoji="0" lang="bg-BG" sz="32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 хора</a:t>
            </a:r>
            <a:endParaRPr kumimoji="0" lang="en-I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965" y="3594621"/>
            <a:ext cx="9144000" cy="45719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IE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8965" y="2934477"/>
            <a:ext cx="9144000" cy="45719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IE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2778031" y="-80455"/>
            <a:ext cx="3578971" cy="2804380"/>
          </a:xfrm>
        </p:spPr>
        <p:txBody>
          <a:bodyPr>
            <a:normAutofit/>
          </a:bodyPr>
          <a:lstStyle/>
          <a:p>
            <a:pPr marL="102870"/>
            <a:r>
              <a:rPr lang="bg-BG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ГЛЕДАХТЕ ПРЕЗЕНТАЦИЯ </a:t>
            </a:r>
            <a:br>
              <a:rPr lang="bg-BG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ПО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Религия</a:t>
            </a:r>
            <a:r>
              <a:rPr lang="bg-BG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християнство 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– </a:t>
            </a:r>
            <a:r>
              <a:rPr lang="bg-BG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православие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endParaRPr lang="en-IE" sz="1400" dirty="0">
              <a:solidFill>
                <a:srgbClr val="00863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  <p:pic>
        <p:nvPicPr>
          <p:cNvPr id="12" name="Картина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441" y="4620854"/>
            <a:ext cx="4209918" cy="1414267"/>
          </a:xfrm>
          <a:prstGeom prst="rect">
            <a:avLst/>
          </a:prstGeom>
          <a:ln>
            <a:noFill/>
          </a:ln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2619441" y="5921995"/>
            <a:ext cx="4209918" cy="1221303"/>
          </a:xfrm>
          <a:prstGeom prst="rect">
            <a:avLst/>
          </a:prstGeom>
        </p:spPr>
        <p:txBody>
          <a:bodyPr vert="horz" lIns="45720" tIns="0" rIns="45720" bIns="0" anchor="b">
            <a:normAutofit fontScale="90000" lnSpcReduction="100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 marR="0" lvl="0" indent="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8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съставена </a:t>
            </a:r>
            <a: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от екипа на сайта</a:t>
            </a:r>
            <a:b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„Светлината на храма“ </a:t>
            </a: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endParaRPr kumimoji="0" lang="en-IE" sz="1100" b="1" i="0" u="none" strike="noStrike" kern="1200" cap="all" spc="0" normalizeH="0" baseline="0" noProof="0" dirty="0">
              <a:ln w="6350">
                <a:noFill/>
              </a:ln>
              <a:solidFill>
                <a:srgbClr val="00863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38417" y="3662860"/>
            <a:ext cx="8458200" cy="1211077"/>
          </a:xfrm>
          <a:prstGeom prst="rect">
            <a:avLst/>
          </a:prstGeom>
        </p:spPr>
        <p:txBody>
          <a:bodyPr vert="horz" lIns="45720" tIns="0" rIns="45720" bIns="0" anchor="b">
            <a:normAutofit fontScale="975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УРОК 2.1</a:t>
            </a:r>
            <a:r>
              <a:rPr kumimoji="0" lang="bg-BG" sz="1600" b="1" i="0" u="none" strike="noStrike" kern="1200" cap="all" spc="0" normalizeH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 </a:t>
            </a: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ОТ ЕЛЕКТРОННИЯ УЧЕБНИК ЗА 1 КЛАС </a:t>
            </a:r>
          </a:p>
          <a:p>
            <a:pPr marL="10287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НА ИЗДАТЕЛСТВО ВИТЕЗДА</a:t>
            </a:r>
            <a: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endParaRPr kumimoji="0" lang="en-IE" sz="1400" b="1" i="0" u="none" strike="noStrike" kern="1200" cap="all" spc="0" normalizeH="0" baseline="0" noProof="0" dirty="0">
              <a:ln w="6350">
                <a:noFill/>
              </a:ln>
              <a:solidFill>
                <a:srgbClr val="DEF5FA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49253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607">
        <p:fade/>
      </p:transition>
    </mc:Choice>
    <mc:Fallback xmlns="">
      <p:transition spd="med" advTm="2060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pex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593</TotalTime>
  <Words>348</Words>
  <Application>Microsoft Office PowerPoint</Application>
  <PresentationFormat>Презентация на цял екран (4:3)</PresentationFormat>
  <Paragraphs>41</Paragraphs>
  <Slides>13</Slides>
  <Notes>0</Notes>
  <HiddenSlides>0</HiddenSlides>
  <MMClips>13</MMClips>
  <ScaleCrop>false</ScaleCrop>
  <HeadingPairs>
    <vt:vector size="6" baseType="variant">
      <vt:variant>
        <vt:lpstr>Използвани шрифтове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Заглавия на слайдовете</vt:lpstr>
      </vt:variant>
      <vt:variant>
        <vt:i4>13</vt:i4>
      </vt:variant>
    </vt:vector>
  </HeadingPairs>
  <TitlesOfParts>
    <vt:vector size="24" baseType="lpstr">
      <vt:lpstr>Arial</vt:lpstr>
      <vt:lpstr>Book Antiqua</vt:lpstr>
      <vt:lpstr>Georgia</vt:lpstr>
      <vt:lpstr>Lucida Sans</vt:lpstr>
      <vt:lpstr>Times New Roman</vt:lpstr>
      <vt:lpstr>Trebuchet MS</vt:lpstr>
      <vt:lpstr>Wingdings</vt:lpstr>
      <vt:lpstr>Wingdings 2</vt:lpstr>
      <vt:lpstr>Wingdings 3</vt:lpstr>
      <vt:lpstr>Slipstream</vt:lpstr>
      <vt:lpstr>Apex</vt:lpstr>
      <vt:lpstr>Светците – Божии хора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ГЛЕДАХТЕ ПРЕЗЕНТАЦИЯ  ПО Религия християнство – православие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Светците – Божии хора</dc:title>
  <dc:creator>LB</dc:creator>
  <cp:lastModifiedBy>LB</cp:lastModifiedBy>
  <cp:revision>49</cp:revision>
  <dcterms:created xsi:type="dcterms:W3CDTF">2006-08-16T00:00:00Z</dcterms:created>
  <dcterms:modified xsi:type="dcterms:W3CDTF">2025-01-22T12:34:01Z</dcterms:modified>
  <cp:contentStatus>Последен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