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72" r:id="rId2"/>
  </p:sldMasterIdLst>
  <p:sldIdLst>
    <p:sldId id="270" r:id="rId3"/>
    <p:sldId id="260" r:id="rId4"/>
    <p:sldId id="267" r:id="rId5"/>
    <p:sldId id="280" r:id="rId6"/>
    <p:sldId id="272" r:id="rId7"/>
    <p:sldId id="281" r:id="rId8"/>
    <p:sldId id="278" r:id="rId9"/>
    <p:sldId id="279" r:id="rId10"/>
    <p:sldId id="276" r:id="rId11"/>
    <p:sldId id="282" r:id="rId12"/>
    <p:sldId id="268" r:id="rId13"/>
    <p:sldId id="284" r:id="rId14"/>
    <p:sldId id="277" r:id="rId15"/>
    <p:sldId id="283" r:id="rId16"/>
    <p:sldId id="286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7A2C"/>
    <a:srgbClr val="F20000"/>
    <a:srgbClr val="FCBEA2"/>
    <a:srgbClr val="F9EFD7"/>
    <a:srgbClr val="FAF0A4"/>
    <a:srgbClr val="F1F9A5"/>
    <a:srgbClr val="FBF9D5"/>
    <a:srgbClr val="FEF2EC"/>
    <a:srgbClr val="FEECF9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10" autoAdjust="0"/>
  </p:normalViewPr>
  <p:slideViewPr>
    <p:cSldViewPr>
      <p:cViewPr varScale="1">
        <p:scale>
          <a:sx n="71" d="100"/>
          <a:sy n="71" d="100"/>
        </p:scale>
        <p:origin x="59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C63D5-0BBF-44DF-AEBE-B70DB41BF49E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601CC-D6BC-47AF-BC1D-A661D3BA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23438"/>
      </p:ext>
    </p:extLst>
  </p:cSld>
  <p:clrMapOvr>
    <a:masterClrMapping/>
  </p:clrMapOvr>
  <p:transition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93CA6-892A-4800-8D9A-756E5C82442D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01DA-2CAD-4754-A7D1-2E7714539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81150"/>
      </p:ext>
    </p:extLst>
  </p:cSld>
  <p:clrMapOvr>
    <a:masterClrMapping/>
  </p:clrMapOvr>
  <p:transition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07EFD-A28C-4FF1-856B-DF09048B7342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0E481-7DBE-4D95-81C8-2F73479C9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5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450FD-CB19-4112-BAF1-F5B409A00704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0829-04DD-49BE-945F-F8060A1C3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79620"/>
      </p:ext>
    </p:extLst>
  </p:cSld>
  <p:clrMapOvr>
    <a:masterClrMapping/>
  </p:clrMapOvr>
  <p:transition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8DCF-0120-4783-9022-1FF3CE9C1504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D0CC9-ADAD-40E4-9711-81C82B4FC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69229"/>
      </p:ext>
    </p:extLst>
  </p:cSld>
  <p:clrMapOvr>
    <a:masterClrMapping/>
  </p:clrMapOvr>
  <p:transition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44B2-59F0-4CF9-ACCB-0192CF952924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F38C-953B-4B55-AE86-61A7036D9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53049"/>
      </p:ext>
    </p:extLst>
  </p:cSld>
  <p:clrMapOvr>
    <a:masterClrMapping/>
  </p:clrMapOvr>
  <p:transition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05CB-34C5-4979-9E6A-31D6EB5B241F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BC681-7E0F-46DC-A64A-74E0751A9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91536"/>
      </p:ext>
    </p:extLst>
  </p:cSld>
  <p:clrMapOvr>
    <a:masterClrMapping/>
  </p:clrMapOvr>
  <p:transition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4868E-938D-4203-BBAA-98FD82558978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E1151-C6A7-4D10-886F-D2C8765E0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77555"/>
      </p:ext>
    </p:extLst>
  </p:cSld>
  <p:clrMapOvr>
    <a:masterClrMapping/>
  </p:clrMapOvr>
  <p:transition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66EAB-8073-4A2D-BF62-ECE524D9F48D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025AC-EB73-421B-9E70-ADB3A1990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72395"/>
      </p:ext>
    </p:extLst>
  </p:cSld>
  <p:clrMapOvr>
    <a:masterClrMapping/>
  </p:clrMapOvr>
  <p:transition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D96AD-D48E-4A1F-A002-F5689FC99C8B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CCD26-8EE4-47FB-BD66-079C5692C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40673"/>
      </p:ext>
    </p:extLst>
  </p:cSld>
  <p:clrMapOvr>
    <a:masterClrMapping/>
  </p:clrMapOvr>
  <p:transition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EF22E-E86F-4BF8-8464-D649CBD41438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5D6CE-A11F-4F3E-B445-FC8C6ACF48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26766"/>
      </p:ext>
    </p:extLst>
  </p:cSld>
  <p:clrMapOvr>
    <a:masterClrMapping/>
  </p:clrMapOvr>
  <p:transition>
    <p:plus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14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79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5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03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36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02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17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44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04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7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81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EF6AAB24-B4FE-4359-8A8A-8C69D3D4E93B}" type="datetimeFigureOut">
              <a:rPr lang="en-US"/>
              <a:pPr>
                <a:defRPr/>
              </a:pPr>
              <a:t>1/31/2025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10AAE003-3DA7-4570-90D1-59DD59EE0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9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ransition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058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chemeClr val="tx1"/>
            </a:gs>
            <a:gs pos="70000">
              <a:srgbClr val="F1F9A5"/>
            </a:gs>
            <a:gs pos="57000">
              <a:schemeClr val="accent3">
                <a:lumMod val="40000"/>
                <a:lumOff val="60000"/>
              </a:scheme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05000"/>
            <a:ext cx="7086600" cy="1828800"/>
          </a:xfrm>
        </p:spPr>
        <p:txBody>
          <a:bodyPr/>
          <a:lstStyle/>
          <a:p>
            <a:pPr algn="ctr">
              <a:defRPr/>
            </a:pPr>
            <a:r>
              <a:rPr lang="bg-BG" sz="7200" i="1" dirty="0" smtClean="0">
                <a:solidFill>
                  <a:srgbClr val="FF0000"/>
                </a:solidFill>
              </a:rPr>
              <a:t>Възкресение Христово</a:t>
            </a:r>
            <a:endParaRPr lang="bg-BG" sz="7200" i="1" dirty="0">
              <a:solidFill>
                <a:srgbClr val="FF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85800" y="6445624"/>
            <a:ext cx="381000" cy="381000"/>
          </a:xfrm>
          <a:prstGeom prst="rect">
            <a:avLst/>
          </a:prstGeom>
        </p:spPr>
      </p:pic>
      <p:pic>
        <p:nvPicPr>
          <p:cNvPr id="4" name="Христос Воскресе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488448"/>
            <a:ext cx="286417" cy="286417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-35859" y="6687459"/>
            <a:ext cx="853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 err="1" smtClean="0">
                <a:solidFill>
                  <a:schemeClr val="tx1">
                    <a:lumMod val="75000"/>
                  </a:schemeClr>
                </a:solidFill>
              </a:rPr>
              <a:t>Муз</a:t>
            </a:r>
            <a:r>
              <a:rPr lang="bg-BG" sz="800" dirty="0" smtClean="0">
                <a:solidFill>
                  <a:schemeClr val="tx1">
                    <a:lumMod val="75000"/>
                  </a:schemeClr>
                </a:solidFill>
              </a:rPr>
              <a:t>. </a:t>
            </a:r>
            <a:r>
              <a:rPr lang="bg-BG" sz="800" dirty="0" err="1" smtClean="0">
                <a:solidFill>
                  <a:schemeClr val="tx1">
                    <a:lumMod val="75000"/>
                  </a:schemeClr>
                </a:solidFill>
              </a:rPr>
              <a:t>изп</a:t>
            </a:r>
            <a:r>
              <a:rPr lang="bg-BG" sz="800" dirty="0" smtClean="0">
                <a:solidFill>
                  <a:schemeClr val="tx1">
                    <a:lumMod val="75000"/>
                  </a:schemeClr>
                </a:solidFill>
              </a:rPr>
              <a:t>.: </a:t>
            </a:r>
            <a:r>
              <a:rPr lang="bg-BG" sz="800" dirty="0" smtClean="0">
                <a:solidFill>
                  <a:schemeClr val="tx1">
                    <a:lumMod val="75000"/>
                  </a:schemeClr>
                </a:solidFill>
              </a:rPr>
              <a:t>Христос </a:t>
            </a:r>
            <a:r>
              <a:rPr lang="bg-BG" sz="800" dirty="0" err="1" smtClean="0">
                <a:solidFill>
                  <a:schemeClr val="tx1">
                    <a:lumMod val="75000"/>
                  </a:schemeClr>
                </a:solidFill>
              </a:rPr>
              <a:t>воскресе</a:t>
            </a:r>
            <a:r>
              <a:rPr lang="bg-BG" sz="800" dirty="0" smtClean="0">
                <a:solidFill>
                  <a:schemeClr val="tx1">
                    <a:lumMod val="75000"/>
                  </a:schemeClr>
                </a:solidFill>
              </a:rPr>
              <a:t>,</a:t>
            </a:r>
            <a:r>
              <a:rPr lang="bg-BG" sz="8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</a:rPr>
              <a:t>Yuriko </a:t>
            </a:r>
            <a:r>
              <a:rPr lang="en-US" sz="800" dirty="0" err="1" smtClean="0">
                <a:solidFill>
                  <a:schemeClr val="tx1">
                    <a:lumMod val="75000"/>
                  </a:schemeClr>
                </a:solidFill>
              </a:rPr>
              <a:t>Vasyl</a:t>
            </a:r>
            <a:r>
              <a:rPr lang="bg-BG" sz="800" dirty="0" smtClean="0">
                <a:solidFill>
                  <a:schemeClr val="tx1">
                    <a:lumMod val="75000"/>
                  </a:schemeClr>
                </a:solidFill>
              </a:rPr>
              <a:t>, хор на руския </a:t>
            </a:r>
            <a:r>
              <a:rPr lang="bg-BG" sz="800" dirty="0" err="1" smtClean="0">
                <a:solidFill>
                  <a:schemeClr val="tx1">
                    <a:lumMod val="75000"/>
                  </a:schemeClr>
                </a:solidFill>
              </a:rPr>
              <a:t>Визингския</a:t>
            </a:r>
            <a:r>
              <a:rPr lang="bg-BG" sz="800" dirty="0" smtClean="0">
                <a:solidFill>
                  <a:schemeClr val="tx1">
                    <a:lumMod val="75000"/>
                  </a:schemeClr>
                </a:solidFill>
              </a:rPr>
              <a:t> манастир, </a:t>
            </a:r>
            <a:r>
              <a:rPr lang="bg-BG" sz="800" dirty="0" err="1" smtClean="0">
                <a:solidFill>
                  <a:schemeClr val="tx1">
                    <a:lumMod val="75000"/>
                  </a:schemeClr>
                </a:solidFill>
              </a:rPr>
              <a:t>изт</a:t>
            </a:r>
            <a:r>
              <a:rPr lang="bg-BG" sz="800" dirty="0" smtClean="0">
                <a:solidFill>
                  <a:schemeClr val="tx1">
                    <a:lumMod val="75000"/>
                  </a:schemeClr>
                </a:solidFill>
              </a:rPr>
              <a:t>. </a:t>
            </a:r>
            <a:r>
              <a:rPr lang="nl-NL" sz="800" dirty="0" smtClean="0">
                <a:solidFill>
                  <a:schemeClr val="tx1">
                    <a:lumMod val="75000"/>
                  </a:schemeClr>
                </a:solidFill>
              </a:rPr>
              <a:t>youtube</a:t>
            </a:r>
            <a:r>
              <a:rPr lang="bg-BG" sz="8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endParaRPr lang="en-US" sz="8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 advTm="6902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303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F0A4"/>
            </a:gs>
            <a:gs pos="39999">
              <a:srgbClr val="FAF0A4"/>
            </a:gs>
            <a:gs pos="70000">
              <a:srgbClr val="C4D6EB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1708" y="609600"/>
            <a:ext cx="4724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i="1" dirty="0" smtClean="0">
                <a:solidFill>
                  <a:srgbClr val="FF0000"/>
                </a:solidFill>
              </a:rPr>
              <a:t>Спасителят на света</a:t>
            </a:r>
            <a:endParaRPr lang="bg-BG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133600"/>
            <a:ext cx="4267200" cy="4572000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   </a:t>
            </a: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Господ Иисус Христос се родил на на земята като Човек, за да ни спаси от злото и да ни научи на добро.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Затова Той се нарича Спасител.</a:t>
            </a:r>
            <a:endParaRPr lang="bg-BG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01900_kyriotissa_hag_soph_const_mosaic_9th_452x6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3400"/>
            <a:ext cx="4361126" cy="578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52882"/>
            <a:ext cx="609600" cy="6096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7239000" y="6137466"/>
            <a:ext cx="1694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www.commons.wikipedia.org</a:t>
            </a:r>
            <a:endParaRPr lang="en-US" sz="9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advTm="27349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chemeClr val="tx1"/>
            </a:gs>
            <a:gs pos="70000">
              <a:schemeClr val="tx1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696200" cy="914400"/>
          </a:xfrm>
        </p:spPr>
        <p:txBody>
          <a:bodyPr/>
          <a:lstStyle/>
          <a:p>
            <a:pPr algn="ctr">
              <a:defRPr/>
            </a:pPr>
            <a:r>
              <a:rPr lang="bg-BG" sz="4000" i="1" dirty="0" smtClean="0">
                <a:solidFill>
                  <a:srgbClr val="FF0000"/>
                </a:solidFill>
              </a:rPr>
              <a:t>Разпятие</a:t>
            </a:r>
            <a:endParaRPr lang="bg-BG" sz="4000" i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2209800"/>
            <a:ext cx="4267200" cy="3886200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400" i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Лошите хора не искали да слушат учението на Иисус Христос, защото Той ги разобличавал за лошите им дела. Те го заловили и разпънали на кръст.</a:t>
            </a:r>
            <a:endParaRPr lang="bg-BG" sz="24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20200" y="6199094"/>
            <a:ext cx="609600" cy="6096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9374"/>
                    </a14:imgEffect>
                    <a14:imgEffect>
                      <a14:saturation sat="124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152463"/>
            <a:ext cx="3886200" cy="5382387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3162300" y="6312983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www.oodegr.co</a:t>
            </a:r>
            <a:endParaRPr lang="en-US" sz="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advTm="30478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3000">
              <a:schemeClr val="accent3">
                <a:lumMod val="50000"/>
              </a:schemeClr>
            </a:gs>
            <a:gs pos="5000">
              <a:schemeClr val="tx1"/>
            </a:gs>
            <a:gs pos="15000">
              <a:schemeClr val="tx1"/>
            </a:gs>
            <a:gs pos="100000">
              <a:schemeClr val="accent3">
                <a:lumMod val="50000"/>
              </a:scheme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048250"/>
            <a:ext cx="8610600" cy="1123950"/>
          </a:xfrm>
        </p:spPr>
        <p:txBody>
          <a:bodyPr/>
          <a:lstStyle/>
          <a:p>
            <a:pPr marL="73025" algn="ctr" eaLnBrk="1" hangingPunct="1">
              <a:defRPr/>
            </a:pPr>
            <a:r>
              <a:rPr lang="bg-BG" sz="2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третия ден след погребението на Господа, няколко жени се отправили към Неговия гроб, за да помажат тялото Му с благоуханно масло, според обичая.</a:t>
            </a:r>
            <a:endParaRPr lang="bg-BG" sz="2200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Ivo\Desktop\Жените мироносици\bdd6b1918a4f4db1d04be08e40928e7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9600"/>
            <a:ext cx="5674754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1981200" y="4684888"/>
            <a:ext cx="1694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mtropolia</a:t>
            </a:r>
            <a:r>
              <a:rPr lang="en-US" sz="8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.-lip.ru</a:t>
            </a:r>
            <a:endParaRPr lang="en-US" sz="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823208"/>
      </p:ext>
    </p:extLst>
  </p:cSld>
  <p:clrMapOvr>
    <a:masterClrMapping/>
  </p:clrMapOvr>
  <p:transition advTm="25018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14000">
              <a:srgbClr val="FAF0A4"/>
            </a:gs>
            <a:gs pos="53000">
              <a:srgbClr val="CAD7DC"/>
            </a:gs>
            <a:gs pos="33000">
              <a:schemeClr val="tx1"/>
            </a:gs>
            <a:gs pos="85000">
              <a:schemeClr val="accent3">
                <a:lumMod val="50000"/>
              </a:schemeClr>
            </a:gs>
          </a:gsLst>
          <a:lin ang="8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4724400" y="2743200"/>
            <a:ext cx="4038600" cy="2514600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2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Когато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неделя рано сутринта жените пристигнали на гроба Господен,  намерили го празен. </a:t>
            </a:r>
          </a:p>
          <a:p>
            <a:pPr marL="73025" eaLnBrk="1" hangingPunct="1">
              <a:defRPr/>
            </a:pPr>
            <a:endParaRPr lang="bg-BG" sz="2400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7800"/>
            <a:ext cx="3429000" cy="4488151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6412" y="6172200"/>
            <a:ext cx="609600" cy="6096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3420137" y="5720507"/>
            <a:ext cx="1694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8C7A2C"/>
                </a:solidFill>
              </a:rPr>
              <a:t>www.seletskiy.ru</a:t>
            </a:r>
            <a:endParaRPr lang="en-US" sz="800" dirty="0">
              <a:solidFill>
                <a:srgbClr val="8C7A2C"/>
              </a:solidFill>
            </a:endParaRPr>
          </a:p>
        </p:txBody>
      </p:sp>
    </p:spTree>
  </p:cSld>
  <p:clrMapOvr>
    <a:masterClrMapping/>
  </p:clrMapOvr>
  <p:transition advTm="17958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1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accent3">
                <a:lumMod val="50000"/>
              </a:schemeClr>
            </a:gs>
            <a:gs pos="40000">
              <a:schemeClr val="tx1"/>
            </a:gs>
            <a:gs pos="0">
              <a:schemeClr val="accent3">
                <a:lumMod val="50000"/>
              </a:schemeClr>
            </a:gs>
            <a:gs pos="100000">
              <a:srgbClr val="FFC000"/>
            </a:gs>
          </a:gsLst>
          <a:lin ang="19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5724525"/>
            <a:ext cx="6218011" cy="1047750"/>
          </a:xfrm>
        </p:spPr>
        <p:txBody>
          <a:bodyPr/>
          <a:lstStyle/>
          <a:p>
            <a:pPr marL="73025" algn="ctr" eaLnBrk="1" hangingPunct="1">
              <a:defRPr/>
            </a:pP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 те видели ангел, който им известил,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Господ е възкръснал.</a:t>
            </a:r>
            <a:endParaRPr lang="bg-BG" sz="2200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C:\Documents and Settings\Ivo\Desktop\My Pictures 09.01.2017\1 ГОСПОД ИИСУС ХРИСТОС\1 Господски празници\Възкресение\еднакви\1865098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87" y="521787"/>
            <a:ext cx="7543800" cy="507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7239000" y="5366813"/>
            <a:ext cx="1694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www.mtropolia.-lip.ru</a:t>
            </a:r>
            <a:endParaRPr lang="en-US" sz="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256137"/>
      </p:ext>
    </p:extLst>
  </p:cSld>
  <p:clrMapOvr>
    <a:masterClrMapping/>
  </p:clrMapOvr>
  <p:transition advTm="11905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8000">
              <a:schemeClr val="accent3">
                <a:lumMod val="75000"/>
              </a:schemeClr>
            </a:gs>
            <a:gs pos="39999">
              <a:schemeClr val="tx1"/>
            </a:gs>
            <a:gs pos="70000">
              <a:schemeClr val="tx1"/>
            </a:gs>
            <a:gs pos="0">
              <a:srgbClr val="FFC000"/>
            </a:gs>
          </a:gsLst>
          <a:lin ang="9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90800"/>
            <a:ext cx="4648200" cy="2094230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400" i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Възкръсналият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Христос се явил при гроба на една от жените  – света Мария Магдалина.</a:t>
            </a:r>
            <a:endParaRPr lang="bg-BG" sz="2200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4114800" cy="5565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0" y="6022340"/>
            <a:ext cx="609600" cy="6096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2657579" y="5791508"/>
            <a:ext cx="15921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accent1">
                    <a:lumMod val="75000"/>
                  </a:schemeClr>
                </a:solidFill>
              </a:rPr>
              <a:t>https://classicalchristianity.com</a:t>
            </a:r>
          </a:p>
        </p:txBody>
      </p:sp>
    </p:spTree>
    <p:extLst>
      <p:ext uri="{BB962C8B-B14F-4D97-AF65-F5344CB8AC3E}">
        <p14:creationId xmlns:p14="http://schemas.microsoft.com/office/powerpoint/2010/main" val="2255308219"/>
      </p:ext>
    </p:extLst>
  </p:cSld>
  <p:clrMapOvr>
    <a:masterClrMapping/>
  </p:clrMapOvr>
  <p:transition advTm="14324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rgbClr val="FAF0A4"/>
            </a:gs>
            <a:gs pos="70000">
              <a:srgbClr val="F9EFD7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427461" y="5334000"/>
            <a:ext cx="8236927" cy="1524000"/>
          </a:xfrm>
        </p:spPr>
        <p:txBody>
          <a:bodyPr/>
          <a:lstStyle/>
          <a:p>
            <a:pPr marL="73025" algn="ctr" eaLnBrk="1" hangingPunct="1">
              <a:defRPr/>
            </a:pPr>
            <a:r>
              <a:rPr lang="bg-BG" sz="2200" i="1" dirty="0" smtClean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bg-BG" sz="2200" b="1" i="1" dirty="0" smtClean="0">
                <a:solidFill>
                  <a:srgbClr val="C00000"/>
                </a:solidFill>
              </a:rPr>
              <a:t> </a:t>
            </a:r>
          </a:p>
          <a:p>
            <a:pPr marL="73025" algn="ctr" eaLnBrk="1" hangingPunct="1">
              <a:defRPr/>
            </a:pP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Възкръсналият Господ се явил и на Своите най-близки ученици. 40 дни им се явявал и ги поучавал, а после се възнесъл на небето.</a:t>
            </a:r>
          </a:p>
          <a:p>
            <a:pPr marL="73025" eaLnBrk="1" hangingPunct="1">
              <a:defRPr/>
            </a:pPr>
            <a:endParaRPr lang="bg-BG" sz="2400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Documents and Settings\Ivo\Desktop\My Pictures 09.01.2017\1 ГОСПОД ИИСУС ХРИСТОС\1 Господски празници\Toma neverni\sundaythomas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4"/>
          <a:stretch/>
        </p:blipFill>
        <p:spPr bwMode="auto">
          <a:xfrm>
            <a:off x="533400" y="533400"/>
            <a:ext cx="8153400" cy="509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17106" y="6172200"/>
            <a:ext cx="609600" cy="6096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6934200" y="5402012"/>
            <a:ext cx="97975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</a:rPr>
              <a:t>www.gnomip.gr</a:t>
            </a:r>
            <a:endParaRPr lang="en-US" sz="9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756070"/>
      </p:ext>
    </p:extLst>
  </p:cSld>
  <p:clrMapOvr>
    <a:masterClrMapping/>
  </p:clrMapOvr>
  <p:transition advTm="20501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171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rgbClr val="FAF0A4"/>
            </a:gs>
            <a:gs pos="70000">
              <a:srgbClr val="F9EFD7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74809" y="2514600"/>
            <a:ext cx="5029200" cy="5248275"/>
          </a:xfrm>
        </p:spPr>
        <p:txBody>
          <a:bodyPr/>
          <a:lstStyle/>
          <a:p>
            <a:pPr marL="73025" eaLnBrk="1" hangingPunct="1"/>
            <a:r>
              <a:rPr lang="bg-BG" sz="2200" b="1" i="1" dirty="0" smtClean="0">
                <a:solidFill>
                  <a:srgbClr val="C00000"/>
                </a:solidFill>
              </a:rPr>
              <a:t>  </a:t>
            </a:r>
            <a:r>
              <a:rPr lang="bg-BG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Света 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Мария Магдалина 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под-несла 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200" b="1" i="1" dirty="0" err="1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римския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император 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яйце с думите: </a:t>
            </a:r>
            <a:endParaRPr lang="ru-RU" sz="2200" b="1" i="1" dirty="0" smtClean="0">
              <a:solidFill>
                <a:srgbClr val="F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3025" algn="ctr" eaLnBrk="1" hangingPunct="1"/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Христос възкресе!" </a:t>
            </a:r>
            <a:endParaRPr lang="ru-RU" sz="2200" b="1" i="1" dirty="0" smtClean="0">
              <a:solidFill>
                <a:srgbClr val="F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3025" eaLnBrk="1" hangingPunct="1"/>
            <a:r>
              <a:rPr lang="ru-RU" sz="2200" b="1" i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яйцето по чудо се оцветило в червено. Тя му разказала за кръстната смърт на Господа и за Неговото Възкресение.</a:t>
            </a:r>
            <a:r>
              <a:rPr lang="bg-BG" sz="22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pPr marL="73025" eaLnBrk="1" hangingPunct="1"/>
            <a:endParaRPr lang="bg-BG" sz="2400" i="1" dirty="0" smtClean="0">
              <a:solidFill>
                <a:srgbClr val="F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125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87" y="1022267"/>
            <a:ext cx="3783777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7648156" y="5709957"/>
            <a:ext cx="132119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accent1">
                    <a:lumMod val="50000"/>
                  </a:schemeClr>
                </a:solidFill>
              </a:rPr>
              <a:t>www.holytrinitystore.com</a:t>
            </a:r>
          </a:p>
        </p:txBody>
      </p:sp>
    </p:spTree>
  </p:cSld>
  <p:clrMapOvr>
    <a:masterClrMapping/>
  </p:clrMapOvr>
  <p:transition advTm="27746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171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rgbClr val="FAF0A4"/>
            </a:gs>
            <a:gs pos="70000">
              <a:srgbClr val="F9EFD7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0" y="5660048"/>
            <a:ext cx="8991600" cy="1197952"/>
          </a:xfrm>
        </p:spPr>
        <p:txBody>
          <a:bodyPr/>
          <a:lstStyle/>
          <a:p>
            <a:pPr marL="73025" algn="ctr" eaLnBrk="1" hangingPunct="1"/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нощта срещу Възкресение</a:t>
            </a:r>
            <a:r>
              <a:rPr lang="en-US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християните отиват на празничното богослужение в храма и запалват свещи от благодатния огън, който отнасят у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дома.</a:t>
            </a:r>
            <a:endParaRPr lang="ru-RU" sz="22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3025" eaLnBrk="1" hangingPunct="1"/>
            <a:r>
              <a:rPr lang="ru-RU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endParaRPr lang="bg-BG" sz="2400" i="1" dirty="0" smtClean="0">
              <a:solidFill>
                <a:srgbClr val="AF973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C:\Documents and Settings\Ivo\Desktop\1 кл УЧЕБНИК\ЗА УРОЦИТЕ\27 28 29 Към уроците Великден\Със запалени свещи\ima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2" r="23385" b="10738"/>
          <a:stretch/>
        </p:blipFill>
        <p:spPr bwMode="auto">
          <a:xfrm>
            <a:off x="1371601" y="1066800"/>
            <a:ext cx="6527408" cy="425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9859" y="6172200"/>
            <a:ext cx="609600" cy="6096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7092378" y="5126601"/>
            <a:ext cx="80663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1">
                    <a:lumMod val="50000"/>
                  </a:schemeClr>
                </a:solidFill>
              </a:rPr>
              <a:t>www.ikivotos.gr</a:t>
            </a:r>
            <a:endParaRPr lang="en-US" sz="7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60518"/>
      </p:ext>
    </p:extLst>
  </p:cSld>
  <p:clrMapOvr>
    <a:masterClrMapping/>
  </p:clrMapOvr>
  <p:transition advTm="23218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171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000">
              <a:srgbClr val="FFC000">
                <a:alpha val="74000"/>
              </a:srgbClr>
            </a:gs>
            <a:gs pos="69000">
              <a:schemeClr val="tx1"/>
            </a:gs>
            <a:gs pos="83000">
              <a:srgbClr val="FCBEA2"/>
            </a:gs>
            <a:gs pos="29000">
              <a:schemeClr val="tx1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-304800"/>
            <a:ext cx="8153400" cy="1752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Възкресение Христово -  Великден</a:t>
            </a:r>
            <a:endParaRPr lang="bg-BG" sz="4400" i="1" dirty="0">
              <a:solidFill>
                <a:srgbClr val="FF0000"/>
              </a:solidFill>
            </a:endParaRP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540543" y="5486400"/>
            <a:ext cx="8382000" cy="1371600"/>
          </a:xfrm>
        </p:spPr>
        <p:txBody>
          <a:bodyPr/>
          <a:lstStyle/>
          <a:p>
            <a:pPr marL="73025" eaLnBrk="1" hangingPunct="1"/>
            <a:r>
              <a:rPr lang="bg-BG" i="1" dirty="0" smtClean="0">
                <a:solidFill>
                  <a:srgbClr val="756525"/>
                </a:solidFill>
              </a:rPr>
              <a:t>           </a:t>
            </a:r>
            <a:r>
              <a:rPr lang="bg-BG" sz="24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Този празник се нарича Празник на празниците - Великден, защото Бог възкръсна от мъртвите и на нас откри път за спасение.</a:t>
            </a:r>
          </a:p>
          <a:p>
            <a:pPr marL="73025" eaLnBrk="1" hangingPunct="1"/>
            <a:r>
              <a:rPr lang="bg-BG" sz="24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endParaRPr lang="bg-BG" sz="2400" b="1" i="1" dirty="0" smtClean="0">
              <a:solidFill>
                <a:srgbClr val="F20000"/>
              </a:solidFill>
            </a:endParaRPr>
          </a:p>
          <a:p>
            <a:pPr marL="73025" eaLnBrk="1" hangingPunct="1"/>
            <a:r>
              <a:rPr lang="bg-BG" sz="2400" b="1" i="1" dirty="0" smtClean="0">
                <a:solidFill>
                  <a:srgbClr val="F20000"/>
                </a:solidFill>
              </a:rPr>
              <a:t> 	</a:t>
            </a:r>
          </a:p>
        </p:txBody>
      </p:sp>
      <p:pic>
        <p:nvPicPr>
          <p:cNvPr id="3" name="Picture 2" descr="C:\Documents and Settings\Ivo\Desktop\My Pictures 09.01.2017\1 ГОСПОД ИИСУС ХРИСТОС\2 Иисус Христос - икони, ИХ и децата\Вседържите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17609"/>
            <a:ext cx="2864643" cy="386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163235"/>
            <a:ext cx="609600" cy="6096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5344230" y="5309933"/>
            <a:ext cx="7970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1">
                    <a:lumMod val="50000"/>
                  </a:schemeClr>
                </a:solidFill>
              </a:rPr>
              <a:t>www.liternet.bg</a:t>
            </a:r>
            <a:endParaRPr lang="en-US" sz="9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3299012" y="5294835"/>
            <a:ext cx="10390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900" dirty="0" smtClean="0">
                <a:solidFill>
                  <a:schemeClr val="accent1">
                    <a:lumMod val="50000"/>
                  </a:schemeClr>
                </a:solidFill>
              </a:rPr>
              <a:t>Худ. Д. Лазаров</a:t>
            </a:r>
            <a:endParaRPr lang="en-US" sz="9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25878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171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000">
              <a:srgbClr val="FFC000">
                <a:alpha val="74000"/>
              </a:srgbClr>
            </a:gs>
            <a:gs pos="69000">
              <a:schemeClr val="tx1"/>
            </a:gs>
            <a:gs pos="83000">
              <a:srgbClr val="FCBEA2"/>
            </a:gs>
            <a:gs pos="29000">
              <a:schemeClr val="tx1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24400"/>
            <a:ext cx="8001000" cy="1274358"/>
          </a:xfrm>
        </p:spPr>
        <p:txBody>
          <a:bodyPr/>
          <a:lstStyle/>
          <a:p>
            <a:pPr marL="73025" eaLnBrk="1" hangingPunct="1"/>
            <a:r>
              <a:rPr lang="bg-BG" sz="2400" b="1" i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Всяка година Великден се празнува на различна дата през пролетта. По традиция се боядисват и раздават великденски яйца.</a:t>
            </a:r>
            <a:endParaRPr lang="en-US" sz="2400" b="1" i="1" dirty="0" smtClean="0">
              <a:solidFill>
                <a:srgbClr val="F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3025" eaLnBrk="1" hangingPunct="1"/>
            <a:endParaRPr lang="bg-BG" sz="2400" b="1" i="1" dirty="0" smtClean="0">
              <a:solidFill>
                <a:srgbClr val="F20000"/>
              </a:solidFill>
            </a:endParaRPr>
          </a:p>
          <a:p>
            <a:pPr marL="73025" eaLnBrk="1" hangingPunct="1"/>
            <a:r>
              <a:rPr lang="bg-BG" sz="2400" b="1" i="1" dirty="0" smtClean="0">
                <a:solidFill>
                  <a:srgbClr val="F20000"/>
                </a:solidFill>
              </a:rPr>
              <a:t> 	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54393"/>
            <a:ext cx="5943600" cy="3346990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7447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29443"/>
      </p:ext>
    </p:extLst>
  </p:cSld>
  <p:clrMapOvr>
    <a:masterClrMapping/>
  </p:clrMapOvr>
  <p:transition advTm="19203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1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rgbClr val="FFC000">
                <a:alpha val="74000"/>
              </a:srgbClr>
            </a:gs>
            <a:gs pos="60000">
              <a:schemeClr val="tx1">
                <a:lumMod val="95000"/>
              </a:schemeClr>
            </a:gs>
            <a:gs pos="76000">
              <a:srgbClr val="FCBEA2"/>
            </a:gs>
            <a:gs pos="54000">
              <a:schemeClr val="tx1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8153400" cy="1219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400" i="1" dirty="0" smtClean="0">
                <a:solidFill>
                  <a:srgbClr val="FF0000"/>
                </a:solidFill>
              </a:rPr>
              <a:t>Христос възкресе!</a:t>
            </a:r>
            <a:endParaRPr lang="bg-BG" sz="5400" i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133600"/>
            <a:ext cx="546817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172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5863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chemeClr val="tx1"/>
            </a:gs>
            <a:gs pos="70000">
              <a:srgbClr val="C4D6EB">
                <a:lumMod val="25000"/>
                <a:lumOff val="75000"/>
              </a:srgbClr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-31376"/>
            <a:ext cx="8839200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</a:t>
            </a:r>
            <a:r>
              <a:rPr lang="ru-RU" sz="48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към урока</a:t>
            </a:r>
            <a:r>
              <a:rPr lang="ru-RU" sz="4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endParaRPr lang="ru-RU" sz="11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Защо Господ се родил на земята като Човек?</a:t>
            </a:r>
          </a:p>
          <a:p>
            <a:pPr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се отнесли към Него лошите хора?</a:t>
            </a:r>
          </a:p>
          <a:p>
            <a:pPr>
              <a:defRPr/>
            </a:pPr>
            <a:endParaRPr lang="bg-BG" sz="2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Какво видели жените, които отишли </a:t>
            </a: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рано на </a:t>
            </a: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гроба, три дни след Неговото погребение?</a:t>
            </a:r>
            <a:endParaRPr lang="bg-BG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2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Кога празнуваме Великден?</a:t>
            </a:r>
          </a:p>
          <a:p>
            <a:pPr>
              <a:defRPr/>
            </a:pPr>
            <a:endParaRPr lang="bg-BG" sz="20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Какви са традициите на Великден?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1345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8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2046">
        <p:fade/>
      </p:transition>
    </mc:Choice>
    <mc:Fallback xmlns="">
      <p:transition spd="med" advTm="620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1000">
              <a:schemeClr val="accent3">
                <a:lumMod val="20000"/>
                <a:lumOff val="80000"/>
              </a:schemeClr>
            </a:gs>
            <a:gs pos="84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УРОК 11.2 ОТ ЕЛЕКТРОННИЯ УЧЕБНИК ЗА 1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66800" y="2653056"/>
            <a:ext cx="7110110" cy="971550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Възкресение Христово - Великден</a:t>
            </a: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080468" y="3396006"/>
            <a:ext cx="7096196" cy="114300"/>
          </a:xfrm>
          <a:prstGeom prst="rect">
            <a:avLst/>
          </a:prstGeom>
          <a:solidFill>
            <a:srgbClr val="5ECCF3">
              <a:lumMod val="50000"/>
            </a:srgb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80468" y="2777441"/>
            <a:ext cx="7096196" cy="114300"/>
          </a:xfrm>
          <a:prstGeom prst="rect">
            <a:avLst/>
          </a:prstGeom>
          <a:solidFill>
            <a:srgbClr val="5ECCF3">
              <a:lumMod val="50000"/>
            </a:srgb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18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1134</TotalTime>
  <Words>341</Words>
  <Application>Microsoft Office PowerPoint</Application>
  <PresentationFormat>Презентация на цял екран (4:3)</PresentationFormat>
  <Paragraphs>55</Paragraphs>
  <Slides>15</Slides>
  <Notes>0</Notes>
  <HiddenSlides>0</HiddenSlides>
  <MMClips>15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5" baseType="lpstr">
      <vt:lpstr>Arial</vt:lpstr>
      <vt:lpstr>Book Antiqua</vt:lpstr>
      <vt:lpstr>Georgia</vt:lpstr>
      <vt:lpstr>Lucida Sans</vt:lpstr>
      <vt:lpstr>Times New Roman</vt:lpstr>
      <vt:lpstr>Wingdings</vt:lpstr>
      <vt:lpstr>Wingdings 2</vt:lpstr>
      <vt:lpstr>Wingdings 3</vt:lpstr>
      <vt:lpstr>Apex</vt:lpstr>
      <vt:lpstr>1_Apex</vt:lpstr>
      <vt:lpstr>Възкресение Христово</vt:lpstr>
      <vt:lpstr>Спасителят на света</vt:lpstr>
      <vt:lpstr>Разпятие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Възкресение Христово -  Великден</vt:lpstr>
      <vt:lpstr>Презентация на PowerPoint</vt:lpstr>
      <vt:lpstr>Христос възкресе!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Благовещение</dc:title>
  <dc:creator>LB</dc:creator>
  <cp:lastModifiedBy>LB</cp:lastModifiedBy>
  <cp:revision>68</cp:revision>
  <dcterms:created xsi:type="dcterms:W3CDTF">2006-08-16T00:00:00Z</dcterms:created>
  <dcterms:modified xsi:type="dcterms:W3CDTF">2025-01-31T08:17:00Z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