
<file path=[Content_Types].xml><?xml version="1.0" encoding="utf-8"?>
<Types xmlns="http://schemas.openxmlformats.org/package/2006/content-types">
  <Default Extension="mp3" ContentType="audio/mpeg"/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8" r:id="rId4"/>
    <p:sldId id="266" r:id="rId5"/>
    <p:sldId id="262" r:id="rId6"/>
    <p:sldId id="269" r:id="rId7"/>
    <p:sldId id="276" r:id="rId8"/>
    <p:sldId id="270" r:id="rId9"/>
    <p:sldId id="267" r:id="rId10"/>
    <p:sldId id="279" r:id="rId11"/>
    <p:sldId id="271" r:id="rId12"/>
    <p:sldId id="280" r:id="rId13"/>
    <p:sldId id="281" r:id="rId14"/>
    <p:sldId id="28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B" initials="L" lastIdx="0" clrIdx="0">
    <p:extLst>
      <p:ext uri="{19B8F6BF-5375-455C-9EA6-DF929625EA0E}">
        <p15:presenceInfo xmlns:p15="http://schemas.microsoft.com/office/powerpoint/2012/main" userId="LB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8A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21" autoAdjust="0"/>
    <p:restoredTop sz="94660"/>
  </p:normalViewPr>
  <p:slideViewPr>
    <p:cSldViewPr snapToGrid="0">
      <p:cViewPr varScale="1">
        <p:scale>
          <a:sx n="75" d="100"/>
          <a:sy n="75" d="100"/>
        </p:scale>
        <p:origin x="2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B3262-297E-49B1-9959-FC6BA0BEADB9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64CC-E572-4190-ABF2-0E27E4F6A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74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0863">
        <p:split orient="vert"/>
      </p:transition>
    </mc:Choice>
    <mc:Fallback xmlns="">
      <p:transition spd="slow" advTm="10863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B3262-297E-49B1-9959-FC6BA0BEADB9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64CC-E572-4190-ABF2-0E27E4F6A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7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0863">
        <p:split orient="vert"/>
      </p:transition>
    </mc:Choice>
    <mc:Fallback xmlns="">
      <p:transition spd="slow" advTm="10863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B3262-297E-49B1-9959-FC6BA0BEADB9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64CC-E572-4190-ABF2-0E27E4F6A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04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0863">
        <p:split orient="vert"/>
      </p:transition>
    </mc:Choice>
    <mc:Fallback xmlns="">
      <p:transition spd="slow" advTm="10863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B3262-297E-49B1-9959-FC6BA0BEADB9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64CC-E572-4190-ABF2-0E27E4F6A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23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0863">
        <p:split orient="vert"/>
      </p:transition>
    </mc:Choice>
    <mc:Fallback xmlns="">
      <p:transition spd="slow" advTm="10863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B3262-297E-49B1-9959-FC6BA0BEADB9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64CC-E572-4190-ABF2-0E27E4F6A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71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0863">
        <p:split orient="vert"/>
      </p:transition>
    </mc:Choice>
    <mc:Fallback xmlns="">
      <p:transition spd="slow" advTm="10863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B3262-297E-49B1-9959-FC6BA0BEADB9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64CC-E572-4190-ABF2-0E27E4F6A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44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0863">
        <p:split orient="vert"/>
      </p:transition>
    </mc:Choice>
    <mc:Fallback xmlns="">
      <p:transition spd="slow" advTm="10863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B3262-297E-49B1-9959-FC6BA0BEADB9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64CC-E572-4190-ABF2-0E27E4F6A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07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0863">
        <p:split orient="vert"/>
      </p:transition>
    </mc:Choice>
    <mc:Fallback xmlns="">
      <p:transition spd="slow" advTm="10863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B3262-297E-49B1-9959-FC6BA0BEADB9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64CC-E572-4190-ABF2-0E27E4F6A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93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0863">
        <p:split orient="vert"/>
      </p:transition>
    </mc:Choice>
    <mc:Fallback xmlns="">
      <p:transition spd="slow" advTm="10863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B3262-297E-49B1-9959-FC6BA0BEADB9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64CC-E572-4190-ABF2-0E27E4F6A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20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0863">
        <p:split orient="vert"/>
      </p:transition>
    </mc:Choice>
    <mc:Fallback xmlns="">
      <p:transition spd="slow" advTm="10863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B3262-297E-49B1-9959-FC6BA0BEADB9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64CC-E572-4190-ABF2-0E27E4F6A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25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0863">
        <p:split orient="vert"/>
      </p:transition>
    </mc:Choice>
    <mc:Fallback xmlns="">
      <p:transition spd="slow" advTm="10863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B3262-297E-49B1-9959-FC6BA0BEADB9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64CC-E572-4190-ABF2-0E27E4F6A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6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0863">
        <p:split orient="vert"/>
      </p:transition>
    </mc:Choice>
    <mc:Fallback xmlns="">
      <p:transition spd="slow" advTm="10863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B3262-297E-49B1-9959-FC6BA0BEADB9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764CC-E572-4190-ABF2-0E27E4F6A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72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500" advTm="10863">
        <p:split orient="vert"/>
      </p:transition>
    </mc:Choice>
    <mc:Fallback xmlns="">
      <p:transition spd="slow" advTm="10863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mp3"/><Relationship Id="rId7" Type="http://schemas.microsoft.com/office/2007/relationships/hdphoto" Target="../media/hdphoto1.wdp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jp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jp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2" Type="http://schemas.microsoft.com/office/2007/relationships/media" Target="../media/media15.m4a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483659" y="127280"/>
            <a:ext cx="9144000" cy="867802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rgbClr val="FF0000"/>
                </a:solidFill>
              </a:rPr>
              <a:t>Иконата на света Богородица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35" t="3333" r="3958" b="6250"/>
          <a:stretch/>
        </p:blipFill>
        <p:spPr>
          <a:xfrm>
            <a:off x="3756882" y="995082"/>
            <a:ext cx="4377524" cy="5490883"/>
          </a:xfrm>
          <a:prstGeom prst="rect">
            <a:avLst/>
          </a:prstGeom>
        </p:spPr>
      </p:pic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92000" y="6062381"/>
            <a:ext cx="609600" cy="609600"/>
          </a:xfrm>
          <a:prstGeom prst="rect">
            <a:avLst/>
          </a:prstGeom>
        </p:spPr>
      </p:pic>
      <p:pic>
        <p:nvPicPr>
          <p:cNvPr id="9" name="Достойно есть. Дивна Любоевич и хор Мелоди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6360459"/>
            <a:ext cx="452718" cy="45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38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9112">
        <p:split orient="vert"/>
      </p:transition>
    </mc:Choice>
    <mc:Fallback xmlns="">
      <p:transition spd="slow" advTm="911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3030" numSld="999" showWhenStopped="0">
                <p:cTn id="1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61" t="8126" r="8460" b="8333"/>
          <a:stretch/>
        </p:blipFill>
        <p:spPr>
          <a:xfrm>
            <a:off x="4498357" y="1353494"/>
            <a:ext cx="3753824" cy="5493735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4"/>
          <a:stretch/>
        </p:blipFill>
        <p:spPr>
          <a:xfrm>
            <a:off x="4366261" y="1372553"/>
            <a:ext cx="4018016" cy="5493735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247" y="1224637"/>
            <a:ext cx="6093790" cy="5407908"/>
          </a:xfrm>
          <a:prstGeom prst="rect">
            <a:avLst/>
          </a:prstGeom>
        </p:spPr>
      </p:pic>
      <p:sp>
        <p:nvSpPr>
          <p:cNvPr id="7" name="Заглавие 1"/>
          <p:cNvSpPr txBox="1">
            <a:spLocks/>
          </p:cNvSpPr>
          <p:nvPr/>
        </p:nvSpPr>
        <p:spPr>
          <a:xfrm>
            <a:off x="1523453" y="61321"/>
            <a:ext cx="9144000" cy="867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b="1" dirty="0" smtClean="0">
                <a:solidFill>
                  <a:srgbClr val="FF0000"/>
                </a:solidFill>
              </a:rPr>
              <a:t>Различни икони на света Богородица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317505" y="61479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03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25272">
        <p:split orient="vert"/>
      </p:transition>
    </mc:Choice>
    <mc:Fallback xmlns="">
      <p:transition spd="slow" advTm="2527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4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3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1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0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4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9950"/>
                            </p:stCondLst>
                            <p:childTnLst>
                              <p:par>
                                <p:cTn id="33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7" b="11478"/>
          <a:stretch/>
        </p:blipFill>
        <p:spPr>
          <a:xfrm>
            <a:off x="3735977" y="247766"/>
            <a:ext cx="4923774" cy="6389843"/>
          </a:xfrm>
          <a:prstGeom prst="rect">
            <a:avLst/>
          </a:prstGeom>
        </p:spPr>
      </p:pic>
      <p:sp>
        <p:nvSpPr>
          <p:cNvPr id="3" name="Закръглено правоъгълно изнесено означение 2"/>
          <p:cNvSpPr/>
          <p:nvPr/>
        </p:nvSpPr>
        <p:spPr>
          <a:xfrm flipV="1">
            <a:off x="628764" y="3049504"/>
            <a:ext cx="2057400" cy="815532"/>
          </a:xfrm>
          <a:prstGeom prst="wedgeRoundRectCallout">
            <a:avLst>
              <a:gd name="adj1" fmla="val 105972"/>
              <a:gd name="adj2" fmla="val 181616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811269" y="3164883"/>
            <a:ext cx="1692389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g-BG" sz="3200" dirty="0" smtClean="0">
                <a:solidFill>
                  <a:srgbClr val="FF0000"/>
                </a:solidFill>
              </a:rPr>
              <a:t>надписи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" name="Закръглено правоъгълно изнесено означение 5"/>
          <p:cNvSpPr/>
          <p:nvPr/>
        </p:nvSpPr>
        <p:spPr>
          <a:xfrm flipV="1">
            <a:off x="811269" y="333252"/>
            <a:ext cx="2057400" cy="815532"/>
          </a:xfrm>
          <a:prstGeom prst="wedgeRoundRectCallout">
            <a:avLst>
              <a:gd name="adj1" fmla="val 145386"/>
              <a:gd name="adj2" fmla="val 618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Текстово поле 6"/>
          <p:cNvSpPr txBox="1"/>
          <p:nvPr/>
        </p:nvSpPr>
        <p:spPr>
          <a:xfrm>
            <a:off x="1000353" y="448630"/>
            <a:ext cx="1692389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g-BG" sz="3200" dirty="0" smtClean="0">
                <a:solidFill>
                  <a:srgbClr val="FF0000"/>
                </a:solidFill>
              </a:rPr>
              <a:t>ореол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" name="Закръглено правоъгълно изнесено означение 7"/>
          <p:cNvSpPr/>
          <p:nvPr/>
        </p:nvSpPr>
        <p:spPr>
          <a:xfrm flipH="1" flipV="1">
            <a:off x="9136892" y="1040219"/>
            <a:ext cx="2664993" cy="801906"/>
          </a:xfrm>
          <a:prstGeom prst="wedgeRoundRectCallout">
            <a:avLst>
              <a:gd name="adj1" fmla="val 160691"/>
              <a:gd name="adj2" fmla="val 53525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Текстово поле 8"/>
          <p:cNvSpPr txBox="1"/>
          <p:nvPr/>
        </p:nvSpPr>
        <p:spPr>
          <a:xfrm flipH="1">
            <a:off x="9278258" y="1148784"/>
            <a:ext cx="2382260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g-BG" sz="3200" dirty="0" smtClean="0">
                <a:solidFill>
                  <a:srgbClr val="FF0000"/>
                </a:solidFill>
              </a:rPr>
              <a:t>„звездички“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11" name="Аудио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220812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6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26656">
        <p:split orient="vert"/>
      </p:transition>
    </mc:Choice>
    <mc:Fallback xmlns="">
      <p:transition spd="slow" advTm="26656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600"/>
                            </p:stCondLst>
                            <p:childTnLst>
                              <p:par>
                                <p:cTn id="13" presetID="17" presetClass="entr" presetSubtype="10" fill="hold" grpId="0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600"/>
                            </p:stCondLst>
                            <p:childTnLst>
                              <p:par>
                                <p:cTn id="1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100"/>
                            </p:stCondLst>
                            <p:childTnLst>
                              <p:par>
                                <p:cTn id="23" presetID="17" presetClass="entr" presetSubtype="1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100"/>
                            </p:stCondLst>
                            <p:childTnLst>
                              <p:par>
                                <p:cTn id="2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600"/>
                            </p:stCondLst>
                            <p:childTnLst>
                              <p:par>
                                <p:cTn id="33" presetID="17" presetClass="entr" presetSubtype="1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9600"/>
                            </p:stCondLst>
                            <p:childTnLst>
                              <p:par>
                                <p:cTn id="3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9" t="53076" r="26396" b="15896"/>
          <a:stretch/>
        </p:blipFill>
        <p:spPr>
          <a:xfrm>
            <a:off x="0" y="-394451"/>
            <a:ext cx="12192000" cy="7438188"/>
          </a:xfrm>
        </p:spPr>
      </p:pic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r="5972"/>
          <a:stretch/>
        </p:blipFill>
        <p:spPr>
          <a:xfrm>
            <a:off x="8642890" y="771525"/>
            <a:ext cx="2025662" cy="3815172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163" y="771525"/>
            <a:ext cx="2057400" cy="3815173"/>
          </a:xfrm>
          <a:prstGeom prst="rect">
            <a:avLst/>
          </a:prstGeom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304059" y="6037729"/>
            <a:ext cx="609600" cy="6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3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31862">
        <p:split orient="vert"/>
      </p:transition>
    </mc:Choice>
    <mc:Fallback xmlns="">
      <p:transition spd="slow" advTm="3186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7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35910" y="2583097"/>
            <a:ext cx="9144000" cy="867802"/>
          </a:xfrm>
        </p:spPr>
        <p:txBody>
          <a:bodyPr>
            <a:noAutofit/>
          </a:bodyPr>
          <a:lstStyle/>
          <a:p>
            <a:r>
              <a:rPr lang="bg-BG" sz="7200" b="1" dirty="0" smtClean="0">
                <a:solidFill>
                  <a:srgbClr val="FF0000"/>
                </a:solidFill>
              </a:rPr>
              <a:t>Сега е ваш ред!</a:t>
            </a:r>
            <a:endParaRPr lang="en-US" sz="7200" b="1" dirty="0">
              <a:solidFill>
                <a:srgbClr val="FF0000"/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1856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40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6948">
        <p:split orient="vert"/>
      </p:transition>
    </mc:Choice>
    <mc:Fallback xmlns="">
      <p:transition spd="slow" advTm="694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35910" y="2583097"/>
            <a:ext cx="9144000" cy="867802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 1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17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44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7438">
        <p:split orient="vert"/>
      </p:transition>
    </mc:Choice>
    <mc:Fallback xmlns="">
      <p:transition spd="slow" advTm="743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7" b="11478"/>
          <a:stretch/>
        </p:blipFill>
        <p:spPr>
          <a:xfrm>
            <a:off x="3735977" y="247766"/>
            <a:ext cx="4923774" cy="6389843"/>
          </a:xfrm>
          <a:prstGeom prst="rect">
            <a:avLst/>
          </a:prstGeom>
        </p:spPr>
      </p:pic>
      <p:sp>
        <p:nvSpPr>
          <p:cNvPr id="3" name="Закръглено правоъгълно изнесено означение 2"/>
          <p:cNvSpPr/>
          <p:nvPr/>
        </p:nvSpPr>
        <p:spPr>
          <a:xfrm flipV="1">
            <a:off x="628764" y="3049504"/>
            <a:ext cx="2057400" cy="815532"/>
          </a:xfrm>
          <a:prstGeom prst="wedgeRoundRectCallout">
            <a:avLst>
              <a:gd name="adj1" fmla="val 105972"/>
              <a:gd name="adj2" fmla="val 181616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811269" y="3164883"/>
            <a:ext cx="1692389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g-BG" sz="3200" dirty="0" smtClean="0">
                <a:solidFill>
                  <a:srgbClr val="FF0000"/>
                </a:solidFill>
              </a:rPr>
              <a:t>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" name="Закръглено правоъгълно изнесено означение 5"/>
          <p:cNvSpPr/>
          <p:nvPr/>
        </p:nvSpPr>
        <p:spPr>
          <a:xfrm flipV="1">
            <a:off x="811269" y="333252"/>
            <a:ext cx="2057400" cy="815532"/>
          </a:xfrm>
          <a:prstGeom prst="wedgeRoundRectCallout">
            <a:avLst>
              <a:gd name="adj1" fmla="val 148678"/>
              <a:gd name="adj2" fmla="val 618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Текстово поле 6"/>
          <p:cNvSpPr txBox="1"/>
          <p:nvPr/>
        </p:nvSpPr>
        <p:spPr>
          <a:xfrm>
            <a:off x="1000353" y="448630"/>
            <a:ext cx="1692389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g-BG" sz="3200" dirty="0" smtClean="0">
                <a:solidFill>
                  <a:srgbClr val="FF0000"/>
                </a:solidFill>
              </a:rPr>
              <a:t>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" name="Закръглено правоъгълно изнесено означение 7"/>
          <p:cNvSpPr/>
          <p:nvPr/>
        </p:nvSpPr>
        <p:spPr>
          <a:xfrm flipH="1" flipV="1">
            <a:off x="9136892" y="1040219"/>
            <a:ext cx="2664993" cy="801906"/>
          </a:xfrm>
          <a:prstGeom prst="wedgeRoundRectCallout">
            <a:avLst>
              <a:gd name="adj1" fmla="val 160691"/>
              <a:gd name="adj2" fmla="val 53525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Текстово поле 8"/>
          <p:cNvSpPr txBox="1"/>
          <p:nvPr/>
        </p:nvSpPr>
        <p:spPr>
          <a:xfrm flipH="1">
            <a:off x="9278258" y="1148784"/>
            <a:ext cx="2382260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g-BG" sz="3200" dirty="0" smtClean="0">
                <a:solidFill>
                  <a:srgbClr val="FF0000"/>
                </a:solidFill>
              </a:rPr>
              <a:t>?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53577" y="602800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78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29530">
        <p:split orient="vert"/>
      </p:transition>
    </mc:Choice>
    <mc:Fallback xmlns="">
      <p:transition spd="slow" advTm="2953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7" presetClass="entr" presetSubtype="1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50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35910" y="2583097"/>
            <a:ext cx="9144000" cy="867802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 2</a:t>
            </a:r>
            <a:endParaRPr lang="en-U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17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5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7968">
        <p:split orient="vert"/>
      </p:transition>
    </mc:Choice>
    <mc:Fallback xmlns="">
      <p:transition spd="slow" advTm="796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ово поле 6"/>
          <p:cNvSpPr txBox="1"/>
          <p:nvPr/>
        </p:nvSpPr>
        <p:spPr>
          <a:xfrm>
            <a:off x="1705815" y="5263093"/>
            <a:ext cx="61352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 smtClean="0"/>
              <a:t>1</a:t>
            </a:r>
            <a:endParaRPr lang="en-US" sz="3200" b="1" dirty="0"/>
          </a:p>
        </p:txBody>
      </p:sp>
      <p:sp>
        <p:nvSpPr>
          <p:cNvPr id="8" name="Текстово поле 7"/>
          <p:cNvSpPr txBox="1"/>
          <p:nvPr/>
        </p:nvSpPr>
        <p:spPr>
          <a:xfrm>
            <a:off x="5825330" y="5263092"/>
            <a:ext cx="61352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/>
              <a:t>2</a:t>
            </a:r>
            <a:endParaRPr lang="en-US" sz="3200" b="1" dirty="0"/>
          </a:p>
        </p:txBody>
      </p:sp>
      <p:sp>
        <p:nvSpPr>
          <p:cNvPr id="9" name="Текстово поле 8"/>
          <p:cNvSpPr txBox="1"/>
          <p:nvPr/>
        </p:nvSpPr>
        <p:spPr>
          <a:xfrm>
            <a:off x="9638084" y="5263092"/>
            <a:ext cx="61352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/>
              <a:t>3</a:t>
            </a:r>
            <a:endParaRPr lang="en-US" sz="3200" b="1" dirty="0"/>
          </a:p>
        </p:txBody>
      </p:sp>
      <p:pic>
        <p:nvPicPr>
          <p:cNvPr id="10" name="Picture 12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8"/>
          <a:stretch/>
        </p:blipFill>
        <p:spPr>
          <a:xfrm>
            <a:off x="4563905" y="447371"/>
            <a:ext cx="3310095" cy="4530952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428" y="447371"/>
            <a:ext cx="3216976" cy="4530952"/>
          </a:xfrm>
          <a:prstGeom prst="rect">
            <a:avLst/>
          </a:prstGeom>
        </p:spPr>
      </p:pic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39"/>
          <a:stretch/>
        </p:blipFill>
        <p:spPr>
          <a:xfrm>
            <a:off x="731693" y="447371"/>
            <a:ext cx="3311784" cy="4530951"/>
          </a:xfrm>
          <a:prstGeom prst="rect">
            <a:avLst/>
          </a:prstGeom>
        </p:spPr>
      </p:pic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920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94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4297">
        <p:split orient="vert"/>
      </p:transition>
    </mc:Choice>
    <mc:Fallback xmlns="">
      <p:transition spd="slow" advTm="14297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ово поле 6"/>
          <p:cNvSpPr txBox="1"/>
          <p:nvPr/>
        </p:nvSpPr>
        <p:spPr>
          <a:xfrm>
            <a:off x="1705815" y="5263093"/>
            <a:ext cx="61352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 smtClean="0"/>
              <a:t>1</a:t>
            </a:r>
            <a:endParaRPr lang="en-US" sz="3200" b="1" dirty="0"/>
          </a:p>
        </p:txBody>
      </p:sp>
      <p:pic>
        <p:nvPicPr>
          <p:cNvPr id="10" name="Picture 12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8"/>
          <a:stretch/>
        </p:blipFill>
        <p:spPr>
          <a:xfrm>
            <a:off x="4563905" y="447371"/>
            <a:ext cx="3310095" cy="4530952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428" y="447371"/>
            <a:ext cx="3216976" cy="4530952"/>
          </a:xfrm>
          <a:prstGeom prst="rect">
            <a:avLst/>
          </a:prstGeom>
        </p:spPr>
      </p:pic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39"/>
          <a:stretch/>
        </p:blipFill>
        <p:spPr>
          <a:xfrm>
            <a:off x="731693" y="447371"/>
            <a:ext cx="3311784" cy="4530951"/>
          </a:xfrm>
          <a:prstGeom prst="rect">
            <a:avLst/>
          </a:prstGeom>
        </p:spPr>
      </p:pic>
      <p:sp>
        <p:nvSpPr>
          <p:cNvPr id="11" name="Текстово поле 10"/>
          <p:cNvSpPr txBox="1"/>
          <p:nvPr/>
        </p:nvSpPr>
        <p:spPr>
          <a:xfrm>
            <a:off x="962653" y="6104638"/>
            <a:ext cx="209984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Вярно!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92000" y="61046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7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5161">
        <p:split orient="vert"/>
      </p:transition>
    </mc:Choice>
    <mc:Fallback xmlns="">
      <p:transition spd="slow" advTm="516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35910" y="2583097"/>
            <a:ext cx="9144000" cy="867802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 3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290612" y="61856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42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7461">
        <p:split orient="vert"/>
      </p:transition>
    </mc:Choice>
    <mc:Fallback xmlns="">
      <p:transition spd="slow" advTm="746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60"/>
            <a:ext cx="12192000" cy="5949589"/>
          </a:xfrm>
          <a:prstGeom prst="rect">
            <a:avLst/>
          </a:prstGeom>
        </p:spPr>
      </p:pic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398188" y="6158753"/>
            <a:ext cx="609600" cy="58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68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19899">
        <p:split orient="vert"/>
      </p:transition>
    </mc:Choice>
    <mc:Fallback xmlns="">
      <p:transition spd="slow" advTm="19899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60"/>
            <a:ext cx="12192000" cy="5949589"/>
          </a:xfrm>
          <a:prstGeom prst="rect">
            <a:avLst/>
          </a:prstGeom>
        </p:spPr>
      </p:pic>
      <p:cxnSp>
        <p:nvCxnSpPr>
          <p:cNvPr id="3" name="Съединител &quot;права стрелка&quot; 2"/>
          <p:cNvCxnSpPr/>
          <p:nvPr/>
        </p:nvCxnSpPr>
        <p:spPr>
          <a:xfrm flipH="1" flipV="1">
            <a:off x="4345857" y="3851276"/>
            <a:ext cx="27197" cy="2119173"/>
          </a:xfrm>
          <a:prstGeom prst="straightConnector1">
            <a:avLst/>
          </a:prstGeom>
          <a:ln w="857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Текстово поле 4"/>
          <p:cNvSpPr txBox="1"/>
          <p:nvPr/>
        </p:nvSpPr>
        <p:spPr>
          <a:xfrm>
            <a:off x="3323132" y="6160949"/>
            <a:ext cx="209984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Вярно!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0" y="61361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81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6591">
        <p:split orient="vert"/>
      </p:transition>
    </mc:Choice>
    <mc:Fallback xmlns="">
      <p:transition spd="slow" advTm="659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35910" y="2583097"/>
            <a:ext cx="9144000" cy="867802"/>
          </a:xfrm>
        </p:spPr>
        <p:txBody>
          <a:bodyPr>
            <a:noAutofit/>
          </a:bodyPr>
          <a:lstStyle/>
          <a:p>
            <a:r>
              <a:rPr lang="bg-BG" sz="7200" b="1" dirty="0" smtClean="0">
                <a:solidFill>
                  <a:srgbClr val="FF0000"/>
                </a:solidFill>
              </a:rPr>
              <a:t>Справихте се отлично!</a:t>
            </a:r>
            <a:endParaRPr lang="en-US" sz="7200" b="1" dirty="0">
              <a:solidFill>
                <a:srgbClr val="FF0000"/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0" y="6185647"/>
            <a:ext cx="609600" cy="609600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1364460" y="6611779"/>
            <a:ext cx="94869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g-BG" sz="1000" dirty="0">
                <a:solidFill>
                  <a:prstClr val="white">
                    <a:lumMod val="65000"/>
                  </a:prstClr>
                </a:solidFill>
              </a:rPr>
              <a:t>Задачите са част от електронния учебник по Религия (християнство-православие), 1 клас, на изд. </a:t>
            </a:r>
            <a:r>
              <a:rPr lang="bg-BG" sz="1000" dirty="0" err="1">
                <a:solidFill>
                  <a:prstClr val="white">
                    <a:lumMod val="65000"/>
                  </a:prstClr>
                </a:solidFill>
              </a:rPr>
              <a:t>Витезда</a:t>
            </a:r>
            <a:r>
              <a:rPr lang="bg-BG" sz="1000" dirty="0">
                <a:solidFill>
                  <a:prstClr val="white">
                    <a:lumMod val="65000"/>
                  </a:prstClr>
                </a:solidFill>
              </a:rPr>
              <a:t>, съставени от екипа на сайта „Светлината на храма“</a:t>
            </a:r>
            <a:endParaRPr lang="en-US" sz="10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975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37234">
        <p:split orient="vert"/>
      </p:transition>
    </mc:Choice>
    <mc:Fallback xmlns="">
      <p:transition spd="slow" advTm="37234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1300</TotalTime>
  <Words>69</Words>
  <Application>Microsoft Office PowerPoint</Application>
  <PresentationFormat>Широк екран</PresentationFormat>
  <Paragraphs>20</Paragraphs>
  <Slides>14</Slides>
  <Notes>0</Notes>
  <HiddenSlides>0</HiddenSlides>
  <MMClips>15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на Office</vt:lpstr>
      <vt:lpstr>Иконата на света Богородица</vt:lpstr>
      <vt:lpstr>Презентация на PowerPoint</vt:lpstr>
      <vt:lpstr>Презентация на PowerPoint</vt:lpstr>
      <vt:lpstr>Презентация на PowerPoint</vt:lpstr>
      <vt:lpstr>Сега е ваш ред!</vt:lpstr>
      <vt:lpstr>Задача 1</vt:lpstr>
      <vt:lpstr>Презентация на PowerPoint</vt:lpstr>
      <vt:lpstr>Задача 2</vt:lpstr>
      <vt:lpstr>Презентация на PowerPoint</vt:lpstr>
      <vt:lpstr>Презентация на PowerPoint</vt:lpstr>
      <vt:lpstr>Задача 3</vt:lpstr>
      <vt:lpstr>Презентация на PowerPoint</vt:lpstr>
      <vt:lpstr>Презентация на PowerPoint</vt:lpstr>
      <vt:lpstr>Справихте се отлично!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Икона на Иисус Христос</dc:title>
  <dc:creator>LB</dc:creator>
  <cp:lastModifiedBy>LB</cp:lastModifiedBy>
  <cp:revision>56</cp:revision>
  <dcterms:created xsi:type="dcterms:W3CDTF">2020-08-15T19:22:44Z</dcterms:created>
  <dcterms:modified xsi:type="dcterms:W3CDTF">2025-01-21T08:27:55Z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