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</p:sldMasterIdLst>
  <p:sldIdLst>
    <p:sldId id="274" r:id="rId3"/>
    <p:sldId id="256" r:id="rId4"/>
    <p:sldId id="259" r:id="rId5"/>
    <p:sldId id="257" r:id="rId6"/>
    <p:sldId id="258" r:id="rId7"/>
    <p:sldId id="260" r:id="rId8"/>
    <p:sldId id="261" r:id="rId9"/>
    <p:sldId id="273" r:id="rId10"/>
    <p:sldId id="269" r:id="rId11"/>
    <p:sldId id="263" r:id="rId12"/>
    <p:sldId id="264" r:id="rId13"/>
    <p:sldId id="265" r:id="rId14"/>
    <p:sldId id="268" r:id="rId15"/>
    <p:sldId id="266" r:id="rId16"/>
    <p:sldId id="270" r:id="rId17"/>
    <p:sldId id="272" r:id="rId18"/>
    <p:sldId id="271" r:id="rId19"/>
  </p:sldIdLst>
  <p:sldSz cx="9144000" cy="6858000" type="screen4x3"/>
  <p:notesSz cx="6858000" cy="9144000"/>
  <p:custDataLst>
    <p:tags r:id="rId20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9B62"/>
    <a:srgbClr val="C05B08"/>
    <a:srgbClr val="CD62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35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F1B3B2-6599-4C5D-B6C3-91059F4D9DB4}" type="datetimeFigureOut">
              <a:rPr lang="en-US"/>
              <a:pPr>
                <a:defRPr/>
              </a:pPr>
              <a:t>7/7/2020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C2D8D5-A3C3-44CE-957D-C18A3977137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6358918"/>
      </p:ext>
    </p:extLst>
  </p:cSld>
  <p:clrMapOvr>
    <a:masterClrMapping/>
  </p:clrMapOvr>
  <p:transition spd="slow">
    <p:plus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32B437-E591-43E0-8F10-46A138CBE1F1}" type="datetimeFigureOut">
              <a:rPr lang="en-US"/>
              <a:pPr>
                <a:defRPr/>
              </a:pPr>
              <a:t>7/7/2020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3A894-32C6-4558-80CD-3FF946523E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4545072"/>
      </p:ext>
    </p:extLst>
  </p:cSld>
  <p:clrMapOvr>
    <a:masterClrMapping/>
  </p:clrMapOvr>
  <p:transition spd="slow">
    <p:plus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348F55-5F7C-489B-9FCA-1C650427C70E}" type="datetimeFigureOut">
              <a:rPr lang="en-US"/>
              <a:pPr>
                <a:defRPr/>
              </a:pPr>
              <a:t>7/7/2020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88A8CA-6998-4770-A349-31C925AFFFC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0354227"/>
      </p:ext>
    </p:extLst>
  </p:cSld>
  <p:clrMapOvr>
    <a:masterClrMapping/>
  </p:clrMapOvr>
  <p:transition spd="slow">
    <p:plus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003683-8F5B-42EB-9E94-A8762B395DEF}" type="datetimeFigureOut">
              <a:rPr lang="en-US"/>
              <a:pPr>
                <a:defRPr/>
              </a:pPr>
              <a:t>7/7/2020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9CF837-A099-4638-BD92-2B49E9D492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2621947"/>
      </p:ext>
    </p:extLst>
  </p:cSld>
  <p:clrMapOvr>
    <a:masterClrMapping/>
  </p:clrMapOvr>
  <p:transition spd="slow">
    <p:plus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3F9761-1813-42F3-B03E-3C9D181D2C71}" type="datetimeFigureOut">
              <a:rPr lang="en-US"/>
              <a:pPr>
                <a:defRPr/>
              </a:pPr>
              <a:t>7/7/2020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B7A163-3454-4B1C-BD0C-B6C9F00E5B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0148966"/>
      </p:ext>
    </p:extLst>
  </p:cSld>
  <p:clrMapOvr>
    <a:masterClrMapping/>
  </p:clrMapOvr>
  <p:transition spd="slow">
    <p:plus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37A600-1EC0-4AEB-AA56-DF8C7C48C5EC}" type="datetimeFigureOut">
              <a:rPr lang="en-US"/>
              <a:pPr>
                <a:defRPr/>
              </a:pPr>
              <a:t>7/7/2020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DB039-BAEE-4FF4-ACEE-7CB5894922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0962235"/>
      </p:ext>
    </p:extLst>
  </p:cSld>
  <p:clrMapOvr>
    <a:masterClrMapping/>
  </p:clrMapOvr>
  <p:transition spd="slow">
    <p:plus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837F7-B2CB-40A7-AADC-449A11003B66}" type="datetimeFigureOut">
              <a:rPr lang="en-US"/>
              <a:pPr>
                <a:defRPr/>
              </a:pPr>
              <a:t>7/7/2020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18B2E1-621F-446F-B347-073716C5D3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7787209"/>
      </p:ext>
    </p:extLst>
  </p:cSld>
  <p:clrMapOvr>
    <a:masterClrMapping/>
  </p:clrMapOvr>
  <p:transition spd="slow">
    <p:plus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65B713-B0F4-4DC0-9EF9-6B1F7B38394B}" type="datetimeFigureOut">
              <a:rPr lang="en-US"/>
              <a:pPr>
                <a:defRPr/>
              </a:pPr>
              <a:t>7/7/2020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95430-D325-4D8A-8E1E-88A5439C153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4506240"/>
      </p:ext>
    </p:extLst>
  </p:cSld>
  <p:clrMapOvr>
    <a:masterClrMapping/>
  </p:clrMapOvr>
  <p:transition spd="slow">
    <p:plus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464C25-4988-46B4-9181-2428D0357E7D}" type="datetimeFigureOut">
              <a:rPr lang="en-US"/>
              <a:pPr>
                <a:defRPr/>
              </a:pPr>
              <a:t>7/7/2020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6A9A51-CF8D-477D-9B65-EEA3E1EC46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3322839"/>
      </p:ext>
    </p:extLst>
  </p:cSld>
  <p:clrMapOvr>
    <a:masterClrMapping/>
  </p:clrMapOvr>
  <p:transition spd="slow">
    <p:plus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35C1-B18B-439C-A3FA-9689D609C56A}" type="datetimeFigureOut">
              <a:rPr lang="en-US"/>
              <a:pPr>
                <a:defRPr/>
              </a:pPr>
              <a:t>7/7/2020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381313-6088-49AE-B10C-8E883AB584E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6141766"/>
      </p:ext>
    </p:extLst>
  </p:cSld>
  <p:clrMapOvr>
    <a:masterClrMapping/>
  </p:clrMapOvr>
  <p:transition spd="slow">
    <p:plus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41423D-6140-4528-868F-5C766B55BEBB}" type="datetimeFigureOut">
              <a:rPr lang="en-US"/>
              <a:pPr>
                <a:defRPr/>
              </a:pPr>
              <a:t>7/7/2020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B7C3E-F378-4693-9F1F-39E7BDFBBDB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7053519"/>
      </p:ext>
    </p:extLst>
  </p:cSld>
  <p:clrMapOvr>
    <a:masterClrMapping/>
  </p:clrMapOvr>
  <p:transition spd="slow">
    <p:plus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E2445A8-51E0-4927-88AF-C322B004C9EE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0235038"/>
      </p:ext>
    </p:extLst>
  </p:cSld>
  <p:clrMapOvr>
    <a:masterClrMapping/>
  </p:clrMapOvr>
  <p:transition spd="slow">
    <p:randomBar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79DDD9-F611-44F6-8DD5-46E1EBF47DE1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9041313"/>
      </p:ext>
    </p:extLst>
  </p:cSld>
  <p:clrMapOvr>
    <a:masterClrMapping/>
  </p:clrMapOvr>
  <p:transition spd="slow">
    <p:randomBar dir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9B70DD-89B7-4352-830C-86B5C846C523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2030913"/>
      </p:ext>
    </p:extLst>
  </p:cSld>
  <p:clrMapOvr>
    <a:masterClrMapping/>
  </p:clrMapOvr>
  <p:transition spd="slow">
    <p:randomBar dir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C283658-FE84-4023-9E75-0E3E96BC2B8F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1218265"/>
      </p:ext>
    </p:extLst>
  </p:cSld>
  <p:clrMapOvr>
    <a:masterClrMapping/>
  </p:clrMapOvr>
  <p:transition spd="slow">
    <p:randomBar dir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89960F-5F3F-43E5-ADA9-FDA4E4F26403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1321465"/>
      </p:ext>
    </p:extLst>
  </p:cSld>
  <p:clrMapOvr>
    <a:masterClrMapping/>
  </p:clrMapOvr>
  <p:transition spd="slow">
    <p:randomBar dir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13B758-5C5D-414A-A4BF-C1C89373AB20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8256006"/>
      </p:ext>
    </p:extLst>
  </p:cSld>
  <p:clrMapOvr>
    <a:masterClrMapping/>
  </p:clrMapOvr>
  <p:transition spd="slow">
    <p:randomBar dir="vert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F95614-9849-4BCA-90C7-808498E12AC0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4416530"/>
      </p:ext>
    </p:extLst>
  </p:cSld>
  <p:clrMapOvr>
    <a:masterClrMapping/>
  </p:clrMapOvr>
  <p:transition spd="slow">
    <p:randomBar dir="vert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495296-F969-439C-B122-975FE7B765AE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1071310"/>
      </p:ext>
    </p:extLst>
  </p:cSld>
  <p:clrMapOvr>
    <a:masterClrMapping/>
  </p:clrMapOvr>
  <p:transition spd="slow">
    <p:randomBar dir="vert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bg-BG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4EFDDF-217F-4E45-A402-7BF04410C56E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3634079"/>
      </p:ext>
    </p:extLst>
  </p:cSld>
  <p:clrMapOvr>
    <a:masterClrMapping/>
  </p:clrMapOvr>
  <p:transition spd="slow">
    <p:randomBar dir="vert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DED61B5-97CA-40D1-8907-9E092BDF7FD7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5991880"/>
      </p:ext>
    </p:extLst>
  </p:cSld>
  <p:clrMapOvr>
    <a:masterClrMapping/>
  </p:clrMapOvr>
  <p:transition spd="slow">
    <p:randomBar dir="vert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FEE8C54-26B2-4FD8-B885-EEEC9215DEF2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6993303"/>
      </p:ext>
    </p:extLst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IE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IE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F9B1ACD4-23E2-4AB8-B1F4-0E26F801007C}" type="datetimeFigureOut">
              <a:rPr lang="en-US"/>
              <a:pPr>
                <a:defRPr/>
              </a:pPr>
              <a:t>7/7/2020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3FF8C04-7F9D-47FE-A07F-F8CB775400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plus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925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7D9FD4B-7D4E-43E1-BB76-F64265FD600C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1748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 spd="slow">
    <p:randomBar dir="vert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6" Type="http://schemas.microsoft.com/office/2007/relationships/hdphoto" Target="../media/hdphoto1.wdp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000">
                <a:alpha val="49000"/>
              </a:srgbClr>
            </a:gs>
            <a:gs pos="61000">
              <a:srgbClr val="FFFCF3"/>
            </a:gs>
            <a:gs pos="88000">
              <a:srgbClr val="FFFCF3"/>
            </a:gs>
            <a:gs pos="17000">
              <a:schemeClr val="bg1"/>
            </a:gs>
            <a:gs pos="100000">
              <a:srgbClr val="FFC000">
                <a:alpha val="51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59832" y="2492896"/>
            <a:ext cx="5046009" cy="685800"/>
          </a:xfrm>
        </p:spPr>
        <p:txBody>
          <a:bodyPr/>
          <a:lstStyle/>
          <a:p>
            <a:pPr marL="137160" indent="0" algn="ctr">
              <a:buNone/>
            </a:pPr>
            <a:r>
              <a:rPr lang="bg-BG" sz="495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Религия</a:t>
            </a:r>
            <a:r>
              <a:rPr lang="bg-BG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християнство – православие</a:t>
            </a:r>
            <a:br>
              <a:rPr lang="bg-BG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2 клас</a:t>
            </a:r>
            <a:r>
              <a:rPr lang="en-US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en-US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r>
              <a:rPr lang="bg-BG" sz="3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>презентация към урок </a:t>
            </a:r>
            <a:r>
              <a:rPr lang="bg-BG" sz="3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bg-BG" sz="3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0" endPos="45500" dir="5400000" sy="-100000" algn="bl" rotWithShape="0"/>
                </a:effectLst>
                <a:latin typeface="Book Antiqua" pitchFamily="18" charset="0"/>
              </a:rPr>
            </a:br>
            <a:endParaRPr lang="en-IE" sz="30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latin typeface="Book Antiqua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066800" y="4572000"/>
            <a:ext cx="7734300" cy="971550"/>
          </a:xfrm>
          <a:prstGeom prst="rect">
            <a:avLst/>
          </a:prstGeom>
          <a:solidFill>
            <a:srgbClr val="22587C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  <a:p>
            <a:pPr marL="13716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bg-BG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B25"/>
                </a:solidFill>
                <a:effectLst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 5.5 Света</a:t>
            </a:r>
            <a:r>
              <a:rPr kumimoji="0" lang="bg-BG" sz="3000" b="1" i="0" u="none" strike="noStrike" kern="1200" cap="none" spc="0" normalizeH="0" noProof="0" dirty="0" smtClean="0">
                <a:ln>
                  <a:noFill/>
                </a:ln>
                <a:solidFill>
                  <a:srgbClr val="FFCB25"/>
                </a:solidFill>
                <a:effectLst>
                  <a:reflection blurRad="6350" stA="0" endPos="45500" dir="5400000" sy="-100000" algn="bl" rotWithShape="0"/>
                </a:effectLst>
                <a:uLnTx/>
                <a:uFillTx/>
                <a:latin typeface="Book Antiqua" pitchFamily="18" charset="0"/>
                <a:ea typeface="+mj-ea"/>
                <a:cs typeface="+mj-cs"/>
              </a:rPr>
              <a:t> Екатерина</a:t>
            </a: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srgbClr val="FFCB25"/>
              </a:solidFill>
              <a:effectLst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66800" y="5314950"/>
            <a:ext cx="7734300" cy="57150"/>
          </a:xfrm>
          <a:prstGeom prst="rect">
            <a:avLst/>
          </a:prstGeom>
          <a:solidFill>
            <a:srgbClr val="FFCB25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41" y="1040876"/>
            <a:ext cx="2338931" cy="3121601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1061434" y="4724400"/>
            <a:ext cx="7734300" cy="57150"/>
          </a:xfrm>
          <a:prstGeom prst="rect">
            <a:avLst/>
          </a:prstGeom>
          <a:solidFill>
            <a:srgbClr val="FFCB25"/>
          </a:solidFill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3716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en-IE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0" endPos="45500" dir="5400000" sy="-100000" algn="bl" rotWithShape="0"/>
              </a:effectLst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781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-152400"/>
            <a:ext cx="7772400" cy="135572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g-BG" sz="6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Света Екатерина</a:t>
            </a:r>
            <a:endParaRPr lang="bg-BG" sz="6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48"/>
          <a:stretch/>
        </p:blipFill>
        <p:spPr>
          <a:xfrm>
            <a:off x="2647682" y="1295399"/>
            <a:ext cx="3932219" cy="5131553"/>
          </a:xfrm>
          <a:prstGeom prst="rect">
            <a:avLst/>
          </a:prstGeom>
        </p:spPr>
      </p:pic>
      <p:pic>
        <p:nvPicPr>
          <p:cNvPr id="3" name="ДаТропар на Света Великомъченица Екатерина-Невми-4 гласTropar na Sveta Vmcha Ekaterina-Nevmi-4 Gl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6426952"/>
            <a:ext cx="431048" cy="431048"/>
          </a:xfrm>
          <a:prstGeom prst="rect">
            <a:avLst/>
          </a:prstGeom>
        </p:spPr>
      </p:pic>
      <p:sp>
        <p:nvSpPr>
          <p:cNvPr id="5" name="Текстово поле 4"/>
          <p:cNvSpPr txBox="1"/>
          <p:nvPr/>
        </p:nvSpPr>
        <p:spPr>
          <a:xfrm>
            <a:off x="431048" y="6607153"/>
            <a:ext cx="64269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050" dirty="0" smtClean="0">
                <a:solidFill>
                  <a:schemeClr val="bg1">
                    <a:lumMod val="50000"/>
                  </a:schemeClr>
                </a:solidFill>
              </a:rPr>
              <a:t>Музикално изпълнение: Калин Кирилов, Тропар на света Екатерина, източник: </a:t>
            </a:r>
            <a:r>
              <a:rPr lang="en-US" sz="1050" dirty="0" err="1" smtClean="0">
                <a:solidFill>
                  <a:schemeClr val="bg1">
                    <a:lumMod val="50000"/>
                  </a:schemeClr>
                </a:solidFill>
              </a:rPr>
              <a:t>youtube</a:t>
            </a:r>
            <a:endParaRPr lang="en-US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Текстово поле 6"/>
          <p:cNvSpPr txBox="1"/>
          <p:nvPr/>
        </p:nvSpPr>
        <p:spPr>
          <a:xfrm>
            <a:off x="2793248" y="6207965"/>
            <a:ext cx="10668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solidFill>
                  <a:schemeClr val="accent3">
                    <a:lumMod val="75000"/>
                  </a:schemeClr>
                </a:solidFill>
              </a:rPr>
              <a:t>www.agiosbios.gr</a:t>
            </a:r>
            <a:endParaRPr lang="en-US" sz="9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030" numSld="999" showWhenStopped="0">
                <p:cTn id="1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 mod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33800" y="1828800"/>
            <a:ext cx="5105400" cy="4191000"/>
          </a:xfrm>
        </p:spPr>
        <p:txBody>
          <a:bodyPr rtlCol="0">
            <a:noAutofit/>
          </a:bodyPr>
          <a:lstStyle/>
          <a:p>
            <a:pPr algn="l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bg-BG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Света Екатерина произхождала от царски род. Тя живяла през 3-4 век в големия египетски град Александрия.</a:t>
            </a:r>
          </a:p>
          <a:p>
            <a:pPr algn="l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bg-BG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Девойката била много учена - на 18 години била прочела всички книги от своето време и изучила лекарската наука.  </a:t>
            </a:r>
            <a:endParaRPr lang="bg-BG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4" descr="C:\Documents and Settings\Ivo\Desktop\Св Екатерина нови\sfanta_mare_mucenita_ecaterina_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03" t="5618" r="9723" b="5087"/>
          <a:stretch>
            <a:fillRect/>
          </a:stretch>
        </p:blipFill>
        <p:spPr bwMode="auto">
          <a:xfrm>
            <a:off x="152400" y="176213"/>
            <a:ext cx="2989263" cy="652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Текстово поле 1"/>
          <p:cNvSpPr txBox="1"/>
          <p:nvPr/>
        </p:nvSpPr>
        <p:spPr>
          <a:xfrm>
            <a:off x="1846263" y="6501662"/>
            <a:ext cx="12954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solidFill>
                  <a:srgbClr val="A69B62"/>
                </a:solidFill>
              </a:rPr>
              <a:t>www.doxologia.ro</a:t>
            </a:r>
            <a:endParaRPr lang="en-US" dirty="0">
              <a:solidFill>
                <a:srgbClr val="A69B62"/>
              </a:solidFill>
            </a:endParaRPr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5257800"/>
            <a:ext cx="8686800" cy="13716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bg-BG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bg-BG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Света Екатерина се отличавала с голяма красота и много князе я искали за жена. Но тя не желаела да се омъжва.</a:t>
            </a:r>
            <a:endParaRPr lang="bg-BG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160" y="562495"/>
            <a:ext cx="4297680" cy="4462272"/>
          </a:xfrm>
          <a:prstGeom prst="rect">
            <a:avLst/>
          </a:prstGeom>
        </p:spPr>
      </p:pic>
      <p:sp>
        <p:nvSpPr>
          <p:cNvPr id="2" name="Текстово поле 1"/>
          <p:cNvSpPr txBox="1"/>
          <p:nvPr/>
        </p:nvSpPr>
        <p:spPr>
          <a:xfrm>
            <a:off x="5457836" y="4793935"/>
            <a:ext cx="12988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solidFill>
                  <a:schemeClr val="accent3">
                    <a:lumMod val="75000"/>
                  </a:schemeClr>
                </a:solidFill>
              </a:rPr>
              <a:t>www.pravoslavie.fm</a:t>
            </a:r>
            <a:endParaRPr lang="en-US" sz="9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971800"/>
            <a:ext cx="3352800" cy="3157538"/>
          </a:xfrm>
        </p:spPr>
        <p:txBody>
          <a:bodyPr rtlCol="0">
            <a:noAutofit/>
          </a:bodyPr>
          <a:lstStyle/>
          <a:p>
            <a:pPr algn="l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bg-BG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Накрая тя казала, че ще се омъжи за оня момък, който има като нейното богатство, красота и ученост. Такъв момък нямало.</a:t>
            </a:r>
            <a:endParaRPr lang="bg-BG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529198"/>
            <a:ext cx="4210050" cy="5591175"/>
          </a:xfrm>
          <a:prstGeom prst="rect">
            <a:avLst/>
          </a:prstGeom>
        </p:spPr>
      </p:pic>
      <p:sp>
        <p:nvSpPr>
          <p:cNvPr id="7" name="Текстово поле 6"/>
          <p:cNvSpPr txBox="1"/>
          <p:nvPr/>
        </p:nvSpPr>
        <p:spPr>
          <a:xfrm>
            <a:off x="7315200" y="5898506"/>
            <a:ext cx="121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www.monastery.gr</a:t>
            </a:r>
            <a:endParaRPr lang="en-US" sz="9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7012" y="5257800"/>
            <a:ext cx="8916988" cy="2286000"/>
          </a:xfrm>
        </p:spPr>
        <p:txBody>
          <a:bodyPr rtlCol="0">
            <a:noAutofit/>
          </a:bodyPr>
          <a:lstStyle/>
          <a:p>
            <a:pPr algn="l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defRPr/>
            </a:pPr>
            <a:r>
              <a:rPr lang="bg-BG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Майка ѝ, </a:t>
            </a:r>
            <a:r>
              <a:rPr lang="bg-BG" sz="2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която тайно вярвала в Христос, я завела при един старец християнин. Старецът </a:t>
            </a:r>
            <a:r>
              <a:rPr lang="bg-BG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ѝ </a:t>
            </a:r>
            <a:r>
              <a:rPr lang="bg-BG" sz="2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казал, че има момък по-мъдър, по-богат и по-красив от нея. Дал на Екатерина </a:t>
            </a:r>
            <a:r>
              <a:rPr lang="bg-BG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една икона на Божията Майка, на която тя да се моли да </a:t>
            </a:r>
            <a:r>
              <a:rPr lang="bg-BG" sz="2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ѝ </a:t>
            </a:r>
            <a:r>
              <a:rPr lang="bg-BG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покаже този чуден момък.</a:t>
            </a:r>
            <a:endParaRPr lang="bg-BG" sz="2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Documents and Settings\Ivo\Desktop\My Pictures 09.01.2017\4 С В Е Т Ц И и апостоли\Света Екатерина\Св Екатерина нови\СВЕКАТ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28600"/>
            <a:ext cx="3733800" cy="5045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Текстово поле 3"/>
          <p:cNvSpPr txBox="1"/>
          <p:nvPr/>
        </p:nvSpPr>
        <p:spPr>
          <a:xfrm>
            <a:off x="5029200" y="5025717"/>
            <a:ext cx="23622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solidFill>
                  <a:schemeClr val="accent2">
                    <a:lumMod val="75000"/>
                  </a:schemeClr>
                </a:solidFill>
              </a:rPr>
              <a:t>www.theodorosart.com</a:t>
            </a:r>
            <a:endParaRPr lang="en-US" sz="7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4663" y="5410201"/>
            <a:ext cx="8077200" cy="141446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bg-BG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bg-BG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Екатерина дълго се молила и се унесла в сън. Видяла в съня си Божията Майка с Младенеца на ръце, но Той извръщал главата си и не искал да погледне към Екатерина.</a:t>
            </a:r>
            <a:endParaRPr lang="bg-BG" sz="2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Bogoroditsa_16v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0" t="3345" r="3847" b="5499"/>
          <a:stretch>
            <a:fillRect/>
          </a:stretch>
        </p:blipFill>
        <p:spPr bwMode="auto">
          <a:xfrm>
            <a:off x="4648200" y="190500"/>
            <a:ext cx="3859213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" b="14296"/>
          <a:stretch/>
        </p:blipFill>
        <p:spPr>
          <a:xfrm>
            <a:off x="609599" y="224844"/>
            <a:ext cx="3931074" cy="4918656"/>
          </a:xfrm>
          <a:prstGeom prst="rect">
            <a:avLst/>
          </a:prstGeom>
        </p:spPr>
      </p:pic>
      <p:sp>
        <p:nvSpPr>
          <p:cNvPr id="4" name="Текстово поле 3"/>
          <p:cNvSpPr txBox="1"/>
          <p:nvPr/>
        </p:nvSpPr>
        <p:spPr>
          <a:xfrm>
            <a:off x="762000" y="4800600"/>
            <a:ext cx="1524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>
                <a:solidFill>
                  <a:schemeClr val="bg2">
                    <a:lumMod val="50000"/>
                  </a:schemeClr>
                </a:solidFill>
              </a:rPr>
              <a:t>i-n-ovrias.gr</a:t>
            </a:r>
            <a:endParaRPr lang="en-US" sz="9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Текстово поле 6"/>
          <p:cNvSpPr txBox="1"/>
          <p:nvPr/>
        </p:nvSpPr>
        <p:spPr>
          <a:xfrm>
            <a:off x="7332663" y="4912668"/>
            <a:ext cx="117475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solidFill>
                  <a:schemeClr val="bg2">
                    <a:lumMod val="50000"/>
                  </a:schemeClr>
                </a:solidFill>
              </a:rPr>
              <a:t>www.feq.blog.bg</a:t>
            </a:r>
            <a:endParaRPr lang="en-US" sz="7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334000"/>
            <a:ext cx="9296400" cy="1897062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defRPr/>
            </a:pPr>
            <a:r>
              <a:rPr lang="bg-BG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Натъжена от това, Екатерина поискала съвет от стареца. Той ѝ обяснил, че Младенецът не я поглежда заради нейната гордост и самонадеяност. Научил я да бъде смирена. От стареца тя получила свето Кръщение.</a:t>
            </a:r>
            <a:endParaRPr lang="bg-BG" sz="2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Documents and Settings\Ivo\Desktop\My Pictures 09.01.2017\4 С В Е Т Ц И и апостоли\Света Екатерина\Св Екатерина нови\sf_ecaterina1_0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67"/>
          <a:stretch/>
        </p:blipFill>
        <p:spPr bwMode="auto">
          <a:xfrm>
            <a:off x="2743200" y="113208"/>
            <a:ext cx="3679756" cy="5220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Текстово поле 3"/>
          <p:cNvSpPr txBox="1"/>
          <p:nvPr/>
        </p:nvSpPr>
        <p:spPr>
          <a:xfrm>
            <a:off x="4648200" y="5121533"/>
            <a:ext cx="16764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solidFill>
                  <a:schemeClr val="accent3">
                    <a:lumMod val="50000"/>
                  </a:schemeClr>
                </a:solidFill>
              </a:rPr>
              <a:t>www.paraklisi.blogspot.com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258545"/>
      </p:ext>
    </p:extLst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7762" y="5715000"/>
            <a:ext cx="8668871" cy="1270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bg-BG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 този ден Екатерина се променила много. Повярвала от цялото си сърце в Бога и във всичко се покорявала на Божиите заповеди.  </a:t>
            </a:r>
            <a:endParaRPr lang="bg-BG" sz="2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4" t="7778" r="12300" b="7778"/>
          <a:stretch/>
        </p:blipFill>
        <p:spPr>
          <a:xfrm>
            <a:off x="2833397" y="412484"/>
            <a:ext cx="3657600" cy="5298034"/>
          </a:xfrm>
          <a:prstGeom prst="rect">
            <a:avLst/>
          </a:prstGeom>
        </p:spPr>
      </p:pic>
      <p:sp>
        <p:nvSpPr>
          <p:cNvPr id="2" name="Текстово поле 1"/>
          <p:cNvSpPr txBox="1"/>
          <p:nvPr/>
        </p:nvSpPr>
        <p:spPr>
          <a:xfrm>
            <a:off x="3886200" y="5493133"/>
            <a:ext cx="3276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00" dirty="0" smtClean="0">
                <a:solidFill>
                  <a:schemeClr val="accent3">
                    <a:lumMod val="50000"/>
                  </a:schemeClr>
                </a:solidFill>
              </a:rPr>
              <a:t>Клисурски манастир „Св.св. Кирил и Методий</a:t>
            </a:r>
            <a:endParaRPr lang="en-US" sz="7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638800"/>
            <a:ext cx="9296400" cy="16764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defRPr/>
            </a:pPr>
            <a:r>
              <a:rPr lang="bg-BG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Отново ѝ се присънил сън, но този път Младенецът погледнал благосклонно към нея и сложил на ръката ѝ красив годежен пръстен.</a:t>
            </a:r>
            <a:endParaRPr lang="bg-BG" sz="2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3" name="Picture 4" descr="C:\Documents and Settings\Ivo\Desktop\My Pictures 09.01.2017\С В Е Т Ц И\Света Екатерина\agia-aikaterinh-mhnste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3" t="2991" b="5960"/>
          <a:stretch>
            <a:fillRect/>
          </a:stretch>
        </p:blipFill>
        <p:spPr bwMode="auto">
          <a:xfrm>
            <a:off x="2209800" y="533400"/>
            <a:ext cx="4718050" cy="462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Текстово поле 1"/>
          <p:cNvSpPr txBox="1"/>
          <p:nvPr/>
        </p:nvSpPr>
        <p:spPr>
          <a:xfrm>
            <a:off x="4953000" y="4925368"/>
            <a:ext cx="2133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solidFill>
                  <a:schemeClr val="accent6">
                    <a:lumMod val="75000"/>
                  </a:schemeClr>
                </a:solidFill>
              </a:rPr>
              <a:t>www.antoriniosgamos.blogspot.com</a:t>
            </a:r>
            <a:endParaRPr lang="en-US" sz="7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5257800"/>
            <a:ext cx="8534400" cy="19812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bg-BG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След време в града дошъл зъл цар, който карал всички да се отрекат от Христос. Света Екатерина смело защитила вярата си. С мъдростта на Христовото учение тя победила в спора царските мъдреци и те повярвали в истинския Бог.</a:t>
            </a:r>
            <a:endParaRPr lang="bg-BG" sz="2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7" name="Picture 4" descr="C:\Documents and Settings\Ivo\Desktop\My Pictures 09.01.2017\С В Е Т Ц И\Света Екатерина\StKatherineDefendingtheFaith-sm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2" t="10031"/>
          <a:stretch/>
        </p:blipFill>
        <p:spPr bwMode="auto">
          <a:xfrm>
            <a:off x="1524000" y="633410"/>
            <a:ext cx="6096000" cy="434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Текстово поле 1"/>
          <p:cNvSpPr txBox="1"/>
          <p:nvPr/>
        </p:nvSpPr>
        <p:spPr>
          <a:xfrm>
            <a:off x="1524000" y="4769470"/>
            <a:ext cx="23622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solidFill>
                  <a:schemeClr val="accent6">
                    <a:lumMod val="50000"/>
                  </a:schemeClr>
                </a:solidFill>
              </a:rPr>
              <a:t>www.dogma.gr</a:t>
            </a:r>
            <a:endParaRPr lang="en-US" sz="7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0075" y="5715000"/>
            <a:ext cx="7772400" cy="1524000"/>
          </a:xfrm>
        </p:spPr>
        <p:txBody>
          <a:bodyPr/>
          <a:lstStyle/>
          <a:p>
            <a:pPr eaLnBrk="1" hangingPunct="1"/>
            <a:r>
              <a:rPr lang="bg-BG" altLang="en-US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Царят се разгневил и я предал на различни и страшни мъчения. Накрая я хвърлил в тъмница без храна и вода.</a:t>
            </a: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57" t="3332" r="3561" b="4445"/>
          <a:stretch/>
        </p:blipFill>
        <p:spPr>
          <a:xfrm>
            <a:off x="2573354" y="838490"/>
            <a:ext cx="3825842" cy="4410345"/>
          </a:xfrm>
          <a:prstGeom prst="rect">
            <a:avLst/>
          </a:prstGeom>
        </p:spPr>
      </p:pic>
      <p:sp>
        <p:nvSpPr>
          <p:cNvPr id="2" name="Текстово поле 1"/>
          <p:cNvSpPr txBox="1"/>
          <p:nvPr/>
        </p:nvSpPr>
        <p:spPr>
          <a:xfrm>
            <a:off x="5179996" y="5018003"/>
            <a:ext cx="12192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solidFill>
                  <a:srgbClr val="C05B08"/>
                </a:solidFill>
              </a:rPr>
              <a:t>www.sevlievo.com</a:t>
            </a:r>
            <a:endParaRPr lang="en-US" sz="700" dirty="0">
              <a:solidFill>
                <a:srgbClr val="C05B08"/>
              </a:solidFill>
            </a:endParaRPr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5334000"/>
            <a:ext cx="8686800" cy="1524000"/>
          </a:xfrm>
        </p:spPr>
        <p:txBody>
          <a:bodyPr/>
          <a:lstStyle/>
          <a:p>
            <a:pPr eaLnBrk="1" hangingPunct="1"/>
            <a:r>
              <a:rPr lang="bg-BG" altLang="en-US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Бог помогнал на света Екатерина и тя останала здрава и невредима. Колелото с извити остриета, което приготвили за нея, в миг се строшило. Много хора повярвали в истинския Бог. Разгневеният цар осъдил света Екатерина на смърт.</a:t>
            </a:r>
          </a:p>
        </p:txBody>
      </p:sp>
      <p:pic>
        <p:nvPicPr>
          <p:cNvPr id="2050" name="Picture 2" descr="C:\Documents and Settings\Ivo\Desktop\My Pictures 09.01.2017\4 С В Е Т Ц И и апостоли\Света Екатерина\Св Екатерина нови\Екатерина1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0"/>
            <a:ext cx="3581400" cy="5341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Текстово поле 1"/>
          <p:cNvSpPr txBox="1"/>
          <p:nvPr/>
        </p:nvSpPr>
        <p:spPr>
          <a:xfrm>
            <a:off x="2743200" y="5110525"/>
            <a:ext cx="23622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solidFill>
                  <a:schemeClr val="bg2">
                    <a:lumMod val="50000"/>
                  </a:schemeClr>
                </a:solidFill>
              </a:rPr>
              <a:t>www.agioskosmasoaitolos.wordpress.com</a:t>
            </a:r>
            <a:endParaRPr lang="en-US" sz="9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5638800"/>
            <a:ext cx="8915400" cy="1066800"/>
          </a:xfrm>
        </p:spPr>
        <p:txBody>
          <a:bodyPr/>
          <a:lstStyle/>
          <a:p>
            <a:pPr eaLnBrk="1" hangingPunct="1"/>
            <a:r>
              <a:rPr lang="bg-BG" altLang="en-US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Света Екатерина останала вярна на Небесния си годеник. Бог я приел в Царството Божие и тя станала Христова невеста.</a:t>
            </a:r>
          </a:p>
        </p:txBody>
      </p:sp>
      <p:pic>
        <p:nvPicPr>
          <p:cNvPr id="4098" name="Picture 2" descr="C:\Documents and Settings\Ivo\Desktop\My Pictures 09.01.2017\4 С В Е Т Ц И и апостоли\Света Екатерина\Св Екатерина нови\ГОДЕНИЦ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609600"/>
            <a:ext cx="6594232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Текстово поле 1"/>
          <p:cNvSpPr txBox="1"/>
          <p:nvPr/>
        </p:nvSpPr>
        <p:spPr>
          <a:xfrm>
            <a:off x="5105400" y="4973180"/>
            <a:ext cx="228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www.full-of-grace-and-truth.blogspot.com</a:t>
            </a:r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5410200"/>
            <a:ext cx="8839200" cy="1676400"/>
          </a:xfrm>
        </p:spPr>
        <p:txBody>
          <a:bodyPr/>
          <a:lstStyle/>
          <a:p>
            <a:pPr eaLnBrk="1" hangingPunct="1"/>
            <a:r>
              <a:rPr lang="bg-BG" altLang="en-US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иконите изобразяват света Екатерина с корона, защото била царска дъщеря. Пред нея са нарисувани книги, защото била много учена. Много често я изобразяват да държи оръдието за мъчения, което било приготвено</a:t>
            </a:r>
            <a:r>
              <a:rPr lang="bg-BG" altLang="en-US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altLang="en-US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нея.</a:t>
            </a:r>
          </a:p>
        </p:txBody>
      </p:sp>
      <p:pic>
        <p:nvPicPr>
          <p:cNvPr id="1026" name="Picture 2" descr="C:\Documents and Settings\Ivo\My Documents\ПРОЕКТОУЧЕБНИЦИ и УТ\УТ - всичко\УТ2\УТ, 2 клас, 5.5\свЕкатерин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7783" y="304799"/>
            <a:ext cx="3563007" cy="5038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Текстово поле 1"/>
          <p:cNvSpPr txBox="1"/>
          <p:nvPr/>
        </p:nvSpPr>
        <p:spPr>
          <a:xfrm>
            <a:off x="5280190" y="5112776"/>
            <a:ext cx="990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solidFill>
                  <a:schemeClr val="bg1">
                    <a:lumMod val="50000"/>
                  </a:schemeClr>
                </a:solidFill>
              </a:rPr>
              <a:t>www.infois.ro</a:t>
            </a:r>
            <a:endParaRPr lang="en-US" sz="9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6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97"/>
          <a:stretch>
            <a:fillRect/>
          </a:stretch>
        </p:blipFill>
        <p:spPr>
          <a:xfrm>
            <a:off x="762000" y="762000"/>
            <a:ext cx="7620000" cy="4103688"/>
          </a:xfrm>
        </p:spPr>
      </p:pic>
      <p:sp>
        <p:nvSpPr>
          <p:cNvPr id="5" name="Subtitle 2"/>
          <p:cNvSpPr txBox="1">
            <a:spLocks/>
          </p:cNvSpPr>
          <p:nvPr/>
        </p:nvSpPr>
        <p:spPr bwMode="auto">
          <a:xfrm>
            <a:off x="161925" y="5029200"/>
            <a:ext cx="898207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bg-BG" altLang="en-US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bg-BG" altLang="en-US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планината Синай в Египет е издигнат величествен </a:t>
            </a:r>
            <a:r>
              <a:rPr lang="bg-BG" altLang="en-US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манастир в </a:t>
            </a:r>
            <a:r>
              <a:rPr lang="bg-BG" altLang="en-US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чест на света Екатерина. Светицата е много почитана в целия християнски свят. Тя е покровителка на </a:t>
            </a:r>
            <a:r>
              <a:rPr lang="bg-BG" altLang="en-US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лекарите, помага на учащите се. Почитаме </a:t>
            </a:r>
            <a:r>
              <a:rPr lang="bg-BG" altLang="en-US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на 24 ноември.</a:t>
            </a:r>
          </a:p>
        </p:txBody>
      </p:sp>
      <p:sp>
        <p:nvSpPr>
          <p:cNvPr id="2" name="Текстово поле 1"/>
          <p:cNvSpPr txBox="1"/>
          <p:nvPr/>
        </p:nvSpPr>
        <p:spPr>
          <a:xfrm>
            <a:off x="7261412" y="4661750"/>
            <a:ext cx="1143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solidFill>
                  <a:schemeClr val="bg1">
                    <a:lumMod val="50000"/>
                  </a:schemeClr>
                </a:solidFill>
              </a:rPr>
              <a:t>www.globalen.bg</a:t>
            </a:r>
            <a:endParaRPr lang="en-US" sz="9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96530" y="304800"/>
            <a:ext cx="655096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bg-BG" sz="5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Въпроси към урока:</a:t>
            </a:r>
            <a:endParaRPr lang="en-US" sz="54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" y="1752600"/>
            <a:ext cx="9144000" cy="68018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742950" indent="-742950" eaLnBrk="1" hangingPunct="1">
              <a:buFontTx/>
              <a:buAutoNum type="arabicPeriod"/>
              <a:defRPr/>
            </a:pPr>
            <a:r>
              <a:rPr lang="bg-BG" sz="32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Къде и кога живяла света Екатерина?</a:t>
            </a:r>
          </a:p>
          <a:p>
            <a:pPr marL="742950" indent="-742950" eaLnBrk="1" hangingPunct="1">
              <a:buFontTx/>
              <a:buAutoNum type="arabicPeriod"/>
              <a:defRPr/>
            </a:pPr>
            <a:r>
              <a:rPr lang="bg-BG" sz="32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 какви качества се отличавала тя?</a:t>
            </a:r>
          </a:p>
          <a:p>
            <a:pPr marL="742950" indent="-742950" eaLnBrk="1" hangingPunct="1">
              <a:buFontTx/>
              <a:buAutoNum type="arabicPeriod"/>
              <a:defRPr/>
            </a:pPr>
            <a:r>
              <a:rPr lang="bg-BG" sz="3200" b="1" dirty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Какъв момък пожелала за годеник?</a:t>
            </a:r>
          </a:p>
          <a:p>
            <a:pPr marL="742950" indent="-742950" eaLnBrk="1" hangingPunct="1">
              <a:buFontTx/>
              <a:buAutoNum type="arabicPeriod"/>
              <a:defRPr/>
            </a:pPr>
            <a:r>
              <a:rPr lang="bg-BG" sz="3200" b="1" dirty="0">
                <a:ln w="1905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Кое я накарало да се промени?</a:t>
            </a:r>
          </a:p>
          <a:p>
            <a:pPr marL="742950" indent="-742950" eaLnBrk="1" hangingPunct="1">
              <a:buFontTx/>
              <a:buAutoNum type="arabicPeriod"/>
              <a:defRPr/>
            </a:pPr>
            <a:r>
              <a:rPr lang="bg-BG" sz="32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Защо света Екатерина успяла да </a:t>
            </a:r>
            <a:r>
              <a:rPr lang="bg-BG" sz="32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победи в спора </a:t>
            </a:r>
            <a:r>
              <a:rPr lang="bg-BG" sz="32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царските мъдреци?</a:t>
            </a:r>
          </a:p>
          <a:p>
            <a:pPr marL="742950" indent="-742950" eaLnBrk="1" hangingPunct="1">
              <a:buFontTx/>
              <a:buAutoNum type="arabicPeriod"/>
              <a:defRPr/>
            </a:pPr>
            <a:r>
              <a:rPr lang="bg-BG" sz="32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Кога почитаме света великомъченица Екатерина?</a:t>
            </a:r>
          </a:p>
          <a:p>
            <a:pPr marL="742950" indent="-742950" eaLnBrk="1" hangingPunct="1">
              <a:buFontTx/>
              <a:buAutoNum type="arabicPeriod"/>
              <a:defRPr/>
            </a:pPr>
            <a:endParaRPr lang="bg-BG" sz="3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742950" indent="-742950" eaLnBrk="1" hangingPunct="1">
              <a:buFontTx/>
              <a:buAutoNum type="arabicPeriod"/>
              <a:defRPr/>
            </a:pPr>
            <a:endParaRPr lang="bg-BG" sz="3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742950" indent="-742950" eaLnBrk="1" hangingPunct="1">
              <a:buFontTx/>
              <a:buAutoNum type="arabicPeriod"/>
              <a:defRPr/>
            </a:pPr>
            <a:endParaRPr lang="bg-BG" sz="3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742950" indent="-742950" eaLnBrk="1" hangingPunct="1">
              <a:buFontTx/>
              <a:buAutoNum type="arabicPeriod"/>
              <a:defRPr/>
            </a:pPr>
            <a:endParaRPr lang="bg-BG" sz="3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742950" indent="-742950" eaLnBrk="1" hangingPunct="1">
              <a:buFontTx/>
              <a:buAutoNum type="arabicPeriod"/>
              <a:defRPr/>
            </a:pPr>
            <a:endParaRPr lang="en-US" sz="3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f068e8da90a01b41ed8849eba9e153ba23a9e6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730</TotalTime>
  <Words>568</Words>
  <Application>Microsoft Office PowerPoint</Application>
  <PresentationFormat>Презентация на цял екран (4:3)</PresentationFormat>
  <Paragraphs>46</Paragraphs>
  <Slides>17</Slides>
  <Notes>0</Notes>
  <HiddenSlides>0</HiddenSlides>
  <MMClips>1</MMClips>
  <ScaleCrop>false</ScaleCrop>
  <HeadingPairs>
    <vt:vector size="6" baseType="variant">
      <vt:variant>
        <vt:lpstr>Използвани шрифтове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Заглавия на слайдовете</vt:lpstr>
      </vt:variant>
      <vt:variant>
        <vt:i4>17</vt:i4>
      </vt:variant>
    </vt:vector>
  </HeadingPairs>
  <TitlesOfParts>
    <vt:vector size="26" baseType="lpstr">
      <vt:lpstr>Arial</vt:lpstr>
      <vt:lpstr>Book Antiqua</vt:lpstr>
      <vt:lpstr>Bookman Old Style</vt:lpstr>
      <vt:lpstr>Calibri</vt:lpstr>
      <vt:lpstr>Georgia</vt:lpstr>
      <vt:lpstr>Times New Roman</vt:lpstr>
      <vt:lpstr>Wingdings 2</vt:lpstr>
      <vt:lpstr>Office Theme</vt:lpstr>
      <vt:lpstr>Default Design</vt:lpstr>
      <vt:lpstr>Религия християнство – православие 2 клас презентация към урок  </vt:lpstr>
      <vt:lpstr>Света Екатерина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Света Екатерина</dc:title>
  <dc:creator>LB</dc:creator>
  <cp:lastModifiedBy>LB</cp:lastModifiedBy>
  <cp:revision>64</cp:revision>
  <dcterms:created xsi:type="dcterms:W3CDTF">2006-08-16T00:00:00Z</dcterms:created>
  <dcterms:modified xsi:type="dcterms:W3CDTF">2020-07-07T16:16:35Z</dcterms:modified>
</cp:coreProperties>
</file>