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3816" r:id="rId2"/>
  </p:sldMasterIdLst>
  <p:notesMasterIdLst>
    <p:notesMasterId r:id="rId31"/>
  </p:notesMasterIdLst>
  <p:sldIdLst>
    <p:sldId id="256" r:id="rId3"/>
    <p:sldId id="285" r:id="rId4"/>
    <p:sldId id="257" r:id="rId5"/>
    <p:sldId id="261" r:id="rId6"/>
    <p:sldId id="259" r:id="rId7"/>
    <p:sldId id="258" r:id="rId8"/>
    <p:sldId id="260" r:id="rId9"/>
    <p:sldId id="262" r:id="rId10"/>
    <p:sldId id="263" r:id="rId11"/>
    <p:sldId id="272" r:id="rId12"/>
    <p:sldId id="264" r:id="rId13"/>
    <p:sldId id="265" r:id="rId14"/>
    <p:sldId id="266" r:id="rId15"/>
    <p:sldId id="267" r:id="rId16"/>
    <p:sldId id="268" r:id="rId17"/>
    <p:sldId id="283" r:id="rId18"/>
    <p:sldId id="271" r:id="rId19"/>
    <p:sldId id="269" r:id="rId20"/>
    <p:sldId id="273" r:id="rId21"/>
    <p:sldId id="284" r:id="rId22"/>
    <p:sldId id="270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0000"/>
    <a:srgbClr val="B85808"/>
    <a:srgbClr val="FFFF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60FB5-F866-457C-B0E4-C79FF28DC7AC}" type="datetimeFigureOut">
              <a:rPr lang="en-IE" smtClean="0"/>
              <a:t>03/12/2020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0635F-5FFB-438F-B5D3-CDD560AD5B3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8520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Свети великомъченици Георги, Димитър</a:t>
            </a:r>
            <a:r>
              <a:rPr lang="bg-BG" baseline="0" dirty="0" smtClean="0"/>
              <a:t> и Мина, св. вмч. Екатерина и др.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0635F-5FFB-438F-B5D3-CDD560AD5B39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555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Какво е страноприемница?</a:t>
            </a:r>
            <a:r>
              <a:rPr lang="bg-BG" baseline="0" dirty="0" smtClean="0"/>
              <a:t> – тя е като днешните хотели, там оставали да нощуват хора, дошли отдалече.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0635F-5FFB-438F-B5D3-CDD560AD5B39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7164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Свети преподобни</a:t>
            </a:r>
            <a:r>
              <a:rPr lang="bg-BG" baseline="0" dirty="0" smtClean="0"/>
              <a:t> Иван Рилски, света Петка Българска и др.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0635F-5FFB-438F-B5D3-CDD560AD5B39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4054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Свети преподобни</a:t>
            </a:r>
            <a:r>
              <a:rPr lang="bg-BG" baseline="0" dirty="0" smtClean="0"/>
              <a:t> Иван Рилски, света Петка Българска и др.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0635F-5FFB-438F-B5D3-CDD560AD5B39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4054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Кой</a:t>
            </a:r>
            <a:r>
              <a:rPr lang="bg-BG" baseline="0" dirty="0" smtClean="0"/>
              <a:t> е епископ? – </a:t>
            </a:r>
            <a:r>
              <a:rPr lang="ru-RU" baseline="0" dirty="0" smtClean="0"/>
              <a:t>епископ е</a:t>
            </a:r>
            <a:r>
              <a:rPr lang="ru-RU" dirty="0" smtClean="0"/>
              <a:t> най-висшата </a:t>
            </a:r>
            <a:r>
              <a:rPr lang="ru-RU" smtClean="0"/>
              <a:t>степен на свещенослужение в </a:t>
            </a:r>
            <a:r>
              <a:rPr lang="ru-RU" dirty="0" smtClean="0"/>
              <a:t>църковната йерархия</a:t>
            </a:r>
            <a:r>
              <a:rPr lang="bg-BG" dirty="0" smtClean="0"/>
              <a:t> след дякон и свещеник</a:t>
            </a:r>
            <a:r>
              <a:rPr lang="ru-RU" dirty="0" smtClean="0"/>
              <a:t>. В днешно време епископите са безбрачни и заемат ключова позиция в църковния живот. Само епископ може да извърши ръкоположение.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0635F-5FFB-438F-B5D3-CDD560AD5B39}" type="slidenum">
              <a:rPr lang="en-IE" smtClean="0"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5596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Омофор – широка лента от плат, носена на раменете от епископа.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0635F-5FFB-438F-B5D3-CDD560AD5B39}" type="slidenum">
              <a:rPr lang="en-IE" smtClean="0"/>
              <a:t>27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8862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Свети</a:t>
            </a:r>
            <a:r>
              <a:rPr lang="bg-BG" baseline="0" dirty="0" smtClean="0"/>
              <a:t> Атанасий Велики, свети Евтимий патриарх български, с</a:t>
            </a:r>
            <a:r>
              <a:rPr lang="bg-BG" dirty="0" smtClean="0"/>
              <a:t>вети</a:t>
            </a:r>
            <a:r>
              <a:rPr lang="bg-BG" baseline="0" dirty="0" smtClean="0"/>
              <a:t> Серафим Соболев Софийски Чудотворец и др.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0635F-5FFB-438F-B5D3-CDD560AD5B39}" type="slidenum">
              <a:rPr lang="en-IE" smtClean="0"/>
              <a:t>28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9361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9849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36310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6992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2598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584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0969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5908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3792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9022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8557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60350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9EDBC-C005-412B-B8E9-A60C2EE8A93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02D48-0932-4D12-A7BC-17F95DB576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08277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8CD1A-DC8C-43F7-8796-346C2FF19EB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3BC3A-2895-4637-8F00-F06CA7941C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697739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8F6F1E-0946-4B4D-86B4-ED3E221B19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0FF48-9CFE-4EAA-A527-6D28321DAC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22437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8AD8D-C3BA-4D00-9AF6-49CEB1ACC37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3A19A-4B8E-4446-9588-AEE41E0BBB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65567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58979-E7F1-42AB-A9E5-40214FD8D3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6D7FA-ACB3-4FB2-8968-E1C270C683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198856"/>
      </p:ext>
    </p:extLst>
  </p:cSld>
  <p:clrMapOvr>
    <a:masterClrMapping/>
  </p:clrMapOvr>
  <p:transition spd="slow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125F9-6371-46E7-B377-3BC19271D0F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174A9-C39D-4BE8-B30A-7CA573D159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26394"/>
      </p:ext>
    </p:extLst>
  </p:cSld>
  <p:clrMapOvr>
    <a:masterClrMapping/>
  </p:clrMapOvr>
  <p:transition spd="slow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3F62A-B35B-48F4-8DD7-84E1D912755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E0E57-19EC-4DE4-8E7E-49FA0C94E75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83982"/>
      </p:ext>
    </p:extLst>
  </p:cSld>
  <p:clrMapOvr>
    <a:masterClrMapping/>
  </p:clrMapOvr>
  <p:transition spd="slow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68755-3805-4984-80F2-ADEE870FA15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D8E22-4855-4F00-9050-0C8ADB15C07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901544"/>
      </p:ext>
    </p:extLst>
  </p:cSld>
  <p:clrMapOvr>
    <a:masterClrMapping/>
  </p:clrMapOvr>
  <p:transition spd="slow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86BE1-541A-4C08-9D7A-AAD60AA323E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31E02-925E-4C22-85BC-03309C809B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208942"/>
      </p:ext>
    </p:extLst>
  </p:cSld>
  <p:clrMapOvr>
    <a:masterClrMapping/>
  </p:clrMapOvr>
  <p:transition spd="slow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CD798-BDE4-443A-851A-92DBB85E19E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CBB46-2642-43B2-97A9-4C82E40F75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02787"/>
      </p:ext>
    </p:extLst>
  </p:cSld>
  <p:clrMapOvr>
    <a:masterClrMapping/>
  </p:clrMapOvr>
  <p:transition spd="slow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4C769-7A06-402B-8271-87814CC4318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853B1-450B-40D2-84BE-38572BEB42E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5361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0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CA15E26-D959-4F16-B812-C3857AE6A4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6830BBB-AE98-4B68-8E7D-7F3CEF38F9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10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6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chemeClr val="bg1"/>
            </a:gs>
            <a:gs pos="23000">
              <a:schemeClr val="bg1"/>
            </a:gs>
            <a:gs pos="100000">
              <a:schemeClr val="accent1">
                <a:alpha val="58000"/>
              </a:schemeClr>
            </a:gs>
            <a:gs pos="49000">
              <a:schemeClr val="bg1"/>
            </a:gs>
            <a:gs pos="7000">
              <a:srgbClr val="FFC000">
                <a:alpha val="56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Светци мъченици, преподобни и светители</a:t>
            </a:r>
            <a:endParaRPr lang="en-IE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7704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49000">
              <a:schemeClr val="bg1"/>
            </a:gs>
            <a:gs pos="95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33400"/>
            <a:ext cx="8610600" cy="5791200"/>
          </a:xfrm>
          <a:gradFill>
            <a:gsLst>
              <a:gs pos="18000">
                <a:srgbClr val="FFFFCC"/>
              </a:gs>
              <a:gs pos="49000">
                <a:schemeClr val="bg1"/>
              </a:gs>
              <a:gs pos="85000">
                <a:srgbClr val="FFC000">
                  <a:alpha val="74000"/>
                </a:srgb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декември -</a:t>
            </a:r>
            <a:b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Света великомъченица Варвара</a:t>
            </a:r>
            <a:b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5 декември - </a:t>
            </a:r>
            <a:br>
              <a:rPr lang="bg-BG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свети преподобни Сава Освещени</a:t>
            </a:r>
            <a:br>
              <a:rPr lang="bg-BG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6 декември - </a:t>
            </a:r>
            <a:br>
              <a:rPr lang="bg-BG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свети Николай Чудотворец</a:t>
            </a:r>
            <a:endParaRPr lang="en-IE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098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tx2">
                <a:lumMod val="40000"/>
                <a:lumOff val="60000"/>
              </a:schemeClr>
            </a:gs>
            <a:gs pos="68000">
              <a:schemeClr val="bg1"/>
            </a:gs>
            <a:gs pos="17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декември -</a:t>
            </a:r>
            <a:br>
              <a:rPr lang="bg-BG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Света великомъченица Варвара</a:t>
            </a:r>
            <a:endParaRPr lang="en-I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219200"/>
            <a:ext cx="4497595" cy="5562600"/>
          </a:xfrm>
        </p:spPr>
      </p:pic>
    </p:spTree>
    <p:extLst>
      <p:ext uri="{BB962C8B-B14F-4D97-AF65-F5344CB8AC3E}">
        <p14:creationId xmlns:p14="http://schemas.microsoft.com/office/powerpoint/2010/main" val="3162931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bg1"/>
            </a:gs>
            <a:gs pos="19000">
              <a:schemeClr val="bg1"/>
            </a:gs>
            <a:gs pos="0">
              <a:srgbClr val="FFC000">
                <a:alpha val="56000"/>
              </a:srgbClr>
            </a:gs>
            <a:gs pos="49000">
              <a:schemeClr val="bg1"/>
            </a:gs>
            <a:gs pos="95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838200"/>
            <a:ext cx="4495800" cy="4267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Света Варвара живяла през 3 век в Никомидия, Мала Азия. 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Тя рано останала без майка и баща й много се грижел за едничката си дъщеря.    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Стараел се за езическото й възпитание, защото сам бил езичник.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" t="1332" r="3221" b="4381"/>
          <a:stretch/>
        </p:blipFill>
        <p:spPr>
          <a:xfrm>
            <a:off x="457200" y="100985"/>
            <a:ext cx="3128356" cy="661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71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7489">
              <a:schemeClr val="bg1"/>
            </a:gs>
            <a:gs pos="0">
              <a:srgbClr val="CC0000">
                <a:alpha val="47000"/>
              </a:srgbClr>
            </a:gs>
            <a:gs pos="49000">
              <a:schemeClr val="bg1"/>
            </a:gs>
            <a:gs pos="95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4267200" cy="3557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Света Варвара била необикновено красива. Баща й я държал далеч от всяко общество. Тя живеела в богати стаи, построени на висока кула. </a:t>
            </a:r>
            <a:endParaRPr lang="en-IE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4" t="3148" r="11121" b="8723"/>
          <a:stretch/>
        </p:blipFill>
        <p:spPr>
          <a:xfrm>
            <a:off x="4648200" y="609600"/>
            <a:ext cx="427161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334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bg1"/>
            </a:gs>
            <a:gs pos="0">
              <a:srgbClr val="FFC000">
                <a:alpha val="67000"/>
              </a:srgbClr>
            </a:gs>
            <a:gs pos="74000">
              <a:schemeClr val="bg1"/>
            </a:gs>
            <a:gs pos="95000">
              <a:schemeClr val="accent2">
                <a:lumMod val="60000"/>
                <a:lumOff val="40000"/>
                <a:alpha val="67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457200"/>
            <a:ext cx="4572000" cy="624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Девойката гледала от високия си прозорец прекрасната природна картина на намиращите се в далечината планини.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Тя се учудвала как езическите богове, които са направени от човешки ръце, могат да създадат такава красота. 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Света Варвара нямала учител, но усещала, че има един истински Бог, Който е създал вселената. 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3932050" cy="604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41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>
                <a:alpha val="56000"/>
              </a:srgbClr>
            </a:gs>
            <a:gs pos="49000">
              <a:schemeClr val="bg1"/>
            </a:gs>
            <a:gs pos="95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304800"/>
            <a:ext cx="4419599" cy="6324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-BG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Когато навършила пълнолетие, баща й решил да я омъжи и позволил да излиза сред своите връстници.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Но сред тях имало християнки и тя научила това, което отдавна усещала със сърцето си -  научила, че има Бог,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Който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 създал небето и земята.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Сега тя нищо по-силно не желаела от това, да се кръсти и стане християнка.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0"/>
            <a:ext cx="4191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92751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000">
                <a:alpha val="56000"/>
              </a:srgbClr>
            </a:gs>
            <a:gs pos="59000">
              <a:schemeClr val="bg1"/>
            </a:gs>
            <a:gs pos="4000">
              <a:srgbClr val="C00000">
                <a:alpha val="53000"/>
              </a:srgb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6482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Докато баща й бил надалеч по служба, света Варвара приела кръщение.   С цялата си душа тя пожелала да се посвети на Бога.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Когато се завърнал и разбрал това, баща й страшно се разгневил и я принуждавал да се откаже, но тя била непреклонна. Тогава той я предал на управителя Мартиан.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" r="3937"/>
          <a:stretch/>
        </p:blipFill>
        <p:spPr>
          <a:xfrm>
            <a:off x="195942" y="457199"/>
            <a:ext cx="4049487" cy="558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7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000">
                <a:alpha val="56000"/>
              </a:srgbClr>
            </a:gs>
            <a:gs pos="78000">
              <a:schemeClr val="bg1"/>
            </a:gs>
            <a:gs pos="43000">
              <a:schemeClr val="bg1"/>
            </a:gs>
            <a:gs pos="4000">
              <a:srgbClr val="FFC000">
                <a:alpha val="59000"/>
              </a:srgb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5081451" cy="6629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Като срещнал голяма твърдост у нея, управителят я предал на жестоки мъчения, а тя се молела непрестанно. </a:t>
            </a:r>
          </a:p>
          <a:p>
            <a:pPr marL="0" indent="0">
              <a:buNone/>
            </a:pPr>
            <a:r>
              <a:rPr lang="bg-BG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В тъмницата Господ се явил пред нея, укрепил я и изцерил раните й.</a:t>
            </a:r>
          </a:p>
          <a:p>
            <a:pPr marL="0" indent="0">
              <a:buNone/>
            </a:pPr>
            <a:r>
              <a:rPr lang="bg-BG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Света Варвара била осъдена на смърт. Сам нейният баща изпълнил присъдата, но още същия ден той и управителят били изгорени от мълния.</a:t>
            </a:r>
            <a:endParaRPr lang="en-IE" sz="28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  <a14:imgEffect>
                      <a14:brightnessContrast bright="16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47" t="1859" r="8457" b="-1487"/>
          <a:stretch/>
        </p:blipFill>
        <p:spPr>
          <a:xfrm>
            <a:off x="5105400" y="126274"/>
            <a:ext cx="3831772" cy="6766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57364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000">
                <a:alpha val="56000"/>
              </a:srgbClr>
            </a:gs>
            <a:gs pos="78000">
              <a:schemeClr val="bg1"/>
            </a:gs>
            <a:gs pos="43000">
              <a:schemeClr val="bg1"/>
            </a:gs>
            <a:gs pos="4000">
              <a:srgbClr val="FFC000">
                <a:alpha val="59000"/>
              </a:srgb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531"/>
            <a:ext cx="9067800" cy="6629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Светци - мъченици </a:t>
            </a:r>
            <a:r>
              <a:rPr lang="bg-BG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Света Варвара е една от многото мъченици, които приели страшни изтезания и смърт за Христа.   </a:t>
            </a:r>
          </a:p>
          <a:p>
            <a:pPr marL="0" indent="0">
              <a:buNone/>
            </a:pPr>
            <a:r>
              <a:rPr lang="bg-BG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Особено голямо е числото на мъчениците през първите векове след Христовото Възкресение, когато различни владетели – езичници гонели и избивали християните за тяхната вяра в Разпнатия Христос.</a:t>
            </a:r>
            <a:endParaRPr lang="bg-BG" sz="28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Светците, които били мъчени заради вярата си в Христос и предпочели да дадат дори живота си, наричаме </a:t>
            </a:r>
            <a:r>
              <a:rPr lang="bg-BG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мъченици. </a:t>
            </a:r>
            <a:endParaRPr lang="bg-BG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bg-BG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Тези от мъчениците, които се отличили с издръжливост и продължителността на изтезанията им била голяма, се наричат </a:t>
            </a:r>
            <a:r>
              <a:rPr lang="bg-BG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великомъченици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bg-BG" sz="2800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За кои други светци мъченици знаете?</a:t>
            </a:r>
            <a:endParaRPr lang="en-IE" sz="2800" b="1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7620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tx2">
                <a:lumMod val="40000"/>
                <a:lumOff val="60000"/>
              </a:schemeClr>
            </a:gs>
            <a:gs pos="68000">
              <a:schemeClr val="bg1"/>
            </a:gs>
            <a:gs pos="19000">
              <a:srgbClr val="FFFFA9"/>
            </a:gs>
            <a:gs pos="42507">
              <a:srgbClr val="FFFFF6"/>
            </a:gs>
            <a:gs pos="50000">
              <a:schemeClr val="bg1"/>
            </a:gs>
            <a:gs pos="0">
              <a:srgbClr val="FFFF99">
                <a:alpha val="25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907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bg-BG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декември -</a:t>
            </a:r>
            <a:br>
              <a:rPr lang="bg-BG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Свети преподобни Сава Освещени</a:t>
            </a: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20" y="1083922"/>
            <a:ext cx="4315271" cy="5774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82502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tx2">
                <a:lumMod val="40000"/>
                <a:lumOff val="60000"/>
              </a:schemeClr>
            </a:gs>
            <a:gs pos="68000">
              <a:schemeClr val="bg1"/>
            </a:gs>
            <a:gs pos="17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800600" cy="7162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5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Свети Сава се родил през 4 век в Кападокия, Мала Азия,  от богати и знатни родители. Още 18 годишен се поселил в манастир и станал монах.</a:t>
            </a:r>
          </a:p>
          <a:p>
            <a:pPr marL="0" indent="0">
              <a:buNone/>
            </a:pPr>
            <a:r>
              <a:rPr lang="bg-BG" sz="25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5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5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Като желаел усамотение, той се отправил към Йерусалим да се поклони на светите места и да посети палестинските отшелници в пустинята, на които желаел да подражава.</a:t>
            </a:r>
            <a:endParaRPr lang="en-IE" sz="2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5"/>
                    </a14:imgEffect>
                    <a14:imgEffect>
                      <a14:saturation sat="1150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90" t="2159" r="8532" b="8381"/>
          <a:stretch/>
        </p:blipFill>
        <p:spPr>
          <a:xfrm>
            <a:off x="4915988" y="300446"/>
            <a:ext cx="4193178" cy="6135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2654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tx2">
                <a:lumMod val="40000"/>
                <a:lumOff val="60000"/>
              </a:schemeClr>
            </a:gs>
            <a:gs pos="68000">
              <a:schemeClr val="bg1"/>
            </a:gs>
            <a:gs pos="17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92583" y="914400"/>
            <a:ext cx="5351417" cy="6629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Особено прочут бил сред палестинските отшелници преподобни Евтимий Велики, при когото поискал да постъпи свети Сава. Като го благословил, свети Евтимий предсказал, че младият монах ще просияе в монашеския живот и ще стане основател на обширна лавра и славен наставник на отшелниците.</a:t>
            </a:r>
          </a:p>
          <a:p>
            <a:pPr marL="0" indent="0">
              <a:buNone/>
            </a:pPr>
            <a:r>
              <a:rPr lang="bg-BG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Лавра е многолюден мъжки православен манастир с голямо значение.</a:t>
            </a:r>
            <a:endParaRPr lang="en-IE" sz="2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24" t="1958" r="4145" b="1733"/>
          <a:stretch/>
        </p:blipFill>
        <p:spPr>
          <a:xfrm>
            <a:off x="0" y="119352"/>
            <a:ext cx="3801292" cy="6531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840289" y="6477000"/>
            <a:ext cx="2408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Свети Евтимий Велики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519524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accent3">
                <a:lumMod val="75000"/>
                <a:alpha val="60000"/>
              </a:schemeClr>
            </a:gs>
            <a:gs pos="68000">
              <a:schemeClr val="bg1"/>
            </a:gs>
            <a:gs pos="17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17654" y="990600"/>
            <a:ext cx="4704806" cy="6629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Преподобни Евтимий Велики изпратил Сава в съседния манастир</a:t>
            </a:r>
            <a:r>
              <a:rPr lang="en-US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bg-BG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</a:t>
            </a:r>
            <a:r>
              <a:rPr lang="bg-BG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Теоктист</a:t>
            </a:r>
            <a:r>
              <a:rPr lang="bg-BG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където младият монах се предал изцяло в служба на Бога и удивил всички с добродетелния си живот.</a:t>
            </a:r>
          </a:p>
          <a:p>
            <a:pPr marL="0" indent="0">
              <a:buNone/>
            </a:pPr>
            <a:r>
              <a:rPr lang="bg-BG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След време той се отдалечил в пустинята на непрестанна молитва и труд, който се състоял в </a:t>
            </a:r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плетене 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кошници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E" sz="2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381"/>
          <a:stretch/>
        </p:blipFill>
        <p:spPr>
          <a:xfrm>
            <a:off x="5410200" y="381000"/>
            <a:ext cx="3429000" cy="563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04508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tx2">
                <a:lumMod val="40000"/>
                <a:lumOff val="60000"/>
              </a:schemeClr>
            </a:gs>
            <a:gs pos="68000">
              <a:schemeClr val="bg1"/>
            </a:gs>
            <a:gs pos="17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206240" y="209006"/>
            <a:ext cx="4953000" cy="6629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sz="25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сънно видение ангел му посочил да се засели в една пещера в долината на изсъхналия Силоамски поток. Тук свети Сава още повече усилил подвига си, хранел се само с корени. </a:t>
            </a:r>
          </a:p>
          <a:p>
            <a:pPr marL="0" indent="0">
              <a:buNone/>
            </a:pPr>
            <a:r>
              <a:rPr lang="bg-BG" sz="25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5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Но славата му се разнесла и при него започнали да идват други отшелници, които той приемал с радост, посочвал им уединено място, където да се заселят, и ги наставлявал. Построили и църква. Така се поставило началото на Великата лавра.</a:t>
            </a:r>
            <a:endParaRPr lang="en-IE" sz="2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"/>
          <a:stretch/>
        </p:blipFill>
        <p:spPr>
          <a:xfrm>
            <a:off x="0" y="609600"/>
            <a:ext cx="38862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141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accent2">
                <a:lumMod val="60000"/>
                <a:lumOff val="40000"/>
                <a:alpha val="45000"/>
              </a:schemeClr>
            </a:gs>
            <a:gs pos="40000">
              <a:schemeClr val="bg1"/>
            </a:gs>
            <a:gs pos="72000">
              <a:schemeClr val="bg1"/>
            </a:gs>
            <a:gs pos="17000">
              <a:srgbClr val="FFFF99">
                <a:alpha val="73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5246967" cy="68841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Веднъж докато се молел, свети Сава видял огнен стълб, който указал мястото на една светла пещера, устроена като църква, но не с човешка ръка, а от Самия Бог. 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Свети Сава си построил килия на висока скала в близост до църквата, но имал таен вход към нея и се молел там и денем и нощем.</a:t>
            </a:r>
          </a:p>
          <a:p>
            <a:pPr marL="0" indent="0">
              <a:buNone/>
            </a:pPr>
            <a:r>
              <a:rPr lang="bg-BG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en-IE" sz="28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15698"/>
            <a:ext cx="3864429" cy="5969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72214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accent2">
                <a:lumMod val="75000"/>
                <a:alpha val="21000"/>
              </a:schemeClr>
            </a:gs>
            <a:gs pos="60000">
              <a:schemeClr val="bg1"/>
            </a:gs>
            <a:gs pos="17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4484369"/>
            <a:ext cx="9220200" cy="6324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Свети Сава желаел пълно усамотение, но тогаваш -ният патриарх го ръкоположил в свещенически сан, а пещерата осветил като църква. Свети Сава затова е наречен Освещени, защото приел свещенически сан.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en-IE" sz="2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76200"/>
            <a:ext cx="5037907" cy="44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6268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accent2">
                <a:lumMod val="60000"/>
                <a:lumOff val="40000"/>
                <a:alpha val="54000"/>
              </a:schemeClr>
            </a:gs>
            <a:gs pos="68000">
              <a:schemeClr val="bg1"/>
            </a:gs>
            <a:gs pos="17000">
              <a:srgbClr val="FFC000">
                <a:alpha val="4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4495800"/>
            <a:ext cx="9144000" cy="2667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това време родителите на свети Сава починали и той наследил голямо богатство, с което построил няколко манастира, страноприемици и болници. Йерусалимският патриарх го поставил за игумен на отшелническите обители.</a:t>
            </a:r>
          </a:p>
          <a:p>
            <a:pPr marL="0" indent="0">
              <a:buNone/>
            </a:pPr>
            <a:r>
              <a:rPr lang="bg-BG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IE" sz="2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5" t="16461" r="5818" b="6269"/>
          <a:stretch/>
        </p:blipFill>
        <p:spPr>
          <a:xfrm>
            <a:off x="914400" y="0"/>
            <a:ext cx="7099777" cy="4402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0475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272">
              <a:schemeClr val="bg1"/>
            </a:gs>
            <a:gs pos="99000">
              <a:schemeClr val="accent2">
                <a:alpha val="32000"/>
              </a:schemeClr>
            </a:gs>
            <a:gs pos="68000">
              <a:schemeClr val="bg1"/>
            </a:gs>
            <a:gs pos="0">
              <a:srgbClr val="FFC000">
                <a:alpha val="2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4953000" cy="609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Свети Сава живеел в безмълвие, но к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огато ереси (лъжеучения)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започнали да </a:t>
            </a:r>
            <a:r>
              <a:rPr lang="ru-RU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помрачават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Църквата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той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изоставял безмълвието си, за да се яви в защита на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истин-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ното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Христово учение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Така преживял свети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Сава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дълги години и починал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тихо в пещерата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си.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5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IE" sz="2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8600"/>
            <a:ext cx="4038600" cy="625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956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272">
              <a:schemeClr val="bg1"/>
            </a:gs>
            <a:gs pos="99000">
              <a:schemeClr val="accent2">
                <a:alpha val="32000"/>
              </a:schemeClr>
            </a:gs>
            <a:gs pos="68000">
              <a:schemeClr val="bg1"/>
            </a:gs>
            <a:gs pos="0">
              <a:srgbClr val="FFC000">
                <a:alpha val="2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9916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Светци - преподобни     </a:t>
            </a:r>
          </a:p>
          <a:p>
            <a:pPr marL="0" indent="0" algn="ctr">
              <a:buNone/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bg-BG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Преподобни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 наричат онези светци, които напуснали света и се посветили на Христос и починали в мир. Това са монасите и отшелниците, които живяли в манастири или усамотено.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Те не претърпяли гонения и изтезания, но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заради Бога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сами подлагали себе си на лишения и страдания,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живели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пост и непрестанна молитва, достигнали духовно съвършенство и се уподобили на Самия Господ. </a:t>
            </a:r>
          </a:p>
          <a:p>
            <a:pPr marL="0" indent="0">
              <a:buNone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Кои други светци преподобни знаете?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5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IE" sz="2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102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rgbClr val="CC0000">
                <a:alpha val="37000"/>
              </a:srgbClr>
            </a:gs>
            <a:gs pos="60000">
              <a:schemeClr val="bg1"/>
            </a:gs>
            <a:gs pos="17000">
              <a:srgbClr val="FFFF99">
                <a:alpha val="6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bg-BG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декември -</a:t>
            </a:r>
            <a:br>
              <a:rPr lang="bg-BG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Свети Николай Чудотворец</a:t>
            </a: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"/>
          <a:stretch/>
        </p:blipFill>
        <p:spPr>
          <a:xfrm>
            <a:off x="2438400" y="1219200"/>
            <a:ext cx="4117606" cy="5638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91608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29200" y="457200"/>
            <a:ext cx="40386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000" b="1" dirty="0" smtClean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Свети </a:t>
            </a:r>
            <a:r>
              <a:rPr lang="ru-RU" sz="3000" b="1" dirty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Николай се родил в Мала </a:t>
            </a:r>
            <a:r>
              <a:rPr lang="ru-RU" sz="3000" b="1" dirty="0" smtClean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Азия</a:t>
            </a:r>
            <a:r>
              <a:rPr lang="bg-BG" sz="3000" b="1" dirty="0" smtClean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през 3 век</a:t>
            </a:r>
            <a:r>
              <a:rPr lang="ru-RU" sz="3000" b="1" dirty="0" smtClean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000" b="1" dirty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Още от дете той се отличавал със своята доброта и обич към Бога</a:t>
            </a:r>
            <a:r>
              <a:rPr lang="ru-RU" sz="3000" b="1" dirty="0" smtClean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defRPr/>
            </a:pPr>
            <a:r>
              <a:rPr lang="ru-RU" sz="3000" b="1" dirty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3000" b="1" dirty="0" smtClean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Когато </a:t>
            </a:r>
            <a:r>
              <a:rPr lang="bg-BG" sz="3000" b="1" dirty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порастнал станал служител на Бога в Божия храм – първо бил свещеник, а после епископ.</a:t>
            </a:r>
            <a:endParaRPr lang="en-US" sz="3000" b="1" dirty="0">
              <a:ln w="1905"/>
              <a:solidFill>
                <a:srgbClr val="9BBB59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2" descr="2946www.churchofcyprus.org.cy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  <a14:imgEffect>
                      <a14:saturation sat="9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09" t="3534" r="5023"/>
          <a:stretch/>
        </p:blipFill>
        <p:spPr bwMode="auto">
          <a:xfrm>
            <a:off x="418011" y="457200"/>
            <a:ext cx="4297680" cy="624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05200" y="6477000"/>
            <a:ext cx="1355725" cy="21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IE" sz="800" dirty="0">
                <a:solidFill>
                  <a:srgbClr val="F79646">
                    <a:lumMod val="20000"/>
                    <a:lumOff val="80000"/>
                  </a:srgbClr>
                </a:solidFill>
              </a:rPr>
              <a:t>www.churchofcyprus.org.cy</a:t>
            </a:r>
            <a:endParaRPr lang="bg-BG" sz="800" dirty="0">
              <a:solidFill>
                <a:srgbClr val="F79646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2537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5181600"/>
            <a:ext cx="87630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g-BG" sz="32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bg-BG" sz="3200" b="1" dirty="0">
                <a:ln w="1905"/>
                <a:solidFill>
                  <a:srgbClr val="F79646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Свети Николай бил милостив и помагал на бедните и нуждаещите се, изцелявал болните със силата на своите молитви.</a:t>
            </a:r>
            <a:endParaRPr lang="en-US" sz="3200" b="1" dirty="0">
              <a:ln w="1905"/>
              <a:solidFill>
                <a:srgbClr val="F79646">
                  <a:lumMod val="75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066" y="152400"/>
            <a:ext cx="6436961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7745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1752600"/>
            <a:ext cx="46482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 smtClean="0">
                <a:ln w="1905"/>
                <a:solidFill>
                  <a:srgbClr val="F79646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Свети </a:t>
            </a:r>
            <a:r>
              <a:rPr lang="bg-BG" sz="3200" b="1" dirty="0">
                <a:ln w="1905"/>
                <a:solidFill>
                  <a:srgbClr val="F79646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Николай се застъпвал за невинно</a:t>
            </a:r>
          </a:p>
          <a:p>
            <a:pPr>
              <a:defRPr/>
            </a:pPr>
            <a:r>
              <a:rPr lang="bg-BG" sz="3200" b="1" dirty="0">
                <a:ln w="1905"/>
                <a:solidFill>
                  <a:srgbClr val="F79646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осъдените и по чуден начин ги избавял от смърт.</a:t>
            </a:r>
            <a:endParaRPr lang="en-US" sz="3200" b="1" dirty="0">
              <a:ln w="1905"/>
              <a:solidFill>
                <a:srgbClr val="F79646">
                  <a:lumMod val="75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99530"/>
            <a:ext cx="4666704" cy="632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1693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8303" y="-56062"/>
            <a:ext cx="4997441" cy="670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5144589" y="1158728"/>
            <a:ext cx="3962400" cy="44012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g-BG" sz="28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</a:t>
            </a:r>
            <a:r>
              <a:rPr lang="bg-BG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Когато разбрал, че един разорен богаташ се канел да омъжи безчестно трите си дъщери, подхвърлил тайно в дома му три кесии със златни монети, докато всички спели. Така </a:t>
            </a:r>
            <a:r>
              <a:rPr lang="bg-BG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девойките </a:t>
            </a:r>
            <a:r>
              <a:rPr lang="bg-BG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били спасени от позор.</a:t>
            </a:r>
            <a:endParaRPr lang="en-US" sz="2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TextBox 8"/>
          <p:cNvSpPr txBox="1">
            <a:spLocks noChangeArrowheads="1"/>
          </p:cNvSpPr>
          <p:nvPr/>
        </p:nvSpPr>
        <p:spPr bwMode="auto">
          <a:xfrm>
            <a:off x="381000" y="6643007"/>
            <a:ext cx="34305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800" dirty="0" smtClean="0">
                <a:solidFill>
                  <a:srgbClr val="C00000"/>
                </a:solidFill>
                <a:latin typeface="Calibri" pitchFamily="34" charset="0"/>
              </a:rPr>
              <a:t>ourorthodoxlife.blogspot.com</a:t>
            </a:r>
            <a:endParaRPr lang="bg-BG" sz="800" dirty="0" smtClean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99123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609600"/>
            <a:ext cx="3962400" cy="6124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g-BG" sz="28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</a:t>
            </a:r>
            <a:r>
              <a:rPr lang="bg-BG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Свети Николай присъствал на Първия вселенски събор в Никея, свикан заради ереста на Арий, който не признавал Христос като Бог.</a:t>
            </a:r>
          </a:p>
          <a:p>
            <a:pPr>
              <a:defRPr/>
            </a:pPr>
            <a:r>
              <a:rPr lang="bg-BG" sz="28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В пристъп на свещен гняв свети Николай му ударил плесница, за което бил отстранен от събора и лишен от архиепископски сан.</a:t>
            </a:r>
          </a:p>
          <a:p>
            <a:pPr>
              <a:defRPr/>
            </a:pPr>
            <a:r>
              <a:rPr lang="bg-BG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endParaRPr lang="en-US" sz="2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"/>
                    </a14:imgEffect>
                    <a14:imgEffect>
                      <a14:colorTemperature colorTemp="8500"/>
                    </a14:imgEffect>
                    <a14:imgEffect>
                      <a14:saturation sat="120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046" y="381000"/>
            <a:ext cx="4719662" cy="616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3504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48200" y="657497"/>
            <a:ext cx="44958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28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</a:t>
            </a:r>
            <a:r>
              <a:rPr lang="bg-BG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Но скоро след това във видение на няколко от участниците в събора се явил Сам Господ, </a:t>
            </a:r>
            <a:r>
              <a:rPr lang="bg-BG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Който </a:t>
            </a:r>
            <a:r>
              <a:rPr lang="bg-BG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подавал евангелието на свети </a:t>
            </a:r>
            <a:r>
              <a:rPr lang="bg-BG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Николай, </a:t>
            </a:r>
            <a:r>
              <a:rPr lang="bg-BG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 Божията Майка, която му връщала епископския омофор.</a:t>
            </a:r>
          </a:p>
          <a:p>
            <a:pPr>
              <a:defRPr/>
            </a:pPr>
            <a:r>
              <a:rPr lang="bg-BG" sz="28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Всички прославили Бога и на свети Николай било възвърнато предишното звание.</a:t>
            </a:r>
          </a:p>
          <a:p>
            <a:pPr>
              <a:defRPr/>
            </a:pPr>
            <a:r>
              <a:rPr lang="bg-BG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endParaRPr lang="en-US" sz="2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2" y="228600"/>
            <a:ext cx="4516528" cy="654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2595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8709"/>
            <a:ext cx="8458200" cy="689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g-BG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Светци - светители </a:t>
            </a:r>
          </a:p>
          <a:p>
            <a:pPr algn="ctr">
              <a:defRPr/>
            </a:pPr>
            <a:r>
              <a:rPr lang="bg-BG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defRPr/>
            </a:pPr>
            <a:r>
              <a:rPr lang="bg-BG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bg-BG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Светците, които били епископи и се отличили със светостта на живота си, които отстоявали чистотата на православната вяра, които се борили срещу ересите, са наречени </a:t>
            </a:r>
            <a:r>
              <a:rPr lang="bg-BG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светители</a:t>
            </a:r>
            <a:r>
              <a:rPr lang="bg-BG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defRPr/>
            </a:pPr>
            <a:r>
              <a:rPr lang="bg-BG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bg-BG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Те са наречени и </a:t>
            </a:r>
            <a:r>
              <a:rPr lang="bg-BG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отци </a:t>
            </a:r>
            <a:r>
              <a:rPr lang="bg-BG" sz="28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bg-BG" sz="28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Църквата </a:t>
            </a:r>
            <a:r>
              <a:rPr lang="bg-BG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 велики учители</a:t>
            </a:r>
            <a:r>
              <a:rPr lang="bg-BG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Сред тях първи се отличават тримата вселенски учители – свети Василий Велики, свети Григорий Богослов и свети Йоан Златоуст.   </a:t>
            </a:r>
          </a:p>
          <a:p>
            <a:pPr>
              <a:defRPr/>
            </a:pPr>
            <a:r>
              <a:rPr lang="bg-BG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bg-BG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вети Николай е също светител и в тропара е </a:t>
            </a:r>
            <a:r>
              <a:rPr lang="bg-BG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наречен „правило на </a:t>
            </a:r>
            <a:r>
              <a:rPr lang="bg-BG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вярата“, именно защото опазил чистотата на вярата и така учел християните. </a:t>
            </a:r>
            <a:endParaRPr lang="bg-BG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sz="1400" b="1" dirty="0" smtClean="0">
              <a:ln w="1905"/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2800" b="1" i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Спомнете си, кои други светители познавате?</a:t>
            </a:r>
            <a:r>
              <a:rPr lang="bg-BG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i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3710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</TotalTime>
  <Words>1427</Words>
  <Application>Microsoft Office PowerPoint</Application>
  <PresentationFormat>Презентация на цял екран (4:3)</PresentationFormat>
  <Paragraphs>87</Paragraphs>
  <Slides>28</Slides>
  <Notes>7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28</vt:i4>
      </vt:variant>
    </vt:vector>
  </HeadingPairs>
  <TitlesOfParts>
    <vt:vector size="33" baseType="lpstr">
      <vt:lpstr>Arial</vt:lpstr>
      <vt:lpstr>Calibri</vt:lpstr>
      <vt:lpstr>Times New Roman</vt:lpstr>
      <vt:lpstr>Office Theme</vt:lpstr>
      <vt:lpstr>1_Office Theme</vt:lpstr>
      <vt:lpstr>Светци мъченици, преподобни и светители</vt:lpstr>
      <vt:lpstr>4 декември - Света великомъченица Варвара  5 декември -  свети преподобни Сава Освещени  6 декември -  свети Николай Чудотворец</vt:lpstr>
      <vt:lpstr>4 декември - Света великомъченица Варвара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5 декември - Свети преподобни Сава Освещени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6 декември - Свети Николай Чудотворец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Света великомъченица Варвара,  свети Сава Освещени,  свети Николай Чудотворец</dc:title>
  <dc:creator/>
  <cp:lastModifiedBy>LB</cp:lastModifiedBy>
  <cp:revision>57</cp:revision>
  <dcterms:created xsi:type="dcterms:W3CDTF">2006-08-16T00:00:00Z</dcterms:created>
  <dcterms:modified xsi:type="dcterms:W3CDTF">2020-12-03T21:45:19Z</dcterms:modified>
</cp:coreProperties>
</file>