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60" r:id="rId3"/>
    <p:sldId id="259" r:id="rId4"/>
    <p:sldId id="258" r:id="rId5"/>
    <p:sldId id="261" r:id="rId6"/>
    <p:sldId id="262" r:id="rId7"/>
    <p:sldId id="264" r:id="rId8"/>
    <p:sldId id="265" r:id="rId9"/>
    <p:sldId id="267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991"/>
    <a:srgbClr val="FBF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A2A1-F1A8-4C14-B9E7-CACA5F108160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1A698-8260-4C20-A0D8-4E6F61EC8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4034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9AC8F-B66F-43AA-932C-A64D6D91243A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F204A-3355-4C86-80C8-6237974B7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3159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83AE4-4D67-455A-8272-5B66AB5D4EF4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9DAEC-0EDE-4620-95E6-EA4A4181D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093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6A322-EBB0-4032-9FA6-7AFBBD5D0C1B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72C5C-9894-4EF4-AFA8-A09315E9E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138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23BD4-DD5E-4613-8772-313D8B11F189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19197-A74A-4044-8FAC-0D29DEE58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225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CA647-D488-4879-A22A-651554E42868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B6B1-4AAE-4EEB-AF90-5AD4C1A74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2095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ABE8F-66F1-4059-81DB-2018EA0687F4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665D-469D-4539-B091-BEC57CDC6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875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C5C42-294F-4C38-BF10-907D9DC34403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C3DDB-41A3-4C62-9347-6B87F1987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8728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9ADB7-5F4C-46D1-B99F-FC55A7E6DCC5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4DD7-1B36-48B7-A771-2BF4DF856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3471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125E3-F4BF-4C1D-96BE-42B201CB7461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323AE-3E09-493B-ACFA-970F863B71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283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08ACD-2C3B-43A6-A84A-CCA16FE1F3BD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278BD-24BC-49BE-8884-479EA2F31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718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366C23-0607-4E5D-818F-9B942A08A338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54643F-03B0-4112-9F4F-41946ED22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7F991"/>
            </a:gs>
            <a:gs pos="40000">
              <a:schemeClr val="tx1"/>
            </a:gs>
            <a:gs pos="100000">
              <a:srgbClr val="F7F99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1239" y="609600"/>
            <a:ext cx="8739508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3500" h="38100" prst="relaxedInset"/>
            </a:sp3d>
          </a:bodyPr>
          <a:lstStyle/>
          <a:p>
            <a:pPr algn="ctr">
              <a:defRPr/>
            </a:pPr>
            <a:r>
              <a:rPr lang="bg-BG" sz="6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Сретение Господне</a:t>
            </a:r>
            <a:endParaRPr lang="en-US" sz="66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05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1981200"/>
            <a:ext cx="5897562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1000">
              <a:srgbClr val="FFC000">
                <a:alpha val="54000"/>
              </a:srgbClr>
            </a:gs>
            <a:gs pos="18000">
              <a:schemeClr val="accent3">
                <a:lumMod val="60000"/>
                <a:lumOff val="40000"/>
              </a:schemeClr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-76200" y="5181600"/>
            <a:ext cx="9144000" cy="2489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g-BG" i="1" smtClean="0"/>
              <a:t>      </a:t>
            </a:r>
            <a:r>
              <a:rPr lang="bg-BG" sz="2400" b="1" i="1" smtClean="0">
                <a:solidFill>
                  <a:srgbClr val="C00000"/>
                </a:solidFill>
              </a:rPr>
              <a:t>Според еврейския закон всяко новородено момче на 40-тия ден трябвало да се представи в храма.</a:t>
            </a:r>
            <a:endParaRPr lang="bg-BG" sz="2400" b="1" smtClean="0">
              <a:solidFill>
                <a:srgbClr val="C00000"/>
              </a:solidFill>
            </a:endParaRPr>
          </a:p>
        </p:txBody>
      </p:sp>
      <p:pic>
        <p:nvPicPr>
          <p:cNvPr id="307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14375"/>
            <a:ext cx="8077200" cy="397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40000"/>
                <a:lumOff val="60000"/>
              </a:schemeClr>
            </a:gs>
            <a:gs pos="40000">
              <a:schemeClr val="tx1"/>
            </a:gs>
            <a:gs pos="100000">
              <a:schemeClr val="accent6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5"/>
          <p:cNvSpPr>
            <a:spLocks noGrp="1"/>
          </p:cNvSpPr>
          <p:nvPr>
            <p:ph idx="1"/>
          </p:nvPr>
        </p:nvSpPr>
        <p:spPr>
          <a:xfrm>
            <a:off x="4953000" y="1524000"/>
            <a:ext cx="4191000" cy="41687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g-BG" b="1" i="1" smtClean="0">
                <a:solidFill>
                  <a:srgbClr val="002060"/>
                </a:solidFill>
              </a:rPr>
              <a:t>    </a:t>
            </a:r>
            <a:r>
              <a:rPr lang="bg-BG" sz="2400" b="1" i="1" smtClean="0">
                <a:solidFill>
                  <a:srgbClr val="002060"/>
                </a:solidFill>
              </a:rPr>
              <a:t>Богомладенецът Иисус Христос също бил представен в храма на 40-тия ден. </a:t>
            </a:r>
          </a:p>
          <a:p>
            <a:pPr eaLnBrk="1" hangingPunct="1">
              <a:buFont typeface="Arial" charset="0"/>
              <a:buNone/>
            </a:pPr>
            <a:r>
              <a:rPr lang="bg-BG" sz="2400" b="1" i="1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bg-BG" sz="2400" b="1" i="1" smtClean="0">
                <a:solidFill>
                  <a:srgbClr val="002060"/>
                </a:solidFill>
              </a:rPr>
              <a:t>	Според обичая, родителите му донесли в храма двойка гълъби</a:t>
            </a:r>
            <a:r>
              <a:rPr lang="bg-BG" sz="2400" b="1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09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t="2736" r="4369" b="2991"/>
          <a:stretch>
            <a:fillRect/>
          </a:stretch>
        </p:blipFill>
        <p:spPr bwMode="auto">
          <a:xfrm>
            <a:off x="152400" y="187325"/>
            <a:ext cx="4924425" cy="64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40000"/>
                <a:lumOff val="60000"/>
              </a:schemeClr>
            </a:gs>
            <a:gs pos="40000">
              <a:schemeClr val="tx1"/>
            </a:gs>
            <a:gs pos="100000">
              <a:schemeClr val="accent2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-152400" y="2209800"/>
            <a:ext cx="4392613" cy="2819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i="1" dirty="0"/>
              <a:t> </a:t>
            </a:r>
            <a:r>
              <a:rPr lang="bg-BG" i="1" dirty="0" smtClean="0"/>
              <a:t>	</a:t>
            </a:r>
            <a:r>
              <a:rPr lang="bg-BG" sz="2400" b="1" i="1" dirty="0" smtClean="0">
                <a:solidFill>
                  <a:srgbClr val="C00000"/>
                </a:solidFill>
              </a:rPr>
              <a:t>В </a:t>
            </a:r>
            <a:r>
              <a:rPr lang="bg-BG" sz="2400" b="1" i="1" dirty="0">
                <a:solidFill>
                  <a:srgbClr val="C00000"/>
                </a:solidFill>
              </a:rPr>
              <a:t>храма ги посрещнал </a:t>
            </a:r>
            <a:r>
              <a:rPr lang="bg-BG" sz="2400" b="1" i="1" dirty="0">
                <a:solidFill>
                  <a:srgbClr val="FF0000"/>
                </a:solidFill>
              </a:rPr>
              <a:t>праведният старец Симеон.  </a:t>
            </a:r>
            <a:r>
              <a:rPr lang="bg-BG" sz="2400" b="1" i="1" dirty="0">
                <a:solidFill>
                  <a:srgbClr val="C00000"/>
                </a:solidFill>
              </a:rPr>
              <a:t>На него му било предсказано, че няма да умре, докато не види Спасителя.</a:t>
            </a:r>
            <a:endParaRPr lang="bg-BG" sz="24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304800"/>
            <a:ext cx="4932362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40000">
              <a:schemeClr val="tx1"/>
            </a:gs>
            <a:gs pos="100000">
              <a:srgbClr val="F7F99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5029200" cy="3886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600" b="1" dirty="0" smtClean="0">
                <a:solidFill>
                  <a:schemeClr val="accent6">
                    <a:lumMod val="75000"/>
                  </a:schemeClr>
                </a:solidFill>
              </a:rPr>
              <a:t>         </a:t>
            </a:r>
            <a:r>
              <a:rPr lang="bg-BG" sz="2400" b="1" dirty="0" smtClean="0">
                <a:solidFill>
                  <a:srgbClr val="C00000"/>
                </a:solidFill>
              </a:rPr>
              <a:t>Свети Симеон е наречен </a:t>
            </a:r>
            <a:r>
              <a:rPr lang="bg-BG" sz="2400" b="1" dirty="0" smtClean="0">
                <a:solidFill>
                  <a:srgbClr val="FF0000"/>
                </a:solidFill>
              </a:rPr>
              <a:t>Богоприимец, </a:t>
            </a:r>
            <a:r>
              <a:rPr lang="bg-BG" sz="2400" b="1" dirty="0" smtClean="0">
                <a:solidFill>
                  <a:srgbClr val="C00000"/>
                </a:solidFill>
              </a:rPr>
              <a:t>защото </a:t>
            </a:r>
            <a:r>
              <a:rPr lang="bg-BG" sz="2400" b="1" dirty="0">
                <a:solidFill>
                  <a:srgbClr val="C00000"/>
                </a:solidFill>
              </a:rPr>
              <a:t>в</a:t>
            </a:r>
            <a:r>
              <a:rPr lang="bg-BG" sz="2400" b="1" dirty="0" smtClean="0">
                <a:solidFill>
                  <a:srgbClr val="C00000"/>
                </a:solidFill>
              </a:rPr>
              <a:t>зел Богомладенеца на ръце при представянето Му в храма.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b="1" dirty="0">
                <a:solidFill>
                  <a:srgbClr val="C00000"/>
                </a:solidFill>
              </a:rPr>
              <a:t>	</a:t>
            </a:r>
            <a:r>
              <a:rPr lang="bg-BG" sz="2400" b="1" dirty="0" smtClean="0">
                <a:solidFill>
                  <a:srgbClr val="C00000"/>
                </a:solidFill>
              </a:rPr>
              <a:t>	Той се зарадвал, че е видял Спасителя и вече може да си отиде от този свят.</a:t>
            </a:r>
            <a:endParaRPr lang="bg-BG" sz="2600" b="1" dirty="0" smtClean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bg-BG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7" name="Picture 3" descr="0023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8" y="609600"/>
            <a:ext cx="400685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7391400" y="6324600"/>
            <a:ext cx="12652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/>
              <a:t>www.pravoslavieto.com</a:t>
            </a:r>
            <a:endParaRPr lang="bg-BG" sz="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7000">
              <a:srgbClr val="FFC000">
                <a:alpha val="30000"/>
              </a:srgbClr>
            </a:gs>
            <a:gs pos="64000">
              <a:schemeClr val="tx1"/>
            </a:gs>
            <a:gs pos="100000">
              <a:schemeClr val="accent2">
                <a:lumMod val="40000"/>
                <a:lumOff val="60000"/>
                <a:alpha val="56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5257800" y="2252663"/>
            <a:ext cx="3886200" cy="35385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b="1" dirty="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bg-BG" sz="2400" b="1" dirty="0" smtClean="0">
                <a:solidFill>
                  <a:srgbClr val="C00000"/>
                </a:solidFill>
              </a:rPr>
              <a:t>А на света Дева Мария казал: </a:t>
            </a:r>
            <a:r>
              <a:rPr lang="bg-BG" sz="2400" b="1" i="1" dirty="0" smtClean="0">
                <a:solidFill>
                  <a:srgbClr val="FF0000"/>
                </a:solidFill>
              </a:rPr>
              <a:t>„На сама тебе меч ще прониже душата”</a:t>
            </a:r>
            <a:r>
              <a:rPr lang="bg-BG" sz="2400" b="1" i="1" dirty="0" smtClean="0">
                <a:solidFill>
                  <a:srgbClr val="C00000"/>
                </a:solidFill>
              </a:rPr>
              <a:t>,</a:t>
            </a:r>
            <a:r>
              <a:rPr lang="bg-BG" sz="2400" b="1" i="1" dirty="0" smtClean="0">
                <a:solidFill>
                  <a:srgbClr val="FF0000"/>
                </a:solidFill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</a:rPr>
              <a:t>предсказвайки, че тя ще види своя Син разпънат на кръст.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5054600" cy="379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58000">
              <a:schemeClr val="tx1"/>
            </a:gs>
            <a:gs pos="100000">
              <a:schemeClr val="accent6">
                <a:lumMod val="75000"/>
                <a:alpha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-304800" y="1905000"/>
            <a:ext cx="4800600" cy="4572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g-BG" sz="3000" b="1" i="1" smtClean="0"/>
              <a:t>     </a:t>
            </a:r>
            <a:r>
              <a:rPr lang="bg-BG" sz="2400" b="1" i="1" smtClean="0">
                <a:solidFill>
                  <a:srgbClr val="C00000"/>
                </a:solidFill>
              </a:rPr>
              <a:t>В същия храм живеела и </a:t>
            </a:r>
            <a:r>
              <a:rPr lang="bg-BG" sz="2400" b="1" i="1" smtClean="0">
                <a:solidFill>
                  <a:srgbClr val="FF0000"/>
                </a:solidFill>
              </a:rPr>
              <a:t>пророчица Ана</a:t>
            </a:r>
            <a:r>
              <a:rPr lang="bg-BG" sz="2400" b="1" i="1" smtClean="0">
                <a:solidFill>
                  <a:srgbClr val="C00000"/>
                </a:solidFill>
              </a:rPr>
              <a:t>, която очаквала Христос. </a:t>
            </a:r>
          </a:p>
          <a:p>
            <a:pPr eaLnBrk="1" hangingPunct="1">
              <a:buFont typeface="Arial" charset="0"/>
              <a:buNone/>
            </a:pPr>
            <a:r>
              <a:rPr lang="bg-BG" sz="2400" b="1" i="1" smtClean="0">
                <a:solidFill>
                  <a:srgbClr val="C00000"/>
                </a:solidFill>
              </a:rPr>
              <a:t>		Щом Го видяла, тя гласно потвърдила, че това е дългочакания Спасител.</a:t>
            </a:r>
          </a:p>
        </p:txBody>
      </p:sp>
      <p:pic>
        <p:nvPicPr>
          <p:cNvPr id="9219" name="Picture 10" descr="promo_gallery_bigpromo_news_101_858.jpg"/>
          <p:cNvPicPr>
            <a:picLocks noChangeAspect="1"/>
          </p:cNvPicPr>
          <p:nvPr/>
        </p:nvPicPr>
        <p:blipFill>
          <a:blip r:embed="rId2"/>
          <a:srcRect l="3922" t="6667" r="2209" b="8000"/>
          <a:stretch>
            <a:fillRect/>
          </a:stretch>
        </p:blipFill>
        <p:spPr bwMode="auto">
          <a:xfrm>
            <a:off x="4267200" y="304800"/>
            <a:ext cx="4724400" cy="5970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7696200" y="6019800"/>
            <a:ext cx="12271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E" sz="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www.sveta-nedelia.org</a:t>
            </a:r>
            <a:endParaRPr lang="bg-BG" sz="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61000">
              <a:schemeClr val="tx1"/>
            </a:gs>
            <a:gs pos="100000">
              <a:srgbClr val="FFC000">
                <a:alpha val="3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pPr marL="484188" eaLnBrk="1" hangingPunct="1">
              <a:defRPr/>
            </a:pPr>
            <a:r>
              <a:rPr lang="bg-BG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Сретение Господне</a:t>
            </a:r>
            <a:br>
              <a:rPr lang="bg-BG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февруари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8915400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bg-BG" smtClean="0"/>
              <a:t>   		</a:t>
            </a:r>
            <a:r>
              <a:rPr lang="bg-BG" sz="2800" b="1" smtClean="0">
                <a:solidFill>
                  <a:srgbClr val="C00000"/>
                </a:solidFill>
              </a:rPr>
              <a:t>Думата </a:t>
            </a:r>
            <a:r>
              <a:rPr lang="bg-BG" sz="2800" b="1" smtClean="0">
                <a:solidFill>
                  <a:srgbClr val="FF0000"/>
                </a:solidFill>
              </a:rPr>
              <a:t>“сретение” </a:t>
            </a:r>
            <a:r>
              <a:rPr lang="bg-BG" sz="2800" b="1" smtClean="0">
                <a:solidFill>
                  <a:srgbClr val="C00000"/>
                </a:solidFill>
              </a:rPr>
              <a:t>означава </a:t>
            </a:r>
            <a:r>
              <a:rPr lang="bg-BG" sz="2800" b="1" smtClean="0">
                <a:solidFill>
                  <a:srgbClr val="FF0000"/>
                </a:solidFill>
              </a:rPr>
              <a:t>“среща”.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bg-BG" sz="2800" b="1" smtClean="0">
                <a:solidFill>
                  <a:srgbClr val="C00000"/>
                </a:solidFill>
              </a:rPr>
              <a:t>		</a:t>
            </a:r>
            <a:r>
              <a:rPr lang="bg-BG" sz="2800" b="1" i="1" smtClean="0">
                <a:solidFill>
                  <a:srgbClr val="C00000"/>
                </a:solidFill>
              </a:rPr>
              <a:t>На празника </a:t>
            </a:r>
            <a:r>
              <a:rPr lang="bg-BG" sz="2800" b="1" i="1" smtClean="0">
                <a:solidFill>
                  <a:srgbClr val="FF0000"/>
                </a:solidFill>
              </a:rPr>
              <a:t>Сретение Господне </a:t>
            </a:r>
            <a:r>
              <a:rPr lang="bg-BG" sz="2800" b="1" i="1" smtClean="0">
                <a:solidFill>
                  <a:srgbClr val="C00000"/>
                </a:solidFill>
              </a:rPr>
              <a:t>ние възпоменаваме как пророците Симеон и Ана посрещнали в храма Богомладенеца Иисус Христос.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40000">
              <a:schemeClr val="tx1"/>
            </a:gs>
            <a:gs pos="100000">
              <a:schemeClr val="accent2">
                <a:lumMod val="20000"/>
                <a:lumOff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-17463" y="4572000"/>
            <a:ext cx="9372601" cy="4876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bg-BG" smtClean="0"/>
              <a:t>   		</a:t>
            </a:r>
            <a:r>
              <a:rPr lang="ru-RU" sz="2400" b="1" smtClean="0">
                <a:solidFill>
                  <a:srgbClr val="C00000"/>
                </a:solidFill>
              </a:rPr>
              <a:t>По примера на света Богородица, православната църква е установила всеки младенец да се представи в Божия храм на 40-тия ден от раждането му.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		Свещеникът чете „чиста молитва” над родилката и благославя младенеца. </a:t>
            </a:r>
            <a:endParaRPr lang="bg-BG" sz="2400" b="1" i="1" smtClean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7"/>
          <a:stretch>
            <a:fillRect/>
          </a:stretch>
        </p:blipFill>
        <p:spPr bwMode="auto">
          <a:xfrm>
            <a:off x="1799637" y="593072"/>
            <a:ext cx="5058363" cy="3555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tx1"/>
            </a:gs>
            <a:gs pos="27000">
              <a:srgbClr val="FFC000">
                <a:alpha val="25000"/>
              </a:srgbClr>
            </a:gs>
            <a:gs pos="100000">
              <a:srgbClr val="F7F991">
                <a:alpha val="3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smtClean="0">
                <a:solidFill>
                  <a:srgbClr val="FF0000"/>
                </a:solidFill>
              </a:rPr>
              <a:t>Въпроси към урока: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bg-BG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Какво означава думата “сретение”?</a:t>
            </a:r>
          </a:p>
          <a:p>
            <a:pPr>
              <a:defRPr/>
            </a:pPr>
            <a:r>
              <a:rPr lang="bg-BG" sz="2800" b="1" dirty="0" smtClean="0">
                <a:solidFill>
                  <a:srgbClr val="FF0000"/>
                </a:solidFill>
              </a:rPr>
              <a:t>Кога света Богородица и праведният Йосиф занесли Богомладенеца да Го представят  в храма?</a:t>
            </a:r>
          </a:p>
          <a:p>
            <a:pPr>
              <a:defRPr/>
            </a:pPr>
            <a:r>
              <a:rPr lang="bg-BG" sz="2800" b="1" dirty="0" smtClean="0">
                <a:solidFill>
                  <a:srgbClr val="7030A0"/>
                </a:solidFill>
              </a:rPr>
              <a:t>Кой ги посрещнал там?</a:t>
            </a:r>
          </a:p>
          <a:p>
            <a:pPr>
              <a:defRPr/>
            </a:pPr>
            <a:r>
              <a:rPr lang="bg-BG" sz="2800" b="1" dirty="0" smtClean="0">
                <a:solidFill>
                  <a:srgbClr val="00B050"/>
                </a:solidFill>
              </a:rPr>
              <a:t>Кога празнуваме Сретение Господне?</a:t>
            </a:r>
          </a:p>
          <a:p>
            <a:pPr>
              <a:defRPr/>
            </a:pPr>
            <a:r>
              <a:rPr lang="bg-BG" sz="2800" b="1" dirty="0" smtClean="0">
                <a:solidFill>
                  <a:srgbClr val="C00000"/>
                </a:solidFill>
              </a:rPr>
              <a:t>Кога за пръв път младенците се отнасят в храма и на майката се чете чиста молитва?</a:t>
            </a:r>
            <a:endParaRPr lang="bg-BG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151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Georgia</vt:lpstr>
      <vt:lpstr>Calibri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Сретение Господне 2 февруари</vt:lpstr>
      <vt:lpstr>PowerPoint Presentation</vt:lpstr>
      <vt:lpstr>Въпроси към урока: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Сретение господне</dc:title>
  <dc:creator/>
  <cp:lastModifiedBy>Ivo</cp:lastModifiedBy>
  <cp:revision>20</cp:revision>
  <dcterms:created xsi:type="dcterms:W3CDTF">2006-08-16T00:00:00Z</dcterms:created>
  <dcterms:modified xsi:type="dcterms:W3CDTF">2019-02-20T20:37:57Z</dcterms:modified>
  <cp:contentStatus/>
</cp:coreProperties>
</file>