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5" r:id="rId12"/>
    <p:sldId id="266" r:id="rId13"/>
    <p:sldId id="267" r:id="rId14"/>
    <p:sldId id="271" r:id="rId15"/>
    <p:sldId id="272" r:id="rId16"/>
    <p:sldId id="273" r:id="rId17"/>
    <p:sldId id="274" r:id="rId18"/>
    <p:sldId id="268" r:id="rId19"/>
    <p:sldId id="269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>
                <a:alpha val="73000"/>
              </a:srgbClr>
            </a:gs>
            <a:gs pos="50000">
              <a:schemeClr val="bg1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54608" y="457200"/>
            <a:ext cx="623478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Притчата </a:t>
            </a:r>
            <a:endParaRPr lang="en-US" sz="7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bg-BG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блудния син</a:t>
            </a:r>
            <a:endParaRPr lang="en-IE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013" y="3063240"/>
            <a:ext cx="5721974" cy="3566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340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43000"/>
            <a:ext cx="4419600" cy="4525962"/>
          </a:xfrm>
        </p:spPr>
        <p:txBody>
          <a:bodyPr>
            <a:normAutofit/>
          </a:bodyPr>
          <a:lstStyle/>
          <a:p>
            <a:pPr algn="l"/>
            <a:r>
              <a:rPr lang="bg-BG" sz="4000" b="1" dirty="0" smtClean="0"/>
              <a:t>	</a:t>
            </a:r>
            <a:r>
              <a:rPr lang="bg-BG" sz="3200" b="1" dirty="0" smtClean="0">
                <a:solidFill>
                  <a:srgbClr val="C00000"/>
                </a:solidFill>
              </a:rPr>
              <a:t>Един син поискал от баща си своя дял от наследството и тръгнал да търси щастието си по широкия свят.</a:t>
            </a:r>
            <a:endParaRPr lang="en-IE" sz="32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52400"/>
            <a:ext cx="3886200" cy="649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10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191000"/>
            <a:ext cx="7315200" cy="2667000"/>
          </a:xfrm>
        </p:spPr>
        <p:txBody>
          <a:bodyPr>
            <a:normAutofit/>
          </a:bodyPr>
          <a:lstStyle/>
          <a:p>
            <a:r>
              <a:rPr lang="bg-BG" sz="3600" b="1" dirty="0" smtClean="0">
                <a:solidFill>
                  <a:srgbClr val="C00000"/>
                </a:solidFill>
              </a:rPr>
              <a:t>Той започнал да гуляе с „приятели“ и скоро свършил парите.</a:t>
            </a:r>
            <a:endParaRPr lang="en-IE" sz="36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914400"/>
            <a:ext cx="6231466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29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724400"/>
            <a:ext cx="8077200" cy="1737360"/>
          </a:xfrm>
        </p:spPr>
        <p:txBody>
          <a:bodyPr>
            <a:normAutofit/>
          </a:bodyPr>
          <a:lstStyle/>
          <a:p>
            <a:r>
              <a:rPr lang="bg-BG" sz="3600" b="1" dirty="0" smtClean="0">
                <a:solidFill>
                  <a:srgbClr val="C00000"/>
                </a:solidFill>
              </a:rPr>
              <a:t>Когато го изхвърлили на улицата, никой не се смилил над него.</a:t>
            </a:r>
            <a:endParaRPr lang="en-IE" sz="3600" b="1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99" y="762000"/>
            <a:ext cx="6366933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9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1" y="1274059"/>
            <a:ext cx="4267200" cy="4373562"/>
          </a:xfrm>
        </p:spPr>
        <p:txBody>
          <a:bodyPr>
            <a:normAutofit/>
          </a:bodyPr>
          <a:lstStyle/>
          <a:p>
            <a:pPr algn="l"/>
            <a:r>
              <a:rPr lang="bg-BG" sz="4000" b="1" dirty="0"/>
              <a:t> </a:t>
            </a:r>
            <a:r>
              <a:rPr lang="bg-BG" sz="4000" b="1" dirty="0" smtClean="0"/>
              <a:t> </a:t>
            </a:r>
            <a:r>
              <a:rPr lang="bg-BG" sz="3600" b="1" dirty="0" smtClean="0">
                <a:solidFill>
                  <a:srgbClr val="C00000"/>
                </a:solidFill>
              </a:rPr>
              <a:t>За да си изкарва прехраната, той започнал да пасе свинете на един богат човек.</a:t>
            </a:r>
            <a:endParaRPr lang="en-IE" sz="36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55" r="50000"/>
          <a:stretch/>
        </p:blipFill>
        <p:spPr>
          <a:xfrm>
            <a:off x="152400" y="1066800"/>
            <a:ext cx="4500379" cy="478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19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3962400" cy="4373562"/>
          </a:xfrm>
        </p:spPr>
        <p:txBody>
          <a:bodyPr>
            <a:normAutofit/>
          </a:bodyPr>
          <a:lstStyle/>
          <a:p>
            <a:pPr algn="l"/>
            <a:r>
              <a:rPr lang="bg-BG" sz="4000" b="1" dirty="0"/>
              <a:t> </a:t>
            </a:r>
            <a:r>
              <a:rPr lang="bg-BG" sz="4000" b="1" dirty="0" smtClean="0"/>
              <a:t>  </a:t>
            </a:r>
            <a:r>
              <a:rPr lang="bg-BG" sz="3600" b="1" dirty="0" smtClean="0">
                <a:solidFill>
                  <a:srgbClr val="C00000"/>
                </a:solidFill>
              </a:rPr>
              <a:t>Блудният син живеел толкова бедно, че дори му се искало да яде от храната на животните.</a:t>
            </a:r>
            <a:endParaRPr lang="en-IE" sz="3600" b="1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666206"/>
            <a:ext cx="405240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8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9566" y="1325346"/>
            <a:ext cx="4419600" cy="4373562"/>
          </a:xfrm>
        </p:spPr>
        <p:txBody>
          <a:bodyPr>
            <a:normAutofit/>
          </a:bodyPr>
          <a:lstStyle/>
          <a:p>
            <a:pPr algn="l"/>
            <a:r>
              <a:rPr lang="bg-BG" sz="4000" b="1" dirty="0"/>
              <a:t> </a:t>
            </a:r>
            <a:r>
              <a:rPr lang="bg-BG" sz="4000" b="1" dirty="0" smtClean="0"/>
              <a:t>  </a:t>
            </a:r>
            <a:r>
              <a:rPr lang="bg-BG" sz="3600" b="1" dirty="0" smtClean="0">
                <a:solidFill>
                  <a:srgbClr val="C00000"/>
                </a:solidFill>
              </a:rPr>
              <a:t>Един ден той се осъзнал, замислил се, че при баща му </a:t>
            </a:r>
            <a:r>
              <a:rPr lang="bg-BG" sz="3600" b="1" dirty="0" smtClean="0">
                <a:solidFill>
                  <a:srgbClr val="C00000"/>
                </a:solidFill>
              </a:rPr>
              <a:t>дори </a:t>
            </a:r>
            <a:r>
              <a:rPr lang="bg-BG" sz="3600" b="1" dirty="0" smtClean="0">
                <a:solidFill>
                  <a:srgbClr val="C00000"/>
                </a:solidFill>
              </a:rPr>
              <a:t>слугите живеят по-добре.</a:t>
            </a:r>
            <a:endParaRPr lang="en-IE" sz="3600" b="1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1004455"/>
            <a:ext cx="4449862" cy="524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96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984" y="1242219"/>
            <a:ext cx="4953000" cy="4373562"/>
          </a:xfrm>
        </p:spPr>
        <p:txBody>
          <a:bodyPr>
            <a:normAutofit/>
          </a:bodyPr>
          <a:lstStyle/>
          <a:p>
            <a:pPr algn="l"/>
            <a:r>
              <a:rPr lang="bg-BG" sz="4000" b="1" dirty="0"/>
              <a:t> </a:t>
            </a:r>
            <a:r>
              <a:rPr lang="bg-BG" sz="4000" b="1" dirty="0" smtClean="0"/>
              <a:t> </a:t>
            </a:r>
            <a:r>
              <a:rPr lang="bg-BG" sz="3600" b="1" dirty="0" smtClean="0">
                <a:solidFill>
                  <a:srgbClr val="C00000"/>
                </a:solidFill>
              </a:rPr>
              <a:t>Блудният син решил да се върне, да поиска прошка от баща си и да го помоли да стане като един от слугите.</a:t>
            </a:r>
            <a:endParaRPr lang="en-IE" sz="36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57"/>
          <a:stretch/>
        </p:blipFill>
        <p:spPr>
          <a:xfrm>
            <a:off x="5334000" y="685800"/>
            <a:ext cx="3646592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45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0" y="1752600"/>
            <a:ext cx="4495800" cy="4373562"/>
          </a:xfrm>
        </p:spPr>
        <p:txBody>
          <a:bodyPr>
            <a:normAutofit/>
          </a:bodyPr>
          <a:lstStyle/>
          <a:p>
            <a:pPr algn="l"/>
            <a:r>
              <a:rPr lang="bg-BG" sz="4000" b="1" dirty="0"/>
              <a:t> </a:t>
            </a:r>
            <a:r>
              <a:rPr lang="bg-BG" sz="4000" b="1" dirty="0" smtClean="0"/>
              <a:t> </a:t>
            </a:r>
            <a:r>
              <a:rPr lang="bg-BG" sz="3600" b="1" dirty="0" smtClean="0">
                <a:solidFill>
                  <a:srgbClr val="C00000"/>
                </a:solidFill>
              </a:rPr>
              <a:t>Бащата, който не престанал да го очаква, съзрял го отдалеч и се втурнал да го посрещне. </a:t>
            </a:r>
            <a:br>
              <a:rPr lang="bg-BG" sz="3600" b="1" dirty="0" smtClean="0">
                <a:solidFill>
                  <a:srgbClr val="C00000"/>
                </a:solidFill>
              </a:rPr>
            </a:br>
            <a:r>
              <a:rPr lang="bg-BG" sz="4000" b="1" dirty="0">
                <a:solidFill>
                  <a:srgbClr val="C00000"/>
                </a:solidFill>
              </a:rPr>
              <a:t/>
            </a:r>
            <a:br>
              <a:rPr lang="bg-BG" sz="4000" b="1" dirty="0">
                <a:solidFill>
                  <a:srgbClr val="C00000"/>
                </a:solidFill>
              </a:rPr>
            </a:br>
            <a:endParaRPr lang="en-IE" sz="40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Documents and Settings\Ivo\Desktop\_f_1273Intoarcerea-fiului-risipitor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6" t="10332" r="6024" b="2920"/>
          <a:stretch/>
        </p:blipFill>
        <p:spPr bwMode="auto">
          <a:xfrm>
            <a:off x="156754" y="668708"/>
            <a:ext cx="4643846" cy="562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97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1143000"/>
            <a:ext cx="4949569" cy="4373562"/>
          </a:xfrm>
        </p:spPr>
        <p:txBody>
          <a:bodyPr>
            <a:normAutofit fontScale="90000"/>
          </a:bodyPr>
          <a:lstStyle/>
          <a:p>
            <a:pPr algn="l"/>
            <a:r>
              <a:rPr lang="bg-BG" sz="4000" b="1" dirty="0"/>
              <a:t> </a:t>
            </a:r>
            <a:r>
              <a:rPr lang="bg-BG" sz="4000" b="1" dirty="0" smtClean="0"/>
              <a:t> </a:t>
            </a:r>
            <a:r>
              <a:rPr lang="bg-BG" sz="4000" b="1" dirty="0">
                <a:solidFill>
                  <a:srgbClr val="C00000"/>
                </a:solidFill>
              </a:rPr>
              <a:t/>
            </a:r>
            <a:br>
              <a:rPr lang="bg-BG" sz="4000" b="1" dirty="0">
                <a:solidFill>
                  <a:srgbClr val="C00000"/>
                </a:solidFill>
              </a:rPr>
            </a:br>
            <a:r>
              <a:rPr lang="bg-BG" sz="4000" b="1" dirty="0" smtClean="0">
                <a:solidFill>
                  <a:srgbClr val="C00000"/>
                </a:solidFill>
              </a:rPr>
              <a:t>„</a:t>
            </a:r>
            <a:r>
              <a:rPr lang="bg-BG" sz="4000" b="1" i="1" dirty="0" smtClean="0">
                <a:solidFill>
                  <a:srgbClr val="C00000"/>
                </a:solidFill>
              </a:rPr>
              <a:t>Татко, сгреших и не съм достоен да се нарека твой син, но приеми ме като един от слугите си</a:t>
            </a:r>
            <a:r>
              <a:rPr lang="bg-BG" sz="4000" b="1" dirty="0" smtClean="0">
                <a:solidFill>
                  <a:srgbClr val="C00000"/>
                </a:solidFill>
              </a:rPr>
              <a:t>“- заплакал блудния син.</a:t>
            </a:r>
            <a:endParaRPr lang="en-IE" sz="4000" b="1" dirty="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7" r="21857"/>
          <a:stretch/>
        </p:blipFill>
        <p:spPr>
          <a:xfrm flipH="1">
            <a:off x="152400" y="1371599"/>
            <a:ext cx="4343400" cy="459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28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524000"/>
            <a:ext cx="3657600" cy="4373562"/>
          </a:xfrm>
        </p:spPr>
        <p:txBody>
          <a:bodyPr>
            <a:normAutofit/>
          </a:bodyPr>
          <a:lstStyle/>
          <a:p>
            <a:pPr algn="l"/>
            <a:r>
              <a:rPr lang="bg-BG" sz="4000" b="1" dirty="0"/>
              <a:t> </a:t>
            </a:r>
            <a:r>
              <a:rPr lang="bg-BG" sz="4000" b="1" dirty="0" smtClean="0"/>
              <a:t> </a:t>
            </a:r>
            <a:r>
              <a:rPr lang="bg-BG" sz="3600" b="1" dirty="0" smtClean="0">
                <a:solidFill>
                  <a:srgbClr val="C00000"/>
                </a:solidFill>
              </a:rPr>
              <a:t>Бащата видял разкаянието на сина си и всичко му простил.</a:t>
            </a:r>
            <a:endParaRPr lang="en-IE" sz="36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Documents and Settings\Ivo\Desktop\Блудният син\prodigal-s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63" r="18020"/>
          <a:stretch/>
        </p:blipFill>
        <p:spPr bwMode="auto">
          <a:xfrm>
            <a:off x="4267200" y="457200"/>
            <a:ext cx="4754880" cy="599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38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029200"/>
            <a:ext cx="8991600" cy="2238375"/>
          </a:xfrm>
        </p:spPr>
        <p:txBody>
          <a:bodyPr>
            <a:normAutofit/>
          </a:bodyPr>
          <a:lstStyle/>
          <a:p>
            <a:r>
              <a:rPr lang="bg-BG" sz="4000" b="1" dirty="0"/>
              <a:t> </a:t>
            </a:r>
            <a:r>
              <a:rPr lang="bg-BG" sz="4000" b="1" dirty="0" smtClean="0"/>
              <a:t> </a:t>
            </a:r>
            <a:r>
              <a:rPr lang="bg-BG" sz="3600" b="1" dirty="0" smtClean="0">
                <a:solidFill>
                  <a:srgbClr val="C00000"/>
                </a:solidFill>
              </a:rPr>
              <a:t>Той наредил да облекат и обуят блудния син, и да сложат пръстен на ръката му.</a:t>
            </a:r>
            <a:endParaRPr lang="en-IE" sz="36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1" t="2679" r="1259" b="2906"/>
          <a:stretch/>
        </p:blipFill>
        <p:spPr>
          <a:xfrm>
            <a:off x="783770" y="152400"/>
            <a:ext cx="7576459" cy="51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4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3499"/>
            <a:ext cx="8648700" cy="2238375"/>
          </a:xfrm>
        </p:spPr>
        <p:txBody>
          <a:bodyPr>
            <a:normAutofit/>
          </a:bodyPr>
          <a:lstStyle/>
          <a:p>
            <a:r>
              <a:rPr lang="bg-BG" sz="3600" b="1" dirty="0" smtClean="0">
                <a:solidFill>
                  <a:srgbClr val="C00000"/>
                </a:solidFill>
              </a:rPr>
              <a:t>Бащата устроил голямо тържество за посрещане на разкаяния блуден син.</a:t>
            </a:r>
            <a:br>
              <a:rPr lang="bg-BG" sz="3600" b="1" dirty="0" smtClean="0">
                <a:solidFill>
                  <a:srgbClr val="C00000"/>
                </a:solidFill>
              </a:rPr>
            </a:br>
            <a:endParaRPr lang="en-IE" sz="40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000" b="9238"/>
          <a:stretch/>
        </p:blipFill>
        <p:spPr>
          <a:xfrm>
            <a:off x="1600200" y="228600"/>
            <a:ext cx="6019654" cy="422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51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0"/>
            <a:ext cx="5029200" cy="4648200"/>
          </a:xfrm>
        </p:spPr>
        <p:txBody>
          <a:bodyPr>
            <a:normAutofit/>
          </a:bodyPr>
          <a:lstStyle/>
          <a:p>
            <a:pPr algn="l"/>
            <a:r>
              <a:rPr lang="bg-BG" sz="4000" b="1" dirty="0"/>
              <a:t> </a:t>
            </a:r>
            <a:r>
              <a:rPr lang="bg-BG" sz="4000" b="1" dirty="0" smtClean="0"/>
              <a:t>  </a:t>
            </a:r>
            <a:r>
              <a:rPr lang="bg-BG" sz="3200" b="1" dirty="0" smtClean="0">
                <a:solidFill>
                  <a:srgbClr val="C00000"/>
                </a:solidFill>
              </a:rPr>
              <a:t>А по-големият брат като се завърнал след работа от полето, дочул шума от празненството и попитал какво става.</a:t>
            </a:r>
            <a:endParaRPr lang="en-IE" sz="3200" b="1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04800"/>
            <a:ext cx="2933700" cy="624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70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2057400"/>
            <a:ext cx="4572000" cy="3886200"/>
          </a:xfrm>
        </p:spPr>
        <p:txBody>
          <a:bodyPr>
            <a:normAutofit fontScale="90000"/>
          </a:bodyPr>
          <a:lstStyle/>
          <a:p>
            <a:pPr algn="l"/>
            <a:r>
              <a:rPr lang="bg-BG" sz="4000" b="1" dirty="0"/>
              <a:t> </a:t>
            </a:r>
            <a:r>
              <a:rPr lang="bg-BG" sz="4000" b="1" dirty="0" smtClean="0"/>
              <a:t> </a:t>
            </a:r>
            <a:r>
              <a:rPr lang="bg-BG" sz="3600" b="1" dirty="0" smtClean="0">
                <a:solidFill>
                  <a:srgbClr val="C00000"/>
                </a:solidFill>
              </a:rPr>
              <a:t>Отговорили му, че брат му се е върнал и баща им е събрал всички да се веселят, че го е приел здрав. </a:t>
            </a:r>
            <a:br>
              <a:rPr lang="bg-BG" sz="3600" b="1" dirty="0" smtClean="0">
                <a:solidFill>
                  <a:srgbClr val="C00000"/>
                </a:solidFill>
              </a:rPr>
            </a:br>
            <a:r>
              <a:rPr lang="bg-BG" sz="4000" b="1" dirty="0">
                <a:solidFill>
                  <a:srgbClr val="C00000"/>
                </a:solidFill>
              </a:rPr>
              <a:t/>
            </a:r>
            <a:br>
              <a:rPr lang="bg-BG" sz="4000" b="1" dirty="0">
                <a:solidFill>
                  <a:srgbClr val="C00000"/>
                </a:solidFill>
              </a:rPr>
            </a:br>
            <a:endParaRPr lang="en-IE" sz="4000" b="1" dirty="0">
              <a:solidFill>
                <a:srgbClr val="C00000"/>
              </a:solidFill>
            </a:endParaRPr>
          </a:p>
        </p:txBody>
      </p:sp>
      <p:pic>
        <p:nvPicPr>
          <p:cNvPr id="3" name="Picture 2" descr="C:\Documents and Settings\Ivo\Desktop\Блудният син\fiul-risipitor_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7" r="5951"/>
          <a:stretch/>
        </p:blipFill>
        <p:spPr bwMode="auto">
          <a:xfrm>
            <a:off x="76200" y="1676400"/>
            <a:ext cx="4352109" cy="404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38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800600"/>
            <a:ext cx="8763000" cy="2234474"/>
          </a:xfrm>
        </p:spPr>
        <p:txBody>
          <a:bodyPr>
            <a:normAutofit/>
          </a:bodyPr>
          <a:lstStyle/>
          <a:p>
            <a:pPr algn="l"/>
            <a:r>
              <a:rPr lang="bg-BG" sz="4000" b="1" dirty="0"/>
              <a:t> </a:t>
            </a:r>
            <a:r>
              <a:rPr lang="bg-BG" sz="4000" b="1" dirty="0" smtClean="0"/>
              <a:t>  </a:t>
            </a:r>
            <a:r>
              <a:rPr lang="bg-BG" sz="3600" b="1" dirty="0" smtClean="0">
                <a:solidFill>
                  <a:srgbClr val="C00000"/>
                </a:solidFill>
              </a:rPr>
              <a:t>А големият брат се разсърдил, че баща му приел така недостойния син, а за него – верния син никога не е устроил тържество.</a:t>
            </a:r>
            <a:endParaRPr lang="en-IE" sz="36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01" b="58443"/>
          <a:stretch/>
        </p:blipFill>
        <p:spPr>
          <a:xfrm>
            <a:off x="1905000" y="304800"/>
            <a:ext cx="5181600" cy="461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44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623526"/>
            <a:ext cx="9144000" cy="2234474"/>
          </a:xfrm>
        </p:spPr>
        <p:txBody>
          <a:bodyPr>
            <a:normAutofit fontScale="90000"/>
          </a:bodyPr>
          <a:lstStyle/>
          <a:p>
            <a:pPr algn="l"/>
            <a:r>
              <a:rPr lang="bg-BG" sz="4000" b="1" dirty="0"/>
              <a:t> </a:t>
            </a:r>
            <a:r>
              <a:rPr lang="bg-BG" sz="4000" b="1" dirty="0" smtClean="0"/>
              <a:t>  </a:t>
            </a:r>
            <a:r>
              <a:rPr lang="ru-RU" sz="3600" b="1" dirty="0">
                <a:solidFill>
                  <a:srgbClr val="C00000"/>
                </a:solidFill>
              </a:rPr>
              <a:t>А </a:t>
            </a:r>
            <a:r>
              <a:rPr lang="ru-RU" sz="3600" b="1" dirty="0" smtClean="0">
                <a:solidFill>
                  <a:srgbClr val="C00000"/>
                </a:solidFill>
              </a:rPr>
              <a:t>бащата му рекъл: «</a:t>
            </a:r>
            <a:r>
              <a:rPr lang="ru-RU" sz="3600" b="1" i="1" dirty="0" smtClean="0">
                <a:solidFill>
                  <a:srgbClr val="C00000"/>
                </a:solidFill>
              </a:rPr>
              <a:t>Чедо</a:t>
            </a:r>
            <a:r>
              <a:rPr lang="ru-RU" sz="3600" b="1" i="1" dirty="0">
                <a:solidFill>
                  <a:srgbClr val="C00000"/>
                </a:solidFill>
              </a:rPr>
              <a:t>, ти си винаги с мене, и всичко мое е </a:t>
            </a:r>
            <a:r>
              <a:rPr lang="ru-RU" sz="3600" b="1" i="1" dirty="0" smtClean="0">
                <a:solidFill>
                  <a:srgbClr val="C00000"/>
                </a:solidFill>
              </a:rPr>
              <a:t>твое, а тоя </a:t>
            </a:r>
            <a:r>
              <a:rPr lang="ru-RU" sz="3600" b="1" i="1" dirty="0">
                <a:solidFill>
                  <a:srgbClr val="C00000"/>
                </a:solidFill>
              </a:rPr>
              <a:t>ти брат мъртъв беше, и оживя, изгубен беше, и се намери</a:t>
            </a:r>
            <a:r>
              <a:rPr lang="bg-BG" sz="3600" b="1" i="1" dirty="0" smtClean="0">
                <a:solidFill>
                  <a:srgbClr val="C00000"/>
                </a:solidFill>
              </a:rPr>
              <a:t>.“</a:t>
            </a:r>
            <a:endParaRPr lang="en-IE" sz="3600" b="1" i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Documents and Settings\Ivo\Desktop\Блудният син\fiul risipi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4519" r="2426" b="10006"/>
          <a:stretch/>
        </p:blipFill>
        <p:spPr bwMode="auto">
          <a:xfrm>
            <a:off x="1841863" y="0"/>
            <a:ext cx="5917474" cy="485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98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724400"/>
            <a:ext cx="8991600" cy="2238375"/>
          </a:xfrm>
        </p:spPr>
        <p:txBody>
          <a:bodyPr>
            <a:normAutofit/>
          </a:bodyPr>
          <a:lstStyle/>
          <a:p>
            <a:r>
              <a:rPr lang="bg-BG" sz="3600" b="1" dirty="0" smtClean="0">
                <a:solidFill>
                  <a:srgbClr val="C00000"/>
                </a:solidFill>
              </a:rPr>
              <a:t>Като бащата в тази притча, и нашият Бог е готов да ни прости, когато се разкайваме за греховете си и се завръщаме при Него.</a:t>
            </a:r>
            <a:endParaRPr lang="en-IE" sz="36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0480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23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000">
              <a:schemeClr val="bg1"/>
            </a:gs>
            <a:gs pos="10000">
              <a:srgbClr val="FFFF00">
                <a:alpha val="24000"/>
              </a:srgbClr>
            </a:gs>
            <a:gs pos="100000">
              <a:srgbClr val="FFFF00">
                <a:alpha val="47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458200" cy="6734175"/>
          </a:xfrm>
        </p:spPr>
        <p:txBody>
          <a:bodyPr>
            <a:normAutofit fontScale="90000"/>
          </a:bodyPr>
          <a:lstStyle/>
          <a:p>
            <a:pPr algn="l"/>
            <a:r>
              <a:rPr lang="bg-BG" sz="4800" b="1" dirty="0" smtClean="0">
                <a:solidFill>
                  <a:srgbClr val="0070C0"/>
                </a:solidFill>
              </a:rPr>
              <a:t>         Въпроси към урока:</a:t>
            </a:r>
            <a:br>
              <a:rPr lang="bg-BG" sz="4800" b="1" dirty="0" smtClean="0">
                <a:solidFill>
                  <a:srgbClr val="0070C0"/>
                </a:solidFill>
              </a:rPr>
            </a:br>
            <a:r>
              <a:rPr lang="bg-BG" sz="4000" b="1" dirty="0" smtClean="0">
                <a:solidFill>
                  <a:srgbClr val="FF0000"/>
                </a:solidFill>
              </a:rPr>
              <a:t/>
            </a:r>
            <a:br>
              <a:rPr lang="bg-BG" sz="4000" b="1" dirty="0" smtClean="0">
                <a:solidFill>
                  <a:srgbClr val="FF0000"/>
                </a:solidFill>
              </a:rPr>
            </a:br>
            <a:r>
              <a:rPr lang="bg-BG" sz="4000" b="1" dirty="0" smtClean="0">
                <a:solidFill>
                  <a:srgbClr val="FF0000"/>
                </a:solidFill>
              </a:rPr>
              <a:t>1. Защо синът от притчата е наречен „блуден син“?</a:t>
            </a:r>
            <a:br>
              <a:rPr lang="bg-BG" sz="4000" b="1" dirty="0" smtClean="0">
                <a:solidFill>
                  <a:srgbClr val="FF0000"/>
                </a:solidFill>
              </a:rPr>
            </a:br>
            <a:r>
              <a:rPr lang="bg-BG" sz="4000" b="1" dirty="0" smtClean="0">
                <a:solidFill>
                  <a:srgbClr val="C00000"/>
                </a:solidFill>
              </a:rPr>
              <a:t>2. Каква беда го постигнала?</a:t>
            </a:r>
            <a:br>
              <a:rPr lang="bg-BG" sz="4000" b="1" dirty="0" smtClean="0">
                <a:solidFill>
                  <a:srgbClr val="C00000"/>
                </a:solidFill>
              </a:rPr>
            </a:br>
            <a:r>
              <a:rPr lang="bg-BG" sz="4000" b="1" dirty="0" smtClean="0">
                <a:solidFill>
                  <a:srgbClr val="92D050"/>
                </a:solidFill>
              </a:rPr>
              <a:t>3. Защо бащата му простил</a:t>
            </a:r>
            <a:r>
              <a:rPr lang="bg-BG" sz="4000" b="1" dirty="0" smtClean="0">
                <a:solidFill>
                  <a:srgbClr val="92D050"/>
                </a:solidFill>
              </a:rPr>
              <a:t>?</a:t>
            </a:r>
            <a:br>
              <a:rPr lang="bg-BG" sz="4000" b="1" dirty="0" smtClean="0">
                <a:solidFill>
                  <a:srgbClr val="92D050"/>
                </a:solidFill>
              </a:rPr>
            </a:br>
            <a:r>
              <a:rPr lang="bg-BG" sz="4000" b="1" dirty="0" smtClean="0">
                <a:solidFill>
                  <a:srgbClr val="990099"/>
                </a:solidFill>
              </a:rPr>
              <a:t>4. С право ли големият брат се сърди и завижда?</a:t>
            </a:r>
            <a:r>
              <a:rPr lang="bg-BG" sz="4000" b="1" dirty="0" smtClean="0">
                <a:solidFill>
                  <a:srgbClr val="990099"/>
                </a:solidFill>
              </a:rPr>
              <a:t/>
            </a:r>
            <a:br>
              <a:rPr lang="bg-BG" sz="4000" b="1" dirty="0" smtClean="0">
                <a:solidFill>
                  <a:srgbClr val="990099"/>
                </a:solidFill>
              </a:rPr>
            </a:br>
            <a:r>
              <a:rPr lang="bg-BG" sz="4000" b="1" dirty="0">
                <a:solidFill>
                  <a:srgbClr val="00B0F0"/>
                </a:solidFill>
              </a:rPr>
              <a:t>5</a:t>
            </a:r>
            <a:r>
              <a:rPr lang="bg-BG" sz="4000" b="1" dirty="0" smtClean="0">
                <a:solidFill>
                  <a:srgbClr val="00B0F0"/>
                </a:solidFill>
              </a:rPr>
              <a:t>. </a:t>
            </a:r>
            <a:r>
              <a:rPr lang="bg-BG" sz="4000" b="1" dirty="0" smtClean="0">
                <a:solidFill>
                  <a:srgbClr val="00B0F0"/>
                </a:solidFill>
              </a:rPr>
              <a:t>Кой е </a:t>
            </a:r>
            <a:r>
              <a:rPr lang="bg-BG" sz="4000" b="1" dirty="0" smtClean="0">
                <a:solidFill>
                  <a:srgbClr val="00B0F0"/>
                </a:solidFill>
              </a:rPr>
              <a:t>представен </a:t>
            </a:r>
            <a:r>
              <a:rPr lang="bg-BG" sz="4000" b="1" dirty="0" smtClean="0">
                <a:solidFill>
                  <a:srgbClr val="00B0F0"/>
                </a:solidFill>
              </a:rPr>
              <a:t>чрез образа на бащата?</a:t>
            </a:r>
            <a:br>
              <a:rPr lang="bg-BG" sz="4000" b="1" dirty="0" smtClean="0">
                <a:solidFill>
                  <a:srgbClr val="00B0F0"/>
                </a:solidFill>
              </a:rPr>
            </a:br>
            <a:r>
              <a:rPr lang="bg-BG" sz="4000" b="1" dirty="0">
                <a:solidFill>
                  <a:srgbClr val="FFC000"/>
                </a:solidFill>
              </a:rPr>
              <a:t>6</a:t>
            </a:r>
            <a:r>
              <a:rPr lang="bg-BG" sz="4000" b="1" dirty="0" smtClean="0">
                <a:solidFill>
                  <a:srgbClr val="FFC000"/>
                </a:solidFill>
              </a:rPr>
              <a:t>. </a:t>
            </a:r>
            <a:r>
              <a:rPr lang="bg-BG" sz="4000" b="1" dirty="0" smtClean="0">
                <a:solidFill>
                  <a:srgbClr val="FFC000"/>
                </a:solidFill>
              </a:rPr>
              <a:t>Каква е поуката за нас?</a:t>
            </a:r>
            <a:br>
              <a:rPr lang="bg-BG" sz="4000" b="1" dirty="0" smtClean="0">
                <a:solidFill>
                  <a:srgbClr val="FFC000"/>
                </a:solidFill>
              </a:rPr>
            </a:br>
            <a:endParaRPr lang="en-IE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00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4999"/>
            <a:ext cx="9144000" cy="307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8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4803154</TotalTime>
  <Words>316</Words>
  <Application>Microsoft Office PowerPoint</Application>
  <PresentationFormat>On-screen Show (4:3)</PresentationFormat>
  <Paragraphs>20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 Един син поискал от баща си своя дял от наследството и тръгнал да търси щастието си по широкия свят.</vt:lpstr>
      <vt:lpstr>Той започнал да гуляе с „приятели“ и скоро свършил парите.</vt:lpstr>
      <vt:lpstr>Когато го изхвърлили на улицата, никой не се смилил над него.</vt:lpstr>
      <vt:lpstr>  За да си изкарва прехраната, той започнал да пасе свинете на един богат човек.</vt:lpstr>
      <vt:lpstr>   Блудният син живеел толкова бедно, че дори му се искало да яде от храната на животните.</vt:lpstr>
      <vt:lpstr>   Един ден той се осъзнал, замислил се, че при баща му дори слугите живеят по-добре.</vt:lpstr>
      <vt:lpstr>  Блудният син решил да се върне, да поиска прошка от баща си и да го помоли да стане като един от слугите.</vt:lpstr>
      <vt:lpstr>  Бащата, който не престанал да го очаква, съзрял го отдалеч и се втурнал да го посрещне.   </vt:lpstr>
      <vt:lpstr>   „Татко, сгреших и не съм достоен да се нарека твой син, но приеми ме като един от слугите си“- заплакал блудния син.</vt:lpstr>
      <vt:lpstr>  Бащата видял разкаянието на сина си и всичко му простил.</vt:lpstr>
      <vt:lpstr>  Той наредил да облекат и обуят блудния син, и да сложат пръстен на ръката му.</vt:lpstr>
      <vt:lpstr>Бащата устроил голямо тържество за посрещане на разкаяния блуден син. </vt:lpstr>
      <vt:lpstr>   А по-големият брат като се завърнал след работа от полето, дочул шума от празненството и попитал какво става.</vt:lpstr>
      <vt:lpstr>  Отговорили му, че брат му се е върнал и баща им е събрал всички да се веселят, че го е приел здрав.   </vt:lpstr>
      <vt:lpstr>   А големият брат се разсърдил, че баща му приел така недостойния син, а за него – верния син никога не е устроил тържество.</vt:lpstr>
      <vt:lpstr>   А бащата му рекъл: «Чедо, ти си винаги с мене, и всичко мое е твое, а тоя ти брат мъртъв беше, и оживя, изгубен беше, и се намери.“</vt:lpstr>
      <vt:lpstr>Като бащата в тази притча, и нашият Бог е готов да ни прости, когато се разкайваме за греховете си и се завръщаме при Него.</vt:lpstr>
      <vt:lpstr>         Въпроси към урока:  1. Защо синът от притчата е наречен „блуден син“? 2. Каква беда го постигнала? 3. Защо бащата му простил? 4. С право ли големият брат се сърди и завижда? 5. Кой е представен чрез образа на бащата? 6. Каква е поуката за нас?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Притчата за блудния син</dc:title>
  <dc:creator/>
  <cp:lastModifiedBy>Ivo</cp:lastModifiedBy>
  <cp:revision>23</cp:revision>
  <dcterms:created xsi:type="dcterms:W3CDTF">2006-08-16T00:00:00Z</dcterms:created>
  <dcterms:modified xsi:type="dcterms:W3CDTF">2019-02-22T15:56:23Z</dcterms:modified>
</cp:coreProperties>
</file>