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60" r:id="rId3"/>
    <p:sldId id="267" r:id="rId4"/>
    <p:sldId id="272" r:id="rId5"/>
    <p:sldId id="274" r:id="rId6"/>
    <p:sldId id="273" r:id="rId7"/>
    <p:sldId id="276" r:id="rId8"/>
    <p:sldId id="268" r:id="rId9"/>
    <p:sldId id="277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BEA2"/>
    <a:srgbClr val="F9EFD7"/>
    <a:srgbClr val="FAF0A4"/>
    <a:srgbClr val="F1F9A5"/>
    <a:srgbClr val="FBF9D5"/>
    <a:srgbClr val="FEF2EC"/>
    <a:srgbClr val="FEECF9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C63D5-0BBF-44DF-AEBE-B70DB41BF49E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601CC-D6BC-47AF-BC1D-A661D3BA5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23438"/>
      </p:ext>
    </p:extLst>
  </p:cSld>
  <p:clrMapOvr>
    <a:masterClrMapping/>
  </p:clrMapOvr>
  <p:transition>
    <p:plu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93CA6-892A-4800-8D9A-756E5C82442D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01DA-2CAD-4754-A7D1-2E77145396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81150"/>
      </p:ext>
    </p:extLst>
  </p:cSld>
  <p:clrMapOvr>
    <a:masterClrMapping/>
  </p:clrMapOvr>
  <p:transition>
    <p:plu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07EFD-A28C-4FF1-856B-DF09048B7342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0E481-7DBE-4D95-81C8-2F73479C9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52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lu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450FD-CB19-4112-BAF1-F5B409A00704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0829-04DD-49BE-945F-F8060A1C3D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79620"/>
      </p:ext>
    </p:extLst>
  </p:cSld>
  <p:clrMapOvr>
    <a:masterClrMapping/>
  </p:clrMapOvr>
  <p:transition>
    <p:plu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38DCF-0120-4783-9022-1FF3CE9C1504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D0CC9-ADAD-40E4-9711-81C82B4FC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269229"/>
      </p:ext>
    </p:extLst>
  </p:cSld>
  <p:clrMapOvr>
    <a:masterClrMapping/>
  </p:clrMapOvr>
  <p:transition>
    <p:plu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F44B2-59F0-4CF9-ACCB-0192CF952924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F38C-953B-4B55-AE86-61A7036D99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53049"/>
      </p:ext>
    </p:extLst>
  </p:cSld>
  <p:clrMapOvr>
    <a:masterClrMapping/>
  </p:clrMapOvr>
  <p:transition>
    <p:plu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605CB-34C5-4979-9E6A-31D6EB5B241F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BC681-7E0F-46DC-A64A-74E0751A9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91536"/>
      </p:ext>
    </p:extLst>
  </p:cSld>
  <p:clrMapOvr>
    <a:masterClrMapping/>
  </p:clrMapOvr>
  <p:transition>
    <p:plu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4868E-938D-4203-BBAA-98FD82558978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E1151-C6A7-4D10-886F-D2C8765E0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177555"/>
      </p:ext>
    </p:extLst>
  </p:cSld>
  <p:clrMapOvr>
    <a:masterClrMapping/>
  </p:clrMapOvr>
  <p:transition>
    <p:plu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66EAB-8073-4A2D-BF62-ECE524D9F48D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025AC-EB73-421B-9E70-ADB3A19909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72395"/>
      </p:ext>
    </p:extLst>
  </p:cSld>
  <p:clrMapOvr>
    <a:masterClrMapping/>
  </p:clrMapOvr>
  <p:transition>
    <p:plu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D96AD-D48E-4A1F-A002-F5689FC99C8B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CCD26-8EE4-47FB-BD66-079C5692C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40673"/>
      </p:ext>
    </p:extLst>
  </p:cSld>
  <p:clrMapOvr>
    <a:masterClrMapping/>
  </p:clrMapOvr>
  <p:transition>
    <p:plu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EF22E-E86F-4BF8-8464-D649CBD41438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5D6CE-A11F-4F3E-B445-FC8C6ACF48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26766"/>
      </p:ext>
    </p:extLst>
  </p:cSld>
  <p:clrMapOvr>
    <a:masterClrMapping/>
  </p:clrMapOvr>
  <p:transition>
    <p:plu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EF6AAB24-B4FE-4359-8A8A-8C69D3D4E93B}" type="datetimeFigureOut">
              <a:rPr lang="en-US"/>
              <a:pPr>
                <a:defRPr/>
              </a:pPr>
              <a:t>4/14/2018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10AAE003-3DA7-4570-90D1-59DD59EE0A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9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ransition>
    <p:plu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000"/>
            </a:gs>
            <a:gs pos="39999">
              <a:schemeClr val="tx1"/>
            </a:gs>
            <a:gs pos="70000">
              <a:srgbClr val="F1F9A5"/>
            </a:gs>
            <a:gs pos="57000">
              <a:schemeClr val="accent3">
                <a:lumMod val="40000"/>
                <a:lumOff val="60000"/>
              </a:scheme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905000"/>
            <a:ext cx="7086600" cy="1828800"/>
          </a:xfrm>
        </p:spPr>
        <p:txBody>
          <a:bodyPr/>
          <a:lstStyle/>
          <a:p>
            <a:pPr algn="ctr">
              <a:defRPr/>
            </a:pPr>
            <a:r>
              <a:rPr lang="bg-BG" sz="7200" i="1" dirty="0" smtClean="0">
                <a:solidFill>
                  <a:srgbClr val="FF0000"/>
                </a:solidFill>
              </a:rPr>
              <a:t>Възкресение Христово</a:t>
            </a:r>
            <a:endParaRPr lang="bg-BG" sz="72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AF0A4"/>
            </a:gs>
            <a:gs pos="39999">
              <a:srgbClr val="FAF0A4"/>
            </a:gs>
            <a:gs pos="70000">
              <a:srgbClr val="C4D6EB"/>
            </a:gs>
            <a:gs pos="100000">
              <a:srgbClr val="FFEBFA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609600"/>
            <a:ext cx="47244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i="1" dirty="0" smtClean="0">
                <a:solidFill>
                  <a:srgbClr val="FF0000"/>
                </a:solidFill>
              </a:rPr>
              <a:t>Спасителят на света</a:t>
            </a:r>
            <a:endParaRPr lang="bg-BG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2133600"/>
            <a:ext cx="4267200" cy="4572000"/>
          </a:xfrm>
        </p:spPr>
        <p:txBody>
          <a:bodyPr>
            <a:no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     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         </a:t>
            </a:r>
            <a:r>
              <a:rPr lang="bg-BG" sz="2400" b="1" i="1" dirty="0" smtClean="0">
                <a:solidFill>
                  <a:srgbClr val="FF0000"/>
                </a:solidFill>
              </a:rPr>
              <a:t>Господ Иисус Христос се ражда на земята като човек, за да ни спаси от злото.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400" b="1" i="1" dirty="0" smtClean="0">
                <a:solidFill>
                  <a:srgbClr val="FF0000"/>
                </a:solidFill>
              </a:rPr>
              <a:t>		Затова Той се нарича Спасител.</a:t>
            </a:r>
            <a:endParaRPr lang="bg-BG" sz="2400" b="1" i="1" dirty="0">
              <a:solidFill>
                <a:srgbClr val="FF0000"/>
              </a:solidFill>
            </a:endParaRPr>
          </a:p>
        </p:txBody>
      </p:sp>
      <p:pic>
        <p:nvPicPr>
          <p:cNvPr id="4100" name="Picture 4" descr="01900_kyriotissa_hag_soph_const_mosaic_9th_452x6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4648200" cy="616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3352800" y="6324600"/>
            <a:ext cx="122713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bg-BG" sz="800"/>
              <a:t>www.dialnet.unirioja.es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chemeClr val="tx1"/>
            </a:gs>
            <a:gs pos="70000">
              <a:schemeClr val="tx1"/>
            </a:gs>
            <a:gs pos="100000">
              <a:srgbClr val="FFEBFA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696200" cy="914400"/>
          </a:xfrm>
        </p:spPr>
        <p:txBody>
          <a:bodyPr/>
          <a:lstStyle/>
          <a:p>
            <a:pPr algn="ctr">
              <a:defRPr/>
            </a:pPr>
            <a:r>
              <a:rPr lang="bg-BG" sz="4000" i="1" dirty="0" smtClean="0">
                <a:solidFill>
                  <a:srgbClr val="FF0000"/>
                </a:solidFill>
              </a:rPr>
              <a:t>Разпятие</a:t>
            </a:r>
            <a:endParaRPr lang="bg-BG" sz="4000" i="1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752600"/>
            <a:ext cx="4114800" cy="4876800"/>
          </a:xfrm>
        </p:spPr>
        <p:txBody>
          <a:bodyPr/>
          <a:lstStyle/>
          <a:p>
            <a:pPr marL="73025" eaLnBrk="1" hangingPunct="1">
              <a:defRPr/>
            </a:pPr>
            <a:r>
              <a:rPr lang="bg-BG" sz="2400" i="1" dirty="0" smtClean="0">
                <a:solidFill>
                  <a:schemeClr val="accent1">
                    <a:lumMod val="50000"/>
                  </a:schemeClr>
                </a:solidFill>
              </a:rPr>
              <a:t>      </a:t>
            </a:r>
            <a:r>
              <a:rPr lang="bg-BG" sz="2400" b="1" i="1" dirty="0" smtClean="0">
                <a:solidFill>
                  <a:srgbClr val="C00000"/>
                </a:solidFill>
              </a:rPr>
              <a:t>Лошите хора не искат да слушат учението на Иисус Христос, защото Той ги разобличава за злите им дела. Те го залавят и разпъват на кръст.</a:t>
            </a:r>
            <a:endParaRPr lang="bg-BG" sz="2400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148" name="Picture 4" descr="pa8i_1www.oodegr.co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4038600" cy="55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381000" y="6477000"/>
            <a:ext cx="8874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bg-BG" sz="800"/>
              <a:t>www.oodegr.co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000"/>
            </a:gs>
            <a:gs pos="39999">
              <a:srgbClr val="FAF0A4"/>
            </a:gs>
            <a:gs pos="70000">
              <a:srgbClr val="F9EFD7"/>
            </a:gs>
            <a:gs pos="100000">
              <a:srgbClr val="FFEBFA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4267200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4400" i="1" dirty="0" smtClean="0">
                <a:solidFill>
                  <a:srgbClr val="FF0000"/>
                </a:solidFill>
              </a:rPr>
              <a:t>Възкресение</a:t>
            </a:r>
            <a:endParaRPr lang="bg-BG" sz="4400" i="1" dirty="0">
              <a:solidFill>
                <a:srgbClr val="FF0000"/>
              </a:solidFill>
            </a:endParaRP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0" y="2667000"/>
            <a:ext cx="4038600" cy="3733800"/>
          </a:xfrm>
        </p:spPr>
        <p:txBody>
          <a:bodyPr/>
          <a:lstStyle/>
          <a:p>
            <a:pPr marL="73025" eaLnBrk="1" hangingPunct="1">
              <a:defRPr/>
            </a:pPr>
            <a:r>
              <a:rPr lang="bg-BG" sz="2200" i="1" dirty="0" smtClean="0">
                <a:solidFill>
                  <a:schemeClr val="accent1">
                    <a:lumMod val="75000"/>
                  </a:schemeClr>
                </a:solidFill>
              </a:rPr>
              <a:t>       </a:t>
            </a:r>
            <a:r>
              <a:rPr lang="bg-BG" sz="2200" b="1" i="1" dirty="0" smtClean="0">
                <a:solidFill>
                  <a:srgbClr val="C00000"/>
                </a:solidFill>
              </a:rPr>
              <a:t> Три дни след като Господ бил погребан, жените мироносици идват на Неговия гроб, но го намират празен. </a:t>
            </a:r>
          </a:p>
          <a:p>
            <a:pPr marL="73025" eaLnBrk="1" hangingPunct="1">
              <a:defRPr/>
            </a:pPr>
            <a:r>
              <a:rPr lang="bg-BG" sz="2200" b="1" i="1" dirty="0" smtClean="0">
                <a:solidFill>
                  <a:srgbClr val="C00000"/>
                </a:solidFill>
              </a:rPr>
              <a:t>     Ангел им известява</a:t>
            </a:r>
            <a:r>
              <a:rPr lang="en-US" sz="2200" b="1" i="1" dirty="0" smtClean="0">
                <a:solidFill>
                  <a:srgbClr val="C00000"/>
                </a:solidFill>
              </a:rPr>
              <a:t>, </a:t>
            </a:r>
            <a:r>
              <a:rPr lang="bg-BG" sz="2200" b="1" i="1" dirty="0" smtClean="0">
                <a:solidFill>
                  <a:srgbClr val="C00000"/>
                </a:solidFill>
              </a:rPr>
              <a:t>че Господ е възкръснал.</a:t>
            </a:r>
          </a:p>
          <a:p>
            <a:pPr marL="73025" eaLnBrk="1" hangingPunct="1">
              <a:defRPr/>
            </a:pPr>
            <a:endParaRPr lang="bg-BG" sz="2400" i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196" name="Picture 4" descr="Copy of Мироносици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"/>
          <a:stretch>
            <a:fillRect/>
          </a:stretch>
        </p:blipFill>
        <p:spPr bwMode="auto">
          <a:xfrm>
            <a:off x="3886200" y="1143000"/>
            <a:ext cx="496887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8"/>
          <p:cNvSpPr>
            <a:spLocks noChangeArrowheads="1"/>
          </p:cNvSpPr>
          <p:nvPr/>
        </p:nvSpPr>
        <p:spPr bwMode="auto">
          <a:xfrm>
            <a:off x="3886200" y="6172200"/>
            <a:ext cx="112553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bg-BG" sz="800"/>
              <a:t>www.stprohor.org.au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61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76200" y="5287107"/>
            <a:ext cx="9144000" cy="1676400"/>
          </a:xfrm>
        </p:spPr>
        <p:txBody>
          <a:bodyPr/>
          <a:lstStyle/>
          <a:p>
            <a:pPr marL="73025" eaLnBrk="1" hangingPunct="1"/>
            <a:r>
              <a:rPr lang="bg-BG" sz="2400" b="1" i="1" dirty="0" smtClean="0">
                <a:solidFill>
                  <a:srgbClr val="756525"/>
                </a:solidFill>
              </a:rPr>
              <a:t>    </a:t>
            </a:r>
            <a:r>
              <a:rPr lang="bg-BG" sz="2400" b="1" i="1" dirty="0" smtClean="0">
                <a:solidFill>
                  <a:srgbClr val="C00000"/>
                </a:solidFill>
              </a:rPr>
              <a:t>В деня на Своето Възкресение Спасителят слиза в ада и извежда от него всички праведници, които от времето на първите хора Адам и Ева остават затворени там</a:t>
            </a:r>
            <a:r>
              <a:rPr lang="bg-BG" sz="2400" b="1" i="1" dirty="0" smtClean="0">
                <a:solidFill>
                  <a:srgbClr val="C00000"/>
                </a:solidFill>
              </a:rPr>
              <a:t>.</a:t>
            </a:r>
            <a:endParaRPr lang="bg-BG" sz="2400" b="1" i="1" dirty="0" smtClean="0">
              <a:solidFill>
                <a:srgbClr val="756525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875"/>
                    </a14:imgEffect>
                    <a14:imgEffect>
                      <a14:saturation sat="85000"/>
                    </a14:imgEffect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55" b="7094"/>
          <a:stretch/>
        </p:blipFill>
        <p:spPr>
          <a:xfrm>
            <a:off x="1676400" y="29308"/>
            <a:ext cx="6105166" cy="5296222"/>
          </a:xfrm>
          <a:prstGeom prst="rect">
            <a:avLst/>
          </a:prstGeom>
        </p:spPr>
      </p:pic>
      <p:sp>
        <p:nvSpPr>
          <p:cNvPr id="7173" name="Rectangle 8"/>
          <p:cNvSpPr>
            <a:spLocks noChangeArrowheads="1"/>
          </p:cNvSpPr>
          <p:nvPr/>
        </p:nvSpPr>
        <p:spPr bwMode="auto">
          <a:xfrm>
            <a:off x="4495800" y="5110086"/>
            <a:ext cx="143180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800" dirty="0"/>
              <a:t>https://www.limnosreport.gr</a:t>
            </a:r>
            <a:endParaRPr lang="bg-BG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000"/>
            </a:gs>
            <a:gs pos="39999">
              <a:srgbClr val="FAF0A4"/>
            </a:gs>
            <a:gs pos="70000">
              <a:srgbClr val="F9EFD7"/>
            </a:gs>
            <a:gs pos="100000">
              <a:srgbClr val="FFEBFA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0"/>
            <a:ext cx="4267200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4400" i="1" dirty="0" smtClean="0">
                <a:solidFill>
                  <a:srgbClr val="FF0000"/>
                </a:solidFill>
              </a:rPr>
              <a:t>Възнесение</a:t>
            </a:r>
            <a:endParaRPr lang="bg-BG" sz="4400" i="1" dirty="0">
              <a:solidFill>
                <a:srgbClr val="FF0000"/>
              </a:solidFill>
            </a:endParaRP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4876800" y="2209800"/>
            <a:ext cx="4267200" cy="3886200"/>
          </a:xfrm>
        </p:spPr>
        <p:txBody>
          <a:bodyPr/>
          <a:lstStyle/>
          <a:p>
            <a:pPr marL="73025" eaLnBrk="1" hangingPunct="1"/>
            <a:r>
              <a:rPr lang="bg-BG" sz="2200" b="1" i="1" smtClean="0">
                <a:solidFill>
                  <a:srgbClr val="C00000"/>
                </a:solidFill>
              </a:rPr>
              <a:t>      Възкръсналият Христос се явява на учениците си много пъти и ги поучава.      	</a:t>
            </a:r>
          </a:p>
          <a:p>
            <a:pPr marL="73025" eaLnBrk="1" hangingPunct="1"/>
            <a:r>
              <a:rPr lang="bg-BG" sz="2200" b="1" i="1" smtClean="0">
                <a:solidFill>
                  <a:srgbClr val="C00000"/>
                </a:solidFill>
              </a:rPr>
              <a:t>      На 40 –тия ден след Своето Възкресение Той се възнася на небето пред очите на голямо множество народ.</a:t>
            </a:r>
          </a:p>
          <a:p>
            <a:pPr marL="73025" eaLnBrk="1" hangingPunct="1"/>
            <a:r>
              <a:rPr lang="bg-BG" sz="2200" b="1" i="1" smtClean="0">
                <a:solidFill>
                  <a:srgbClr val="C00000"/>
                </a:solidFill>
              </a:rPr>
              <a:t>      </a:t>
            </a:r>
          </a:p>
          <a:p>
            <a:pPr marL="73025" eaLnBrk="1" hangingPunct="1"/>
            <a:endParaRPr lang="bg-BG" sz="2400" i="1" smtClean="0">
              <a:solidFill>
                <a:srgbClr val="AF9738"/>
              </a:solidFill>
            </a:endParaRPr>
          </a:p>
        </p:txBody>
      </p:sp>
      <p:pic>
        <p:nvPicPr>
          <p:cNvPr id="5" name="Picture 4" descr="36www.christianicons.gr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8" t="2667" r="2881" b="2667"/>
          <a:stretch>
            <a:fillRect/>
          </a:stretch>
        </p:blipFill>
        <p:spPr bwMode="auto">
          <a:xfrm>
            <a:off x="228600" y="990600"/>
            <a:ext cx="45085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505200" y="6477000"/>
            <a:ext cx="1168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bg-BG" sz="800">
                <a:solidFill>
                  <a:srgbClr val="FAF0A4"/>
                </a:solidFill>
              </a:rPr>
              <a:t>www.christianicons.gr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000"/>
            </a:gs>
            <a:gs pos="39999">
              <a:srgbClr val="FAF0A4"/>
            </a:gs>
            <a:gs pos="70000">
              <a:srgbClr val="F9EFD7"/>
            </a:gs>
            <a:gs pos="100000">
              <a:srgbClr val="FFEBFA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152400" y="1427163"/>
            <a:ext cx="4521200" cy="5248275"/>
          </a:xfrm>
        </p:spPr>
        <p:txBody>
          <a:bodyPr/>
          <a:lstStyle/>
          <a:p>
            <a:pPr marL="73025" eaLnBrk="1" hangingPunct="1"/>
            <a:r>
              <a:rPr lang="bg-BG" sz="2200" b="1" i="1" dirty="0" smtClean="0">
                <a:solidFill>
                  <a:srgbClr val="C00000"/>
                </a:solidFill>
              </a:rPr>
              <a:t>  </a:t>
            </a:r>
            <a:r>
              <a:rPr lang="en-US" sz="2200" b="1" i="1" dirty="0" smtClean="0">
                <a:solidFill>
                  <a:srgbClr val="C00000"/>
                </a:solidFill>
              </a:rPr>
              <a:t>   </a:t>
            </a:r>
            <a:r>
              <a:rPr lang="bg-BG" sz="2200" b="1" i="1" dirty="0" smtClean="0">
                <a:solidFill>
                  <a:srgbClr val="C00000"/>
                </a:solidFill>
              </a:rPr>
              <a:t>Света </a:t>
            </a:r>
            <a:r>
              <a:rPr lang="ru-RU" sz="2200" b="1" i="1" dirty="0" smtClean="0">
                <a:solidFill>
                  <a:srgbClr val="C00000"/>
                </a:solidFill>
              </a:rPr>
              <a:t>Мария Магдалина разпространява </a:t>
            </a:r>
            <a:r>
              <a:rPr lang="ru-RU" sz="2200" b="1" i="1" dirty="0" smtClean="0">
                <a:solidFill>
                  <a:srgbClr val="C00000"/>
                </a:solidFill>
              </a:rPr>
              <a:t>Христо</a:t>
            </a:r>
            <a:r>
              <a:rPr lang="en-US" sz="2200" b="1" i="1" dirty="0" smtClean="0">
                <a:solidFill>
                  <a:srgbClr val="C00000"/>
                </a:solidFill>
              </a:rPr>
              <a:t>-</a:t>
            </a:r>
            <a:r>
              <a:rPr lang="ru-RU" sz="2200" b="1" i="1" dirty="0" smtClean="0">
                <a:solidFill>
                  <a:srgbClr val="C00000"/>
                </a:solidFill>
              </a:rPr>
              <a:t>вото </a:t>
            </a:r>
            <a:r>
              <a:rPr lang="ru-RU" sz="2200" b="1" i="1" dirty="0" smtClean="0">
                <a:solidFill>
                  <a:srgbClr val="C00000"/>
                </a:solidFill>
              </a:rPr>
              <a:t>учение и посещава различни страни. </a:t>
            </a:r>
          </a:p>
          <a:p>
            <a:pPr marL="73025" eaLnBrk="1" hangingPunct="1"/>
            <a:r>
              <a:rPr lang="ru-RU" sz="2200" b="1" i="1" dirty="0" smtClean="0">
                <a:solidFill>
                  <a:srgbClr val="C00000"/>
                </a:solidFill>
              </a:rPr>
              <a:t>     Тя поднася на императора Тиберий червено яйце с думите: "Христос възкресе!" и му разказва за кръстната смърт на Господа и за Неговото Възкресение.</a:t>
            </a:r>
            <a:r>
              <a:rPr lang="bg-BG" sz="2200" b="1" i="1" dirty="0" smtClean="0">
                <a:solidFill>
                  <a:srgbClr val="C00000"/>
                </a:solidFill>
              </a:rPr>
              <a:t>      </a:t>
            </a:r>
          </a:p>
          <a:p>
            <a:pPr marL="73025" eaLnBrk="1" hangingPunct="1"/>
            <a:endParaRPr lang="bg-BG" sz="2400" i="1" dirty="0" smtClean="0">
              <a:solidFill>
                <a:srgbClr val="AF9738"/>
              </a:solidFill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3505200" y="6477000"/>
            <a:ext cx="1168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bg-BG" sz="800">
                <a:solidFill>
                  <a:srgbClr val="FAF0A4"/>
                </a:solidFill>
              </a:rPr>
              <a:t>www.christianicons.gr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125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762000"/>
            <a:ext cx="4257675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000">
              <a:srgbClr val="FFC000">
                <a:alpha val="74000"/>
              </a:srgbClr>
            </a:gs>
            <a:gs pos="60000">
              <a:schemeClr val="tx1">
                <a:lumMod val="95000"/>
              </a:schemeClr>
            </a:gs>
            <a:gs pos="76000">
              <a:srgbClr val="FCBEA2"/>
            </a:gs>
            <a:gs pos="54000">
              <a:schemeClr val="tx1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8153400" cy="1752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4400" i="1" dirty="0" smtClean="0">
                <a:solidFill>
                  <a:srgbClr val="FF0000"/>
                </a:solidFill>
              </a:rPr>
              <a:t>Празникът </a:t>
            </a:r>
            <a:br>
              <a:rPr lang="bg-BG" sz="4400" i="1" dirty="0" smtClean="0">
                <a:solidFill>
                  <a:srgbClr val="FF0000"/>
                </a:solidFill>
              </a:rPr>
            </a:br>
            <a:r>
              <a:rPr lang="bg-BG" sz="4400" i="1" dirty="0" smtClean="0">
                <a:solidFill>
                  <a:srgbClr val="FF0000"/>
                </a:solidFill>
              </a:rPr>
              <a:t>Възкресение Христово -  Великден</a:t>
            </a:r>
            <a:endParaRPr lang="bg-BG" sz="4400" i="1" dirty="0">
              <a:solidFill>
                <a:srgbClr val="FF0000"/>
              </a:solidFill>
            </a:endParaRP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609600" y="3124200"/>
            <a:ext cx="8001000" cy="2667000"/>
          </a:xfrm>
        </p:spPr>
        <p:txBody>
          <a:bodyPr/>
          <a:lstStyle/>
          <a:p>
            <a:pPr marL="73025" eaLnBrk="1" hangingPunct="1"/>
            <a:r>
              <a:rPr lang="bg-BG" i="1" smtClean="0">
                <a:solidFill>
                  <a:srgbClr val="756525"/>
                </a:solidFill>
              </a:rPr>
              <a:t>           </a:t>
            </a:r>
            <a:r>
              <a:rPr lang="bg-BG" sz="2400" b="1" i="1" smtClean="0">
                <a:solidFill>
                  <a:srgbClr val="C00000"/>
                </a:solidFill>
              </a:rPr>
              <a:t>Този празник се нарича Празник на празниците, Великден, защото със Своето Възкресение Бог победи смъртта</a:t>
            </a:r>
            <a:r>
              <a:rPr lang="en-US" sz="2400" b="1" i="1" smtClean="0">
                <a:solidFill>
                  <a:srgbClr val="C00000"/>
                </a:solidFill>
              </a:rPr>
              <a:t>.</a:t>
            </a:r>
          </a:p>
          <a:p>
            <a:pPr marL="73025" eaLnBrk="1" hangingPunct="1"/>
            <a:r>
              <a:rPr lang="bg-BG" sz="2400" b="1" i="1" smtClean="0">
                <a:solidFill>
                  <a:srgbClr val="C00000"/>
                </a:solidFill>
              </a:rPr>
              <a:t>        Той освободи затворените в ада праведници и на всички хора откри път за спасение и вечен живот в Божието царство.</a:t>
            </a:r>
            <a:endParaRPr lang="en-US" sz="2400" b="1" i="1" smtClean="0">
              <a:solidFill>
                <a:srgbClr val="C00000"/>
              </a:solidFill>
            </a:endParaRPr>
          </a:p>
          <a:p>
            <a:pPr marL="73025" eaLnBrk="1" hangingPunct="1"/>
            <a:endParaRPr lang="bg-BG" sz="2400" b="1" i="1" smtClean="0">
              <a:solidFill>
                <a:srgbClr val="C00000"/>
              </a:solidFill>
            </a:endParaRPr>
          </a:p>
          <a:p>
            <a:pPr marL="73025" eaLnBrk="1" hangingPunct="1"/>
            <a:r>
              <a:rPr lang="bg-BG" sz="2400" b="1" i="1" smtClean="0">
                <a:solidFill>
                  <a:srgbClr val="C00000"/>
                </a:solidFill>
              </a:rPr>
              <a:t> 	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000">
              <a:srgbClr val="FFC000">
                <a:alpha val="74000"/>
              </a:srgbClr>
            </a:gs>
            <a:gs pos="60000">
              <a:schemeClr val="tx1">
                <a:lumMod val="95000"/>
              </a:schemeClr>
            </a:gs>
            <a:gs pos="76000">
              <a:srgbClr val="FCBEA2"/>
            </a:gs>
            <a:gs pos="54000">
              <a:schemeClr val="tx1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8153400" cy="1752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5400" i="1" dirty="0" smtClean="0">
                <a:solidFill>
                  <a:srgbClr val="FF0000"/>
                </a:solidFill>
              </a:rPr>
              <a:t>Христос възкресе!</a:t>
            </a:r>
            <a:endParaRPr lang="bg-BG" sz="5400" i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941638"/>
            <a:ext cx="428625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735</TotalTime>
  <Words>227</Words>
  <Application>Microsoft Office PowerPoint</Application>
  <PresentationFormat>On-screen Show (4:3)</PresentationFormat>
  <Paragraphs>29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Apex</vt:lpstr>
      <vt:lpstr>Възкресение Христово</vt:lpstr>
      <vt:lpstr>Спасителят на света</vt:lpstr>
      <vt:lpstr>Разпятие</vt:lpstr>
      <vt:lpstr>Възкресение</vt:lpstr>
      <vt:lpstr>PowerPoint Presentation</vt:lpstr>
      <vt:lpstr>Възнесение</vt:lpstr>
      <vt:lpstr>PowerPoint Presentation</vt:lpstr>
      <vt:lpstr>Празникът  Възкресение Христово -  Великден</vt:lpstr>
      <vt:lpstr>Христос възкресе!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Благовещение</dc:title>
  <dc:creator/>
  <cp:lastModifiedBy>Ivo</cp:lastModifiedBy>
  <cp:revision>31</cp:revision>
  <dcterms:created xsi:type="dcterms:W3CDTF">2006-08-16T00:00:00Z</dcterms:created>
  <dcterms:modified xsi:type="dcterms:W3CDTF">2018-04-14T05:00:00Z</dcterms:modified>
  <cp:contentStatus/>
</cp:coreProperties>
</file>