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69" r:id="rId2"/>
    <p:sldId id="285" r:id="rId3"/>
    <p:sldId id="283" r:id="rId4"/>
    <p:sldId id="284" r:id="rId5"/>
    <p:sldId id="261" r:id="rId6"/>
    <p:sldId id="260" r:id="rId7"/>
    <p:sldId id="265" r:id="rId8"/>
    <p:sldId id="268" r:id="rId9"/>
    <p:sldId id="271" r:id="rId10"/>
    <p:sldId id="272" r:id="rId11"/>
    <p:sldId id="270" r:id="rId12"/>
    <p:sldId id="273" r:id="rId13"/>
    <p:sldId id="274" r:id="rId14"/>
    <p:sldId id="276" r:id="rId15"/>
    <p:sldId id="278" r:id="rId16"/>
    <p:sldId id="279" r:id="rId17"/>
    <p:sldId id="281" r:id="rId18"/>
    <p:sldId id="280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0000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04038-7AA3-4E5E-8FC3-8383FDE3598B}" type="datetimeFigureOut">
              <a:rPr lang="en-IE" smtClean="0"/>
              <a:t>20/03/2018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73E51-197A-4F65-B733-912440A3B6D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2293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73E51-197A-4F65-B733-912440A3B6D8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8292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7FA6A-2EDD-4C73-B8D2-BECD5008B4D7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E32B-AB9C-43B7-BC2E-C392AFEF63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43799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318F0-79C3-42A4-9D20-2BC8071FBD2F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D82CD-1D58-4128-914F-B6B4CAFA57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966685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04D8A-1EBF-42F8-93AA-7673FF1FE0EA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637C1-4544-4A70-9B07-7AE901245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67434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C8374-F879-4CC5-B40F-0EC2D53D9CFF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FC430-55F3-461B-AD9F-F7B9A648A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58800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543CB-E4B8-433B-A2EB-CAADEAED0BCF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5BB5A-BF51-4CF5-B56F-C96C1DA8B2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4220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E3B5B-736A-4B23-814F-B28E8544B284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7CCE6-E73D-4A46-A03F-E47E6A1B9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06582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5C74F-2DF7-4A89-BD1B-64232723C645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40596-4914-40F9-A843-805AA2B97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82952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FB7EF-2031-484E-9015-515B4BD81661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D52A6-6F97-4B5B-B67E-DD8DACBE07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20470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5B5F7-0360-4379-A2E5-3689BCB74BF0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CFFA1-A83D-48D8-8C68-5573EBFB08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76730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E3760-36D8-43EA-9E64-5AA8676B58ED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3D914-56FC-45E8-A3EC-5FD653816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61117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D296E-5AF9-45C6-B421-7BF432C81A7B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2DED1-3D7E-467C-8C71-EE5E57E32B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19832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rgbClr val="FFC000">
                <a:lumMod val="24000"/>
                <a:lumOff val="76000"/>
              </a:srgbClr>
            </a:gs>
            <a:gs pos="79000">
              <a:srgbClr val="FFC000">
                <a:lumMod val="77000"/>
                <a:lumOff val="23000"/>
                <a:alpha val="0"/>
              </a:srgbClr>
            </a:gs>
            <a:gs pos="100000">
              <a:schemeClr val="accent6">
                <a:lumMod val="40000"/>
                <a:lumOff val="60000"/>
                <a:alpha val="3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E254BD-EE0E-4641-B1F2-79D42A0ECCE4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3F4EFA-B9EE-4DDE-A0C2-6EBCEE5A4C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split orient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-66258"/>
            <a:ext cx="6171368" cy="212365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72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Благовещение</a:t>
            </a:r>
            <a:endParaRPr lang="bg-BG" sz="60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60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25 март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69" t="4952" r="3327" b="33523"/>
          <a:stretch/>
        </p:blipFill>
        <p:spPr>
          <a:xfrm>
            <a:off x="1600200" y="2057400"/>
            <a:ext cx="6096000" cy="4688113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68234" y="-215537"/>
            <a:ext cx="8229600" cy="990600"/>
          </a:xfrm>
        </p:spPr>
        <p:txBody>
          <a:bodyPr/>
          <a:lstStyle/>
          <a:p>
            <a:pPr eaLnBrk="1" hangingPunct="1"/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Обещанието за Спасител</a:t>
            </a:r>
            <a:endParaRPr lang="en-IE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568234" y="5849983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Още след изгонването на Адам и Ева от рая, Бог обещал да прати Спасител на човешкия род.</a:t>
            </a:r>
            <a:endParaRPr lang="en-IE" sz="28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7" b="1287"/>
          <a:stretch/>
        </p:blipFill>
        <p:spPr>
          <a:xfrm>
            <a:off x="1033966" y="707733"/>
            <a:ext cx="7298136" cy="514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1868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990600"/>
          </a:xfrm>
        </p:spPr>
        <p:txBody>
          <a:bodyPr/>
          <a:lstStyle/>
          <a:p>
            <a:pPr eaLnBrk="1" hangingPunct="1"/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Пророчествата за Спасителя</a:t>
            </a:r>
            <a:endParaRPr lang="en-IE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2400" y="5334000"/>
            <a:ext cx="883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Пророците предсказали, че Спасителя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 ще произхожда от потомците на Авраам и Исаак – от рода на цар Давид.</a:t>
            </a:r>
            <a:endParaRPr lang="en-IE" sz="28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2" b="8000"/>
          <a:stretch/>
        </p:blipFill>
        <p:spPr>
          <a:xfrm flipH="1">
            <a:off x="457200" y="838200"/>
            <a:ext cx="3810000" cy="4267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535" y="838200"/>
            <a:ext cx="316484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6867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09600" y="-152400"/>
            <a:ext cx="8229600" cy="990600"/>
          </a:xfrm>
        </p:spPr>
        <p:txBody>
          <a:bodyPr/>
          <a:lstStyle/>
          <a:p>
            <a:pPr eaLnBrk="1" hangingPunct="1"/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Родителите на света Дева Мария</a:t>
            </a:r>
            <a:endParaRPr lang="en-IE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2400" y="5638800"/>
            <a:ext cx="883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Светите Йоаким и Анна – родителите на света Дева 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Мария, 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били от рода на цар Давид.</a:t>
            </a:r>
            <a:endParaRPr lang="en-IE" sz="28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762000"/>
            <a:ext cx="6853238" cy="5103813"/>
          </a:xfrm>
        </p:spPr>
      </p:pic>
    </p:spTree>
    <p:extLst>
      <p:ext uri="{BB962C8B-B14F-4D97-AF65-F5344CB8AC3E}">
        <p14:creationId xmlns:p14="http://schemas.microsoft.com/office/powerpoint/2010/main" val="313345634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IE" smtClean="0"/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8763" y="609600"/>
            <a:ext cx="616267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8600" y="5412377"/>
            <a:ext cx="8610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Праведните Йоаким и Анна много скърбяли, защото си нямали чедо, а били вече много стари.</a:t>
            </a:r>
            <a:endParaRPr lang="en-IE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IE" smtClean="0"/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" t="3627" r="3461" b="3036"/>
          <a:stretch>
            <a:fillRect/>
          </a:stretch>
        </p:blipFill>
        <p:spPr>
          <a:xfrm>
            <a:off x="1752600" y="33338"/>
            <a:ext cx="5638800" cy="5673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Title 1"/>
          <p:cNvSpPr txBox="1">
            <a:spLocks/>
          </p:cNvSpPr>
          <p:nvPr/>
        </p:nvSpPr>
        <p:spPr bwMode="auto">
          <a:xfrm>
            <a:off x="20638" y="5715000"/>
            <a:ext cx="8991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bg-BG" sz="32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Бог чул молитвите им и ги дарил с чедо – малката Мария, която те отгледали с любов.</a:t>
            </a:r>
            <a:endParaRPr lang="en-IE" sz="32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5538" y="381000"/>
            <a:ext cx="6794500" cy="5029200"/>
          </a:xfrm>
        </p:spPr>
      </p:pic>
      <p:sp>
        <p:nvSpPr>
          <p:cNvPr id="6148" name="Title 1"/>
          <p:cNvSpPr txBox="1">
            <a:spLocks/>
          </p:cNvSpPr>
          <p:nvPr/>
        </p:nvSpPr>
        <p:spPr bwMode="auto">
          <a:xfrm>
            <a:off x="37011" y="5474562"/>
            <a:ext cx="91757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Като навършила три години, малката Мария била отведена от родителите</a:t>
            </a:r>
            <a:r>
              <a:rPr lang="en-US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си</a:t>
            </a:r>
            <a:r>
              <a:rPr lang="ru-RU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 в Божия храм. </a:t>
            </a:r>
            <a:endParaRPr lang="en-IE" sz="28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375"/>
                    </a14:imgEffect>
                    <a14:imgEffect>
                      <a14:saturation sat="180000"/>
                    </a14:imgEffect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9675" y="0"/>
            <a:ext cx="3195638" cy="6878638"/>
          </a:xfrm>
        </p:spPr>
      </p:pic>
      <p:sp>
        <p:nvSpPr>
          <p:cNvPr id="7172" name="Title 1"/>
          <p:cNvSpPr txBox="1">
            <a:spLocks/>
          </p:cNvSpPr>
          <p:nvPr/>
        </p:nvSpPr>
        <p:spPr bwMode="auto">
          <a:xfrm>
            <a:off x="381000" y="381000"/>
            <a:ext cx="44196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bg-BG" sz="32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Света Дева Мария останала в храма, където пребивавала в непрестанна молитва и усърдно се трудела.</a:t>
            </a:r>
            <a:endParaRPr lang="en-IE" sz="32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 txBox="1">
            <a:spLocks/>
          </p:cNvSpPr>
          <p:nvPr/>
        </p:nvSpPr>
        <p:spPr bwMode="auto">
          <a:xfrm>
            <a:off x="4267200" y="355600"/>
            <a:ext cx="49530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Когато навършила пълнолетие, света Дева Мария трябвало да напусне храма. </a:t>
            </a:r>
            <a:endParaRPr lang="bg-BG" sz="28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bg-BG" sz="28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Тя била сгодена за стареца Йосиф - неин родственик, който да се грижи за нея, но останала девица.</a:t>
            </a:r>
            <a:endParaRPr lang="en-IE" sz="28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075" y="304800"/>
            <a:ext cx="4175125" cy="6172200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 txBox="1">
            <a:spLocks/>
          </p:cNvSpPr>
          <p:nvPr/>
        </p:nvSpPr>
        <p:spPr bwMode="auto">
          <a:xfrm>
            <a:off x="380999" y="390525"/>
            <a:ext cx="4602163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И в дома на праведния Йосиф света Дева Мария прекарвала в труд, молитви и четене на Свещеното Писание.</a:t>
            </a:r>
            <a:endParaRPr lang="en-IE" sz="28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7125" y="228600"/>
            <a:ext cx="4206875" cy="6291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5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1771" y="0"/>
            <a:ext cx="4922838" cy="6880225"/>
          </a:xfrm>
        </p:spPr>
      </p:pic>
      <p:sp>
        <p:nvSpPr>
          <p:cNvPr id="10244" name="Title 1"/>
          <p:cNvSpPr txBox="1">
            <a:spLocks/>
          </p:cNvSpPr>
          <p:nvPr/>
        </p:nvSpPr>
        <p:spPr bwMode="auto">
          <a:xfrm>
            <a:off x="4953001" y="547688"/>
            <a:ext cx="41148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   Един 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ден пред нея застанал архангел Гавриил и я 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поздравил.</a:t>
            </a:r>
            <a:endParaRPr lang="en-IE" sz="28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IE" smtClean="0"/>
          </a:p>
        </p:txBody>
      </p:sp>
      <p:pic>
        <p:nvPicPr>
          <p:cNvPr id="11267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8"/>
          <a:stretch>
            <a:fillRect/>
          </a:stretch>
        </p:blipFill>
        <p:spPr>
          <a:xfrm>
            <a:off x="419100" y="0"/>
            <a:ext cx="8305800" cy="5481638"/>
          </a:xfrm>
        </p:spPr>
      </p:pic>
      <p:sp>
        <p:nvSpPr>
          <p:cNvPr id="11268" name="Title 1"/>
          <p:cNvSpPr txBox="1">
            <a:spLocks/>
          </p:cNvSpPr>
          <p:nvPr/>
        </p:nvSpPr>
        <p:spPr bwMode="auto">
          <a:xfrm>
            <a:off x="17417" y="55626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Ангелът известил на света Дева Мария благата вест, че ще стане Майка на Божия Син. Празникът на благата вест – 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Благовещение 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е на 25 март.</a:t>
            </a:r>
            <a:endParaRPr lang="en-IE" sz="28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533400"/>
            <a:ext cx="4044950" cy="5797550"/>
          </a:xfrm>
        </p:spPr>
      </p:pic>
      <p:sp>
        <p:nvSpPr>
          <p:cNvPr id="12291" name="Title 1"/>
          <p:cNvSpPr txBox="1">
            <a:spLocks/>
          </p:cNvSpPr>
          <p:nvPr/>
        </p:nvSpPr>
        <p:spPr bwMode="auto">
          <a:xfrm>
            <a:off x="4343400" y="381000"/>
            <a:ext cx="48006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g-BG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В смирение света Дева Мария отговорила: </a:t>
            </a:r>
          </a:p>
          <a:p>
            <a:pPr eaLnBrk="1" hangingPunct="1"/>
            <a:endParaRPr lang="bg-BG" sz="28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bg-BG" sz="2800" b="1" i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Ето ме, рабинята Господня. Нека ми бъде според думата ти.“</a:t>
            </a:r>
          </a:p>
          <a:p>
            <a:pPr eaLnBrk="1" hangingPunct="1"/>
            <a:endParaRPr lang="bg-BG" sz="2800" b="1" i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     От 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този 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миг, осенена 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със силата на Светия 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Дух, 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тя заченала в утробата си Божия 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Син.</a:t>
            </a:r>
            <a:endParaRPr lang="en-IE" sz="28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IE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/>
          <p:cNvSpPr txBox="1">
            <a:spLocks/>
          </p:cNvSpPr>
          <p:nvPr/>
        </p:nvSpPr>
        <p:spPr bwMode="auto">
          <a:xfrm>
            <a:off x="4876800" y="381000"/>
            <a:ext cx="41148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Девет </a:t>
            </a:r>
            <a:r>
              <a:rPr lang="bg-BG" sz="28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месеца след Благовещение света Дева Мария родила Божествения Младенец.</a:t>
            </a:r>
            <a:endParaRPr lang="en-IE" sz="28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8135"/>
            <a:ext cx="4010025" cy="619125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228599" y="-381000"/>
            <a:ext cx="8763001" cy="7239000"/>
          </a:xfrm>
        </p:spPr>
        <p:txBody>
          <a:bodyPr rtlCol="0">
            <a:normAutofit fontScale="77500" lnSpcReduction="20000"/>
          </a:bodyPr>
          <a:lstStyle/>
          <a:p>
            <a:pPr marL="73025" algn="ctr"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46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Свето Благовещение –</a:t>
            </a:r>
          </a:p>
          <a:p>
            <a:pPr marL="73025" algn="ctr"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46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празникът </a:t>
            </a:r>
            <a:r>
              <a:rPr lang="bg-BG" sz="4600" b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благата </a:t>
            </a:r>
            <a:r>
              <a:rPr lang="bg-BG" sz="4600" b="1" dirty="0" smtClean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вест</a:t>
            </a:r>
          </a:p>
          <a:p>
            <a:pPr marL="73025" algn="ctr"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 smtClean="0">
              <a:solidFill>
                <a:srgbClr val="F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30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900" b="1" dirty="0" smtClean="0">
              <a:solidFill>
                <a:srgbClr val="F2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32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31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Вестта, която Архангел Гавриил донесъл, била радостна както за Дева Мария, така и за цялото човечество.</a:t>
            </a:r>
          </a:p>
          <a:p>
            <a:pPr marL="730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3100" b="1" dirty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1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           Затова тя се нарича блага вест – добро известие.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" b="5543"/>
          <a:stretch/>
        </p:blipFill>
        <p:spPr>
          <a:xfrm>
            <a:off x="914400" y="1217023"/>
            <a:ext cx="7448978" cy="42672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-17463" y="1600200"/>
            <a:ext cx="9144001" cy="3810000"/>
          </a:xfrm>
        </p:spPr>
        <p:txBody>
          <a:bodyPr/>
          <a:lstStyle/>
          <a:p>
            <a:pPr marL="530225" indent="-457200" eaLnBrk="1" hangingPunct="1">
              <a:buFont typeface="Arial" charset="0"/>
              <a:buAutoNum type="arabicPeriod"/>
            </a:pPr>
            <a:r>
              <a:rPr lang="bg-BG" sz="28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Къде била отведена света Дева Мария на тригодишна възраст?</a:t>
            </a:r>
          </a:p>
          <a:p>
            <a:pPr marL="530225" indent="-457200" eaLnBrk="1" hangingPunct="1">
              <a:buFont typeface="Arial" charset="0"/>
              <a:buAutoNum type="arabicPeriod"/>
            </a:pPr>
            <a:r>
              <a:rPr lang="bg-BG" sz="2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За кой праведен старец била сгодена тя, когато навършила пълнолетие?</a:t>
            </a:r>
          </a:p>
          <a:p>
            <a:pPr marL="530225" indent="-457200" eaLnBrk="1" hangingPunct="1">
              <a:buFont typeface="Arial" charset="0"/>
              <a:buAutoNum type="arabicPeriod"/>
            </a:pPr>
            <a:r>
              <a:rPr lang="bg-BG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Кой донесъл благата вест на света Дева Мария, че ще стане Майка на Спасителя – Иисус Христос?</a:t>
            </a:r>
          </a:p>
          <a:p>
            <a:pPr marL="530225" indent="-457200" eaLnBrk="1" hangingPunct="1">
              <a:buFont typeface="Arial" charset="0"/>
              <a:buAutoNum type="arabicPeriod"/>
            </a:pPr>
            <a:r>
              <a:rPr lang="bg-BG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Кога е празникът на благата вест – Благовещение?</a:t>
            </a:r>
          </a:p>
        </p:txBody>
      </p:sp>
      <p:sp>
        <p:nvSpPr>
          <p:cNvPr id="5" name="Rectangle 4"/>
          <p:cNvSpPr/>
          <p:nvPr/>
        </p:nvSpPr>
        <p:spPr>
          <a:xfrm>
            <a:off x="716564" y="0"/>
            <a:ext cx="7965643" cy="184665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6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към урока:</a:t>
            </a:r>
            <a:endParaRPr lang="bg-BG" sz="54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48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Placeholder 2"/>
          <p:cNvSpPr>
            <a:spLocks noGrp="1"/>
          </p:cNvSpPr>
          <p:nvPr>
            <p:ph type="body" idx="1"/>
          </p:nvPr>
        </p:nvSpPr>
        <p:spPr>
          <a:xfrm>
            <a:off x="266700" y="3657600"/>
            <a:ext cx="8382000" cy="2743200"/>
          </a:xfrm>
        </p:spPr>
        <p:txBody>
          <a:bodyPr/>
          <a:lstStyle/>
          <a:p>
            <a:pPr marL="73025" eaLnBrk="1" hangingPunct="1"/>
            <a:r>
              <a:rPr lang="ru-RU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Богородице Дево, радуйcя, благодатная Марие, Господ с Тобою! Благословена Ти в женах </a:t>
            </a:r>
          </a:p>
          <a:p>
            <a:pPr marL="73025" eaLnBrk="1" hangingPunct="1"/>
            <a:r>
              <a:rPr lang="ru-RU" sz="2800" b="1" dirty="0" smtClean="0">
                <a:solidFill>
                  <a:srgbClr val="F20000"/>
                </a:solidFill>
                <a:latin typeface="Times New Roman" pitchFamily="18" charset="0"/>
                <a:cs typeface="Times New Roman" pitchFamily="18" charset="0"/>
              </a:rPr>
              <a:t>и благословен плод чрева Твоего, яко Спаса родила еси душ наших.</a:t>
            </a:r>
          </a:p>
          <a:p>
            <a:pPr marL="73025" eaLnBrk="1" hangingPunct="1"/>
            <a:endParaRPr lang="bg-BG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025" eaLnBrk="1" hangingPunct="1"/>
            <a:r>
              <a:rPr lang="bg-BG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Превод: </a:t>
            </a:r>
          </a:p>
          <a:p>
            <a:pPr marL="73025" eaLnBrk="1" hangingPunct="1"/>
            <a:r>
              <a:rPr lang="bg-BG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Богородице Дево, радвай се, благодатна Мария, Господ е с тебе! Благословена си ти между жените и благословен е плодът на твоята утроба, </a:t>
            </a:r>
          </a:p>
          <a:p>
            <a:pPr marL="73025" eaLnBrk="1" hangingPunct="1"/>
            <a:r>
              <a:rPr lang="bg-BG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защото ти си родила Спасителя на нашите души.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8915399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40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Задача: Да разучим песента </a:t>
            </a:r>
            <a:r>
              <a:rPr lang="bg-BG" sz="4000" b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„Богородице Дево, радуйся“</a:t>
            </a:r>
            <a:endParaRPr lang="bg-BG" sz="32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48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Богородице Дево, радуйся,.mp4">
            <a:hlinkClick r:id="" action="ppaction://media"/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2" t="12175" r="28046" b="71513"/>
          <a:stretch>
            <a:fillRect/>
          </a:stretch>
        </p:blipFill>
        <p:spPr>
          <a:xfrm>
            <a:off x="3962400" y="6511925"/>
            <a:ext cx="2555875" cy="44450"/>
          </a:xfrm>
        </p:spPr>
      </p:pic>
      <p:pic>
        <p:nvPicPr>
          <p:cNvPr id="1741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" t="3236" r="4343" b="3049"/>
          <a:stretch>
            <a:fillRect/>
          </a:stretch>
        </p:blipFill>
        <p:spPr bwMode="auto">
          <a:xfrm>
            <a:off x="1905000" y="0"/>
            <a:ext cx="5254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" t="3258" r="5014" b="6323"/>
          <a:stretch>
            <a:fillRect/>
          </a:stretch>
        </p:blipFill>
        <p:spPr bwMode="auto">
          <a:xfrm>
            <a:off x="1905000" y="0"/>
            <a:ext cx="5384800" cy="742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" t="1350" r="2625" b="1448"/>
          <a:stretch>
            <a:fillRect/>
          </a:stretch>
        </p:blipFill>
        <p:spPr bwMode="auto">
          <a:xfrm>
            <a:off x="1905000" y="-127000"/>
            <a:ext cx="5384800" cy="71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6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30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</TotalTime>
  <Words>422</Words>
  <Application>Microsoft Office PowerPoint</Application>
  <PresentationFormat>On-screen Show (4:3)</PresentationFormat>
  <Paragraphs>51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Обещанието за Спасител</vt:lpstr>
      <vt:lpstr>Пророчествата за Спасителя</vt:lpstr>
      <vt:lpstr>Родителите на света Дева Мария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Ivo</cp:lastModifiedBy>
  <cp:revision>50</cp:revision>
  <dcterms:created xsi:type="dcterms:W3CDTF">2006-08-16T00:00:00Z</dcterms:created>
  <dcterms:modified xsi:type="dcterms:W3CDTF">2018-03-20T19:08:34Z</dcterms:modified>
</cp:coreProperties>
</file>