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6" r:id="rId2"/>
    <p:sldId id="271" r:id="rId3"/>
    <p:sldId id="267" r:id="rId4"/>
    <p:sldId id="257" r:id="rId5"/>
    <p:sldId id="258" r:id="rId6"/>
    <p:sldId id="259" r:id="rId7"/>
    <p:sldId id="260" r:id="rId8"/>
    <p:sldId id="261" r:id="rId9"/>
    <p:sldId id="262" r:id="rId10"/>
    <p:sldId id="268" r:id="rId11"/>
    <p:sldId id="263" r:id="rId12"/>
    <p:sldId id="264" r:id="rId13"/>
    <p:sldId id="265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85D"/>
    <a:srgbClr val="D60000"/>
    <a:srgbClr val="9A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8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7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1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09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0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0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6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2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5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0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3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bg1"/>
            </a:gs>
            <a:gs pos="81242">
              <a:srgbClr val="FAF9F4"/>
            </a:gs>
            <a:gs pos="27000">
              <a:srgbClr val="FFC000">
                <a:alpha val="30000"/>
              </a:srgbClr>
            </a:gs>
            <a:gs pos="69000">
              <a:schemeClr val="bg1">
                <a:alpha val="81000"/>
              </a:schemeClr>
            </a:gs>
            <a:gs pos="98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4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rgbClr val="FFC000">
                <a:alpha val="50000"/>
              </a:srgbClr>
            </a:gs>
            <a:gs pos="90000">
              <a:srgbClr val="FAF9F4"/>
            </a:gs>
            <a:gs pos="27000">
              <a:srgbClr val="FFC000">
                <a:alpha val="30000"/>
              </a:srgbClr>
            </a:gs>
            <a:gs pos="45000">
              <a:schemeClr val="bg1">
                <a:alpha val="81000"/>
              </a:schemeClr>
            </a:gs>
            <a:gs pos="98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5800" y="3733800"/>
            <a:ext cx="7543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bg-BG" sz="80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Адам и Ева</a:t>
            </a:r>
            <a:endParaRPr lang="bg-BG" sz="80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449" b="51247"/>
          <a:stretch/>
        </p:blipFill>
        <p:spPr>
          <a:xfrm>
            <a:off x="685800" y="609600"/>
            <a:ext cx="7901083" cy="3346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239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chemeClr val="bg1"/>
            </a:gs>
            <a:gs pos="67000">
              <a:srgbClr val="FAF9F4"/>
            </a:gs>
            <a:gs pos="8000">
              <a:srgbClr val="FFC000">
                <a:alpha val="30000"/>
              </a:srgbClr>
            </a:gs>
            <a:gs pos="50000">
              <a:schemeClr val="bg1">
                <a:alpha val="57000"/>
              </a:schemeClr>
            </a:gs>
            <a:gs pos="85000">
              <a:srgbClr val="FFC000">
                <a:alpha val="4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371600"/>
            <a:ext cx="6477000" cy="3583577"/>
          </a:xfrm>
          <a:gradFill>
            <a:gsLst>
              <a:gs pos="30000">
                <a:schemeClr val="bg1"/>
              </a:gs>
              <a:gs pos="67000">
                <a:srgbClr val="FAF9F4"/>
              </a:gs>
              <a:gs pos="8000">
                <a:schemeClr val="bg1"/>
              </a:gs>
              <a:gs pos="50000">
                <a:schemeClr val="bg1">
                  <a:alpha val="57000"/>
                </a:schemeClr>
              </a:gs>
              <a:gs pos="85000">
                <a:srgbClr val="FFC000">
                  <a:alpha val="0"/>
                  <a:lumMod val="0"/>
                  <a:lumOff val="100000"/>
                </a:srgbClr>
              </a:gs>
            </a:gsLst>
            <a:path path="circle">
              <a:fillToRect l="100000" t="100000"/>
            </a:path>
          </a:gradFill>
        </p:spPr>
        <p:txBody>
          <a:bodyPr>
            <a:normAutofit fontScale="62500" lnSpcReduction="20000"/>
          </a:bodyPr>
          <a:lstStyle/>
          <a:p>
            <a:pPr marL="400050" lvl="1" indent="0">
              <a:lnSpc>
                <a:spcPct val="120000"/>
              </a:lnSpc>
              <a:buNone/>
            </a:pPr>
            <a:r>
              <a:rPr lang="ru-RU" dirty="0" smtClean="0"/>
              <a:t> </a:t>
            </a:r>
            <a:r>
              <a:rPr lang="bg-BG" dirty="0" smtClean="0"/>
              <a:t>      </a:t>
            </a:r>
            <a:r>
              <a:rPr lang="bg-BG" sz="4100" dirty="0" smtClean="0"/>
              <a:t>  </a:t>
            </a:r>
          </a:p>
          <a:p>
            <a:pPr marL="400050" lvl="1" indent="0">
              <a:lnSpc>
                <a:spcPct val="120000"/>
              </a:lnSpc>
              <a:buNone/>
            </a:pPr>
            <a:r>
              <a:rPr lang="bg-BG" sz="5100" dirty="0">
                <a:solidFill>
                  <a:srgbClr val="C00000"/>
                </a:solidFill>
              </a:rPr>
              <a:t> </a:t>
            </a:r>
            <a:r>
              <a:rPr lang="bg-BG" sz="5100" dirty="0" smtClean="0">
                <a:solidFill>
                  <a:srgbClr val="C00000"/>
                </a:solidFill>
              </a:rPr>
              <a:t>      „</a:t>
            </a:r>
            <a:r>
              <a:rPr lang="ru-RU" sz="5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сътвори Бог човека по Свой образ, по Божий образ       го сътвори; мъж и жена ги сътвори.</a:t>
            </a:r>
            <a:r>
              <a:rPr lang="bg-BG" sz="5800" dirty="0" smtClean="0">
                <a:solidFill>
                  <a:srgbClr val="C00000"/>
                </a:solidFill>
              </a:rPr>
              <a:t>“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bg-BG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Библията,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bg-BG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Книга Битие, 1 глава, 27 стих</a:t>
            </a: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990600" y="838200"/>
            <a:ext cx="7543800" cy="4114800"/>
          </a:xfrm>
          <a:prstGeom prst="verticalScroll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395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bg1"/>
            </a:gs>
            <a:gs pos="71000">
              <a:srgbClr val="FAF9F4"/>
            </a:gs>
            <a:gs pos="27000">
              <a:srgbClr val="FFC000">
                <a:alpha val="30000"/>
              </a:srgbClr>
            </a:gs>
            <a:gs pos="69000">
              <a:schemeClr val="bg1">
                <a:alpha val="81000"/>
              </a:schemeClr>
            </a:gs>
            <a:gs pos="98000">
              <a:srgbClr val="FFD85D">
                <a:alpha val="82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56560"/>
            <a:ext cx="4495800" cy="6344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76200" y="1089899"/>
            <a:ext cx="40386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В края на шестия творчески ден Бог създал от земна пръст човека. Нарекъл го Адам.</a:t>
            </a:r>
          </a:p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Бог оказал голяма чест на човека, като го създал по Свой образ и го поставил за господар над цялата земя и всичко що е в нея.</a:t>
            </a:r>
            <a:endParaRPr lang="bg-BG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3935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33400"/>
            <a:ext cx="4795259" cy="541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257800" y="1295400"/>
            <a:ext cx="3810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Господ дал сън на човека и от реброто му създал жената да </a:t>
            </a:r>
            <a:r>
              <a:rPr lang="bg-BG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 бъде приятел и другар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 Тя била наречена Ева.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1970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27037"/>
            <a:ext cx="6592583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01040" y="4754233"/>
            <a:ext cx="8001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И заселил Бог първите хора в една прекрасна градина, за да се грижат за нея и да се изхранват от плодовете й. Тази градина се нарича рай.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2361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662" y="228600"/>
            <a:ext cx="5865004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33400" y="4419600"/>
            <a:ext cx="8458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Казал Бог на първите хора, че могат да ядат от всички плодове, но само от плодовете на дървото за познаване на добро и зло да не ядат, защото ще умрат.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5429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02"/>
          <a:stretch/>
        </p:blipFill>
        <p:spPr>
          <a:xfrm>
            <a:off x="4190673" y="838200"/>
            <a:ext cx="4920670" cy="46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2400" y="1295400"/>
            <a:ext cx="39624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Но лукавият дявол се вселил в змията, про-мъкнал се до жената и я примамил да яде от плодовете на забране-ното дърво.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5229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brightnessContrast bright="14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228600"/>
            <a:ext cx="5791200" cy="4574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" y="5029200"/>
            <a:ext cx="8458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Ева опитала от плодовете, дала и на Адам, и той също ял от забранения плод.</a:t>
            </a:r>
            <a:r>
              <a:rPr lang="bg-BG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Тозчас те </a:t>
            </a:r>
            <a:r>
              <a:rPr lang="bg-BG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 засрамили от голотата си, 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сложили си препаски </a:t>
            </a:r>
            <a:r>
              <a:rPr lang="bg-BG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листа и се скрили от 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Бога.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7774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1" y="457200"/>
            <a:ext cx="5181600" cy="6216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543006" y="1371600"/>
            <a:ext cx="3505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Но Бог вижда навсякъде и ги повикал. Той попитал Адам защо са се скрили и дали са яли от забранения плод. 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2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449" b="51247"/>
          <a:stretch/>
        </p:blipFill>
        <p:spPr>
          <a:xfrm>
            <a:off x="685800" y="609600"/>
            <a:ext cx="7901083" cy="3346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38200" y="4108341"/>
            <a:ext cx="7696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Адам се оправдал, че жената му дала да яде, тя пък посочила змията, която я съблазнила да стори това.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12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286" y="609600"/>
            <a:ext cx="5529713" cy="5632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3137" y="990600"/>
            <a:ext cx="3505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Така Адам и Ева се оправдавали и никой от тях не признал вината си. </a:t>
            </a:r>
          </a:p>
          <a:p>
            <a:r>
              <a:rPr lang="bg-BG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Затова Бог ги изгонил от рая. Поставил херувим с огнен меч да пази вратата на райската градина.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27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500"/>
                    </a14:imgEffect>
                    <a14:imgEffect>
                      <a14:brightnessContrast brigh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88" r="4726" b="6342"/>
          <a:stretch/>
        </p:blipFill>
        <p:spPr>
          <a:xfrm>
            <a:off x="1447800" y="228600"/>
            <a:ext cx="6283235" cy="5077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01040" y="4953000"/>
            <a:ext cx="8001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Адам и Ева загубили блаженството на райската градина. Бог наказал Адам с труд да обработва земята, а жената с мъки да ражда децата си.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5816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21" t="3896" r="3243" b="3745"/>
          <a:stretch/>
        </p:blipFill>
        <p:spPr>
          <a:xfrm>
            <a:off x="2362200" y="76200"/>
            <a:ext cx="4920425" cy="4889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01040" y="4780359"/>
            <a:ext cx="8001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dirty="0" smtClean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Адам и Ева живяли още дълги години, но през целия си живот много тъжали за това, че нарушили Божията заповед и оскърбили Бога.</a:t>
            </a:r>
            <a:endParaRPr lang="bg-BG" sz="28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8027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2000">
              <a:srgbClr val="FFC000">
                <a:alpha val="50000"/>
              </a:srgbClr>
            </a:gs>
            <a:gs pos="16000">
              <a:srgbClr val="FFC000">
                <a:alpha val="58000"/>
              </a:srgbClr>
            </a:gs>
            <a:gs pos="95000">
              <a:srgbClr val="FAF9F4"/>
            </a:gs>
            <a:gs pos="0">
              <a:srgbClr val="FFC000">
                <a:alpha val="30000"/>
              </a:srgbClr>
            </a:gs>
            <a:gs pos="42000">
              <a:schemeClr val="bg1"/>
            </a:gs>
            <a:gs pos="70000">
              <a:schemeClr val="bg1">
                <a:alpha val="81000"/>
              </a:schemeClr>
            </a:gs>
            <a:gs pos="98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524000"/>
            <a:ext cx="8458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bg-BG" sz="28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Първите хора не послушали Бога и яли от забранения плод. Нарушаването на Божиите заповеди се нарича грях. След грехопадението на Адам и Ева, в света навлезли скърби, болести и смърт. </a:t>
            </a:r>
          </a:p>
          <a:p>
            <a:r>
              <a:rPr lang="bg-BG" sz="28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28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 Бог обещал, че ще изпрати Спасител, Който да изкупи греха на хората и да им върне изгубения рай.</a:t>
            </a:r>
            <a:endParaRPr lang="bg-BG" sz="28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33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400</Words>
  <Application>Microsoft Office PowerPoint</Application>
  <PresentationFormat>On-screen Show (4:3)</PresentationFormat>
  <Paragraphs>30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Ivo</cp:lastModifiedBy>
  <cp:revision>28</cp:revision>
  <dcterms:created xsi:type="dcterms:W3CDTF">2006-08-16T00:00:00Z</dcterms:created>
  <dcterms:modified xsi:type="dcterms:W3CDTF">2018-01-28T10:48:49Z</dcterms:modified>
  <cp:contentStatus/>
</cp:coreProperties>
</file>