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56" r:id="rId2"/>
    <p:sldId id="268" r:id="rId3"/>
    <p:sldId id="277" r:id="rId4"/>
    <p:sldId id="267" r:id="rId5"/>
    <p:sldId id="273" r:id="rId6"/>
    <p:sldId id="258" r:id="rId7"/>
    <p:sldId id="270" r:id="rId8"/>
    <p:sldId id="278" r:id="rId9"/>
    <p:sldId id="274" r:id="rId10"/>
    <p:sldId id="279" r:id="rId11"/>
    <p:sldId id="259" r:id="rId12"/>
    <p:sldId id="280" r:id="rId13"/>
    <p:sldId id="275" r:id="rId14"/>
    <p:sldId id="276" r:id="rId15"/>
    <p:sldId id="261" r:id="rId16"/>
    <p:sldId id="281" r:id="rId17"/>
    <p:sldId id="262" r:id="rId18"/>
    <p:sldId id="263" r:id="rId19"/>
    <p:sldId id="265" r:id="rId20"/>
    <p:sldId id="283" r:id="rId21"/>
    <p:sldId id="284" r:id="rId22"/>
    <p:sldId id="286" r:id="rId23"/>
    <p:sldId id="28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E07D"/>
    <a:srgbClr val="B95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029F6-5D24-4DA5-AAB8-A8DE7EF3A5FF}" type="datetimeFigureOut">
              <a:rPr lang="en-IE" smtClean="0"/>
              <a:t>02/10/2017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4895C-29A3-437E-8B10-8DB24188373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4553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4895C-29A3-437E-8B10-8DB24188373A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076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jpeg"/><Relationship Id="rId5" Type="http://schemas.microsoft.com/office/2007/relationships/hdphoto" Target="../media/hdphoto8.wdp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5638800"/>
            <a:ext cx="7772400" cy="1219200"/>
          </a:xfrm>
        </p:spPr>
        <p:txBody>
          <a:bodyPr/>
          <a:lstStyle/>
          <a:p>
            <a:r>
              <a:rPr lang="bg-BG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Свети Йоан Рилски</a:t>
            </a:r>
            <a:endParaRPr lang="en-IE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74"/>
          <a:stretch/>
        </p:blipFill>
        <p:spPr>
          <a:xfrm>
            <a:off x="2180602" y="152400"/>
            <a:ext cx="4782795" cy="5817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40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79000">
              <a:srgbClr val="FFFF00">
                <a:alpha val="38000"/>
              </a:srgbClr>
            </a:gs>
            <a:gs pos="92000">
              <a:schemeClr val="accent5">
                <a:lumMod val="60000"/>
                <a:lumOff val="40000"/>
                <a:alpha val="79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0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вети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Йоан се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родил в село Скрино, което се намира в областта на град Кюстендил.</a:t>
            </a:r>
            <a:endParaRPr lang="en-IE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685800"/>
            <a:ext cx="4997532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0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Като раздал на бедните своето наследство, свети Йоан </a:t>
            </a:r>
            <a:r>
              <a:rPr lang="bg-B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отишъл в манастир, а по-късно се </a:t>
            </a:r>
            <a:r>
              <a:rPr lang="bg-BG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заселил в </a:t>
            </a:r>
            <a:r>
              <a:rPr lang="bg-B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Рила планина, </a:t>
            </a:r>
            <a:r>
              <a:rPr lang="bg-BG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като носел само една кожена дреха на гърба си. </a:t>
            </a:r>
            <a:r>
              <a:rPr lang="bg-BG" b="1" dirty="0"/>
              <a:t/>
            </a:r>
            <a:br>
              <a:rPr lang="bg-BG" b="1" dirty="0"/>
            </a:b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13994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6349"/>
            <a:ext cx="8077200" cy="5690019"/>
          </a:xfrm>
        </p:spPr>
      </p:pic>
      <p:sp>
        <p:nvSpPr>
          <p:cNvPr id="6" name="TextBox 5"/>
          <p:cNvSpPr txBox="1"/>
          <p:nvPr/>
        </p:nvSpPr>
        <p:spPr>
          <a:xfrm>
            <a:off x="0" y="6096000"/>
            <a:ext cx="9124406" cy="369332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endParaRPr lang="en-IE" b="1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9594" y="5181600"/>
            <a:ext cx="91059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Рила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планина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тогава 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била напълно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непристъпна, страшна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в нея бродели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 диви зверове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7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69000">
              <a:schemeClr val="bg1"/>
            </a:gs>
            <a:gs pos="92000">
              <a:srgbClr val="C00000">
                <a:alpha val="5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8653" y="762000"/>
            <a:ext cx="5165348" cy="463078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2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g-BG" sz="3200" b="1" dirty="0" smtClean="0">
                <a:solidFill>
                  <a:schemeClr val="tx2">
                    <a:lumMod val="75000"/>
                  </a:schemeClr>
                </a:solidFill>
              </a:rPr>
              <a:t>   </a:t>
            </a:r>
            <a:r>
              <a:rPr lang="bg-BG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Свети Йоан посветил живота си на Бога, като непрестанно отправял молитви към Него.</a:t>
            </a:r>
            <a:endParaRPr lang="en-IE" sz="4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01630"/>
            <a:ext cx="3521453" cy="509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5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rgbClr val="FFFF00">
                <a:alpha val="35000"/>
              </a:srgbClr>
            </a:gs>
            <a:gs pos="92000">
              <a:srgbClr val="C00000">
                <a:alpha val="5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371600"/>
            <a:ext cx="4038600" cy="444976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Малкият Лука, братов син на свети Йоан, пожелал да последва примера на вуйчо си и избягал при него. </a:t>
            </a:r>
            <a:b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Свети Йоан с радост го приел и го учел как да служи на Бога.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colorTemperature colorTemp="7375"/>
                    </a14:imgEffect>
                    <a14:imgEffect>
                      <a14:saturation sat="132000"/>
                    </a14:imgEffect>
                    <a14:imgEffect>
                      <a14:brightnessContrast bright="20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10"/>
          <a:stretch/>
        </p:blipFill>
        <p:spPr>
          <a:xfrm>
            <a:off x="533400" y="228600"/>
            <a:ext cx="3825090" cy="6400800"/>
          </a:xfrm>
        </p:spPr>
      </p:pic>
    </p:spTree>
    <p:extLst>
      <p:ext uri="{BB962C8B-B14F-4D97-AF65-F5344CB8AC3E}">
        <p14:creationId xmlns:p14="http://schemas.microsoft.com/office/powerpoint/2010/main" val="425275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05000"/>
            <a:ext cx="86106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Бащата на Лука не желаел синът му да става монах и като го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намерил при своя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брат-отшелник, разгневен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 изтръгнал от ръцете му. Но по пътя на връщане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отровна змия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ухапала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Лука.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3200" dirty="0" smtClean="0">
                <a:solidFill>
                  <a:srgbClr val="C00000"/>
                </a:solidFill>
              </a:rPr>
              <a:t>   </a:t>
            </a:r>
            <a:endParaRPr lang="en-IE" sz="6000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108960"/>
            <a:ext cx="3886200" cy="350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24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610600" cy="3124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>
                <a:solidFill>
                  <a:srgbClr val="C00000"/>
                </a:solidFill>
              </a:rPr>
              <a:t>     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Бащата съжалил, че отнел насила детето от свети Йоан. Разкаян, той извикал брат си да погребат Лука.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Днес на това място има църквичка и лековит извор. </a:t>
            </a:r>
            <a:r>
              <a:rPr lang="en-IE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E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124200"/>
            <a:ext cx="4233012" cy="3450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667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24000"/>
              </a:srgbClr>
            </a:gs>
            <a:gs pos="79000">
              <a:srgbClr val="FFFF00">
                <a:alpha val="16000"/>
              </a:srgbClr>
            </a:gs>
            <a:gs pos="92000">
              <a:srgbClr val="FFC000">
                <a:alpha val="45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352800"/>
            <a:ext cx="4171889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Добрият и боголюбив 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цар Петър пожелал да се срещне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великия отшелник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за да чуе мъдрите му съвети. </a:t>
            </a:r>
            <a:endParaRPr lang="en-IE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9" y="1143000"/>
            <a:ext cx="4750526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12000"/>
              </a:srgbClr>
            </a:gs>
            <a:gs pos="79000">
              <a:srgbClr val="FFFF00">
                <a:alpha val="29000"/>
              </a:srgbClr>
            </a:gs>
            <a:gs pos="92000">
              <a:srgbClr val="FFC000">
                <a:alpha val="55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" y="1295400"/>
            <a:ext cx="92202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	</a:t>
            </a:r>
            <a:r>
              <a:rPr lang="ru-RU" sz="3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Царят изпратил </a:t>
            </a:r>
            <a:r>
              <a:rPr lang="ru-RU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войниците си </a:t>
            </a:r>
            <a:r>
              <a:rPr lang="ru-RU" sz="3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да търсят светеца. </a:t>
            </a:r>
            <a:r>
              <a:rPr lang="ru-RU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ru-RU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дълги дни се скитали из планината, докато </a:t>
            </a:r>
            <a:r>
              <a:rPr lang="ru-RU" sz="3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накрая, </a:t>
            </a:r>
            <a:r>
              <a:rPr lang="ru-RU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изнемощяли от глад, го открили.</a:t>
            </a:r>
            <a:br>
              <a:rPr lang="ru-RU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60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851" y="2971800"/>
            <a:ext cx="4000642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52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3581400" cy="4754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Свети Йоан гостоприемно ги приел. Той имал само парче хляб, което разчупил 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им  раздал. 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чуден начин то стигнало да насити всички прегладнели войници. </a:t>
            </a:r>
            <a:endParaRPr lang="en-IE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"/>
                    </a14:imgEffect>
                    <a14:imgEffect>
                      <a14:saturation sat="120000"/>
                    </a14:imgEffect>
                    <a14:imgEffect>
                      <a14:brightnessContrast bright="12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4" t="2841" r="2807"/>
          <a:stretch/>
        </p:blipFill>
        <p:spPr>
          <a:xfrm>
            <a:off x="3733800" y="533400"/>
            <a:ext cx="5271473" cy="5791200"/>
          </a:xfrm>
        </p:spPr>
      </p:pic>
    </p:spTree>
    <p:extLst>
      <p:ext uri="{BB962C8B-B14F-4D97-AF65-F5344CB8AC3E}">
        <p14:creationId xmlns:p14="http://schemas.microsoft.com/office/powerpoint/2010/main" val="121016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tx2">
                <a:lumMod val="60000"/>
                <a:lumOff val="40000"/>
                <a:alpha val="23000"/>
              </a:schemeClr>
            </a:gs>
            <a:gs pos="79000">
              <a:schemeClr val="bg1"/>
            </a:gs>
            <a:gs pos="92000">
              <a:srgbClr val="FFC000">
                <a:alpha val="64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86200"/>
            <a:ext cx="91440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/>
              <a:t>	</a:t>
            </a:r>
            <a:r>
              <a:rPr lang="ru-RU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Свети </a:t>
            </a:r>
            <a:r>
              <a:rPr lang="ru-RU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Йоан не пожелал лично да се види с царя, той отказал и скъпите му подаръци, но поръчал на войниците да запалят огън,</a:t>
            </a:r>
            <a:r>
              <a:rPr lang="bg-BG" sz="3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който да се вижда от </a:t>
            </a:r>
            <a:r>
              <a:rPr lang="bg-BG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върха, на </a:t>
            </a:r>
            <a:r>
              <a:rPr lang="ru-RU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другата страна на пропастта, </a:t>
            </a:r>
            <a:r>
              <a:rPr lang="bg-BG" sz="3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където била разпъната шатрата на </a:t>
            </a:r>
            <a:r>
              <a:rPr lang="bg-BG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царя</a:t>
            </a:r>
            <a:r>
              <a:rPr lang="ru-RU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g-BG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3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bg-BG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днес този връх се нарича Царев връх.</a:t>
            </a:r>
            <a:r>
              <a:rPr lang="ru-RU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en-IE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72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tx2">
                <a:lumMod val="60000"/>
                <a:lumOff val="40000"/>
                <a:alpha val="23000"/>
              </a:schemeClr>
            </a:gs>
            <a:gs pos="79000">
              <a:schemeClr val="bg1"/>
            </a:gs>
            <a:gs pos="92000">
              <a:srgbClr val="FF6600">
                <a:alpha val="40784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055429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Светецът и царят  се поклонили един на друг.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вети Йоан не лишил царя от мъдрите си съвети. Той му изпратил писмо, което царят приел с благодарност, като се стараел да следва напътствията на светеца.</a:t>
            </a:r>
            <a:endParaRPr lang="en-IE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311400"/>
            <a:ext cx="6553200" cy="4368799"/>
          </a:xfrm>
        </p:spPr>
      </p:pic>
    </p:spTree>
    <p:extLst>
      <p:ext uri="{BB962C8B-B14F-4D97-AF65-F5344CB8AC3E}">
        <p14:creationId xmlns:p14="http://schemas.microsoft.com/office/powerpoint/2010/main" val="171280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79000">
              <a:srgbClr val="FFFF00">
                <a:alpha val="39000"/>
              </a:srgbClr>
            </a:gs>
            <a:gs pos="92000">
              <a:srgbClr val="FFC000">
                <a:alpha val="6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3200"/>
            <a:ext cx="85344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лавата на свети Йоан се разнесла навсякъде. Хората започнали да се изкачват при него, за да изпросят молитвата му към Бога, Който му дал сила да върши чудеса.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  </a:t>
            </a:r>
            <a:endParaRPr lang="en-IE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0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accent3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7750"/>
                    </a14:imgEffect>
                    <a14:imgEffect>
                      <a14:saturation sat="140000"/>
                    </a14:imgEffect>
                    <a14:imgEffect>
                      <a14:brightnessContrast bright="1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5486400" cy="5428649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886" y="6477000"/>
            <a:ext cx="88392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Близките водели при свети Йоан своите болни. По неговите молитви и според вярата си, те получавали изцеление и от най-тежките страдания. 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93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bg2">
                <a:lumMod val="50000"/>
                <a:alpha val="4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63" y="533400"/>
            <a:ext cx="90678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</a:rPr>
              <a:t>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Когато свети Йоан предузнал, че скоро ще свърши земния му живот, се усамотил в молитва. Преди </a:t>
            </a:r>
            <a:r>
              <a:rPr lang="bg-BG" sz="2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смъртта си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той предал на своите ученици написан от него завет - завещание, да пазят православната вяра чиста и така да поучават българския народ.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362200"/>
            <a:ext cx="6278855" cy="4678363"/>
          </a:xfrm>
        </p:spPr>
      </p:pic>
    </p:spTree>
    <p:extLst>
      <p:ext uri="{BB962C8B-B14F-4D97-AF65-F5344CB8AC3E}">
        <p14:creationId xmlns:p14="http://schemas.microsoft.com/office/powerpoint/2010/main" val="272310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rgbClr val="FFC000">
                <a:alpha val="5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1000"/>
                    </a14:imgEffect>
                    <a14:imgEffect>
                      <a14:colorTemperature colorTemp="7000"/>
                    </a14:imgEffect>
                    <a14:imgEffect>
                      <a14:saturation sat="115000"/>
                    </a14:imgEffect>
                    <a14:imgEffect>
                      <a14:brightnessContrast bright="22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685801"/>
            <a:ext cx="5181600" cy="4754118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381000"/>
            <a:ext cx="88392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Успение на свети Йоан Рилски </a:t>
            </a:r>
            <a:endParaRPr lang="en-IE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9594" y="5943600"/>
            <a:ext cx="91440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Свети Йоан с радост предал душата си на Бога. Блажената смърт на светеца наричаме успение.</a:t>
            </a:r>
            <a:endParaRPr lang="en-IE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79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5" y="457200"/>
            <a:ext cx="6791369" cy="4525963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6096000"/>
            <a:ext cx="89154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След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смъртта на свети Йоан, тялото му останало непроменено и благоуханно. Непромененото тяло на светеца наричаме нетленни мощи.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77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2000">
              <a:schemeClr val="accent5">
                <a:lumMod val="24000"/>
                <a:lumOff val="76000"/>
                <a:alpha val="35000"/>
              </a:schemeClr>
            </a:gs>
            <a:gs pos="91000">
              <a:schemeClr val="accent5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648" y="304800"/>
            <a:ext cx="6261650" cy="4818017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37011" y="5029200"/>
            <a:ext cx="92964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Свети Йоан Рилски приживе основал със своите ученици малък манастир, на мястото на който </a:t>
            </a:r>
            <a:r>
              <a:rPr lang="bg-BG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издигнат величественият Рилски манастир. </a:t>
            </a:r>
            <a:endParaRPr lang="en-IE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rgbClr val="C00000">
                <a:alpha val="62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00" y="609600"/>
            <a:ext cx="5308600" cy="3981450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37011" y="4800600"/>
            <a:ext cx="92964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Мощите на свети Йоан Рилски днес са изложени за поклонение в манастирската църква и всеки ден стотици хора идват да се молят на светеца.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03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68000">
              <a:schemeClr val="bg1"/>
            </a:gs>
            <a:gs pos="79000">
              <a:srgbClr val="FFC000">
                <a:alpha val="6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28637" y="502920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Почитаме свети Йоан Рилски на 19 октомври, когато е най-тържественият празник, посветен на светеца. Друг голям празник е денят на неговото успение – 18 август.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85800"/>
            <a:ext cx="6238875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3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bg1"/>
            </a:gs>
            <a:gs pos="92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81000" y="4968240"/>
            <a:ext cx="87630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bg-BG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300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Основа на покаяние, пример на умиление, образ на утешение и духовно съвършенство бе твоят равноангелски живот, преподобне. Като си пребивавал в молитви, постничество и сълзи, отче Йоане, моли Христа Бога за нашите души.</a:t>
            </a:r>
            <a:endParaRPr lang="en-IE" sz="2300" b="1" dirty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196" y="2282260"/>
            <a:ext cx="5851607" cy="259454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381000"/>
            <a:ext cx="91440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bg-B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Тропар на свети Йоан Рилски</a:t>
            </a:r>
          </a:p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светците се посвещават похвални песни, които се наричат тропари и се изпълняват на църковно-славянски език в православните храмове. 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53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2000">
              <a:srgbClr val="FFC000">
                <a:alpha val="37000"/>
              </a:srgbClr>
            </a:gs>
            <a:gs pos="99000">
              <a:schemeClr val="accent1">
                <a:lumMod val="20000"/>
                <a:lumOff val="80000"/>
              </a:schemeClr>
            </a:gs>
            <a:gs pos="54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Тропар на Св. Йоан Рилски St John of Rila's Troparion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-100000" contrast="-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3600" y="1371600"/>
            <a:ext cx="1066800" cy="1066800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13213" y="3344091"/>
            <a:ext cx="8915400" cy="3505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3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Покаяния основание, прописание умиления, образ утешения, духовнаго совершения, равноангелное житие твое бист, преподобне, в молитвах убо и в пощениих и в слезах пребивая, отче Йоане, моли Христа Бога о душах наших.</a:t>
            </a:r>
            <a:endParaRPr lang="en-IE" sz="38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9931" y="-533400"/>
            <a:ext cx="61722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 чуем и изпеем заедно тропара на свети Йоан Рилски:</a:t>
            </a:r>
            <a:endParaRPr lang="en-IE" sz="4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" t="8000" r="13937"/>
          <a:stretch/>
        </p:blipFill>
        <p:spPr>
          <a:xfrm>
            <a:off x="7098118" y="26126"/>
            <a:ext cx="1958798" cy="295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1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7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540</TotalTime>
  <Words>537</Words>
  <Application>Microsoft Office PowerPoint</Application>
  <PresentationFormat>On-screen Show (4:3)</PresentationFormat>
  <Paragraphs>28</Paragraphs>
  <Slides>23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Executive</vt:lpstr>
      <vt:lpstr>Свети Йоан Рилски</vt:lpstr>
      <vt:lpstr>Свети Йоан се родил в село Скрино, което се намира в областта на град Кюстендил.</vt:lpstr>
      <vt:lpstr>Като раздал на бедните своето наследство, свети Йоан отишъл в манастир, а по-късно се заселил в Рила планина, като носел само една кожена дреха на гърба си.  </vt:lpstr>
      <vt:lpstr>PowerPoint Presentation</vt:lpstr>
      <vt:lpstr>    Свети Йоан посветил живота си на Бога, като непрестанно отправял молитви към Него.</vt:lpstr>
      <vt:lpstr>    Малкият Лука, братов син на свети Йоан, пожелал да последва примера на вуйчо си и избягал при него.      Свети Йоан с радост го приел и го учел как да служи на Бога.</vt:lpstr>
      <vt:lpstr>   Бащата на Лука не желаел синът му да става монах и като го намерил при своя брат-отшелник, разгневен го изтръгнал от ръцете му. Но по пътя на връщане отровна змия ухапала Лука.    </vt:lpstr>
      <vt:lpstr>      Бащата съжалил, че отнел насила детето от свети Йоан. Разкаян, той извикал брат си да погребат Лука.   Днес на това място има църквичка и лековит извор.  </vt:lpstr>
      <vt:lpstr>   Добрият и боголюбив цар Петър пожелал да се срещне с великия отшелник, за да чуе мъдрите му съвети. </vt:lpstr>
      <vt:lpstr> Царят изпратил войниците си да търсят светеца. Те дълги дни се скитали из планината, докато накрая, изнемощяли от глад, го открили. </vt:lpstr>
      <vt:lpstr>Свети Йоан гостоприемно ги приел. Той имал само парче хляб, което разчупил и им  раздал. По чуден начин то стигнало да насити всички прегладнели войници. </vt:lpstr>
      <vt:lpstr> Свети Йоан не пожелал лично да се види с царя, той отказал и скъпите му подаръци, но поръчал на войниците да запалят огън, който да се вижда от върха, на другата страна на пропастта, където била разпъната шатрата на царя.   И до днес този връх се нарича Царев връх.    </vt:lpstr>
      <vt:lpstr>       Светецът и царят  се поклонили един на друг. Свети Йоан не лишил царя от мъдрите си съвети. Той му изпратил писмо, което царят приел с благодарност, като се стараел да следва напътствията на светеца.</vt:lpstr>
      <vt:lpstr>   Славата на свети Йоан се разнесла навсякъде. Хората започнали да се изкачват при него, за да изпросят молитвата му към Бога, Който му дал сила да върши чудеса.    </vt:lpstr>
      <vt:lpstr>PowerPoint Presentation</vt:lpstr>
      <vt:lpstr>  Когато свети Йоан предузнал, че скоро ще свърши земния му живот, се усамотил в молитва. Преди смъртта си той предал на своите ученици написан от него завет - завещание, да пазят православната вяра чиста и така да поучават българския народ.</vt:lpstr>
      <vt:lpstr>PowerPoint Presentation</vt:lpstr>
      <vt:lpstr>PowerPoint Presentation</vt:lpstr>
      <vt:lpstr>PowerPoint Presentation</vt:lpstr>
      <vt:lpstr>PowerPoint Presentation</vt:lpstr>
      <vt:lpstr>Почитаме свети Йоан Рилски на 19 октомври, когато е най-тържественият празник, посветен на светеца. Друг голям празник е денят на неговото успение – 18 август.</vt:lpstr>
      <vt:lpstr>PowerPoint Presentation</vt:lpstr>
      <vt:lpstr>Да чуем и изпеем заедно тропара на свети Йоан Рилски: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Ivo</cp:lastModifiedBy>
  <cp:revision>52</cp:revision>
  <dcterms:created xsi:type="dcterms:W3CDTF">2006-08-16T00:00:00Z</dcterms:created>
  <dcterms:modified xsi:type="dcterms:W3CDTF">2017-10-02T17:57:12Z</dcterms:modified>
</cp:coreProperties>
</file>